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i6wK28vbwAHL6WvZIquriVJD/f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5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7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714753" y="685800"/>
            <a:ext cx="3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g2c02a1da85d_0_6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g2c02a1da85d_0_6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g2c02a1da85d_0_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g2c02a1da85d_0_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g2c02a1da85d_0_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02a1da85d_0_6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0" name="Google Shape;70;g2c02a1da85d_0_63"/>
          <p:cNvSpPr txBox="1"/>
          <p:nvPr>
            <p:ph idx="1" type="body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g2c02a1da85d_0_63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g2c02a1da85d_0_63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g2c02a1da85d_0_63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02a1da85d_0_69"/>
          <p:cNvSpPr txBox="1"/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6" name="Google Shape;76;g2c02a1da85d_0_69"/>
          <p:cNvSpPr txBox="1"/>
          <p:nvPr>
            <p:ph idx="1" type="body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g2c02a1da85d_0_6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g2c02a1da85d_0_6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g2c02a1da85d_0_6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c02a1da85d_0_7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g2c02a1da85d_0_7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rtl="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rtl="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 rtl="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g2c02a1da85d_0_7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2c02a1da85d_0_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9" name="Google Shape;19;g2c02a1da85d_0_12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g2c02a1da85d_0_12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g2c02a1da85d_0_12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g2c02a1da85d_0_12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c02a1da85d_0_18"/>
          <p:cNvSpPr txBox="1"/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b="0" i="0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" name="Google Shape;25;g2c02a1da85d_0_18"/>
          <p:cNvSpPr txBox="1"/>
          <p:nvPr>
            <p:ph idx="1" type="body"/>
          </p:nvPr>
        </p:nvSpPr>
        <p:spPr>
          <a:xfrm>
            <a:off x="623888" y="4589464"/>
            <a:ext cx="7886700" cy="1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g2c02a1da85d_0_18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g2c02a1da85d_0_18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g2c02a1da85d_0_18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2c02a1da85d_0_24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1" name="Google Shape;31;g2c02a1da85d_0_24"/>
          <p:cNvSpPr txBox="1"/>
          <p:nvPr>
            <p:ph idx="1" type="body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g2c02a1da85d_0_24"/>
          <p:cNvSpPr txBox="1"/>
          <p:nvPr>
            <p:ph idx="2" type="body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3" name="Google Shape;33;g2c02a1da85d_0_24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g2c02a1da85d_0_24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g2c02a1da85d_0_24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c02a1da85d_0_31"/>
          <p:cNvSpPr txBox="1"/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8" name="Google Shape;38;g2c02a1da85d_0_31"/>
          <p:cNvSpPr txBox="1"/>
          <p:nvPr>
            <p:ph idx="1" type="body"/>
          </p:nvPr>
        </p:nvSpPr>
        <p:spPr>
          <a:xfrm>
            <a:off x="629842" y="1681163"/>
            <a:ext cx="38682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g2c02a1da85d_0_31"/>
          <p:cNvSpPr txBox="1"/>
          <p:nvPr>
            <p:ph idx="2" type="body"/>
          </p:nvPr>
        </p:nvSpPr>
        <p:spPr>
          <a:xfrm>
            <a:off x="629842" y="2505075"/>
            <a:ext cx="38682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0" name="Google Shape;40;g2c02a1da85d_0_31"/>
          <p:cNvSpPr txBox="1"/>
          <p:nvPr>
            <p:ph idx="3" type="body"/>
          </p:nvPr>
        </p:nvSpPr>
        <p:spPr>
          <a:xfrm>
            <a:off x="4629150" y="1681163"/>
            <a:ext cx="3887400" cy="8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g2c02a1da85d_0_31"/>
          <p:cNvSpPr txBox="1"/>
          <p:nvPr>
            <p:ph idx="4" type="body"/>
          </p:nvPr>
        </p:nvSpPr>
        <p:spPr>
          <a:xfrm>
            <a:off x="4629150" y="2505075"/>
            <a:ext cx="3887400" cy="36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g2c02a1da85d_0_31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g2c02a1da85d_0_31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g2c02a1da85d_0_31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02a1da85d_0_4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7" name="Google Shape;47;g2c02a1da85d_0_4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g2c02a1da85d_0_4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g2c02a1da85d_0_4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02a1da85d_0_45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g2c02a1da85d_0_45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g2c02a1da85d_0_45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c02a1da85d_0_49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g2c02a1da85d_0_49"/>
          <p:cNvSpPr txBox="1"/>
          <p:nvPr>
            <p:ph idx="1" type="body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g2c02a1da85d_0_49"/>
          <p:cNvSpPr txBox="1"/>
          <p:nvPr>
            <p:ph idx="2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g2c02a1da85d_0_49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g2c02a1da85d_0_49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g2c02a1da85d_0_49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c02a1da85d_0_56"/>
          <p:cNvSpPr txBox="1"/>
          <p:nvPr>
            <p:ph type="title"/>
          </p:nvPr>
        </p:nvSpPr>
        <p:spPr>
          <a:xfrm>
            <a:off x="629841" y="457200"/>
            <a:ext cx="2949300" cy="159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3" name="Google Shape;63;g2c02a1da85d_0_56"/>
          <p:cNvSpPr/>
          <p:nvPr>
            <p:ph idx="2" type="pic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g2c02a1da85d_0_56"/>
          <p:cNvSpPr txBox="1"/>
          <p:nvPr>
            <p:ph idx="1" type="body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g2c02a1da85d_0_56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g2c02a1da85d_0_56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g2c02a1da85d_0_56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c02a1da85d_0_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indent="0"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0"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0"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0"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0"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0"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0"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g2c02a1da85d_0_0"/>
          <p:cNvSpPr txBox="1"/>
          <p:nvPr>
            <p:ph idx="1" type="body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g2c02a1da85d_0_0"/>
          <p:cNvSpPr txBox="1"/>
          <p:nvPr>
            <p:ph idx="10" type="dt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g2c02a1da85d_0_0"/>
          <p:cNvSpPr txBox="1"/>
          <p:nvPr>
            <p:ph idx="11" type="ftr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g2c02a1da85d_0_0"/>
          <p:cNvSpPr txBox="1"/>
          <p:nvPr>
            <p:ph idx="12" type="sldNum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Fundamentos de Controle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Introdução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Passo 4: Desenvolver um Modelo Matemático (Diagrama de Blocos)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br>
              <a:rPr lang="en-US"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</p:txBody>
      </p:sp>
      <p:pic>
        <p:nvPicPr>
          <p:cNvPr descr="Table&#10;&#10;Description automatically generated" id="147" name="Google Shape;147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514704"/>
            <a:ext cx="9028500" cy="280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Passo 5: Reduzir o Diagrama de Blocos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br>
              <a:rPr lang="en-US"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</p:txBody>
      </p:sp>
      <p:pic>
        <p:nvPicPr>
          <p:cNvPr descr="Text&#10;&#10;Description automatically generated" id="153" name="Google Shape;153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9975" y="2784900"/>
            <a:ext cx="5955600" cy="154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Passo 6: Analisar e Projetar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descr="A picture containing table&#10;&#10;Description automatically generated" id="159" name="Google Shape;159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325" y="1581575"/>
            <a:ext cx="8716500" cy="422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Passo 6: Analisar e Projetar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id="165" name="Google Shape;165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650" y="1887525"/>
            <a:ext cx="8432400" cy="257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Definição de Sistema de Controle</a:t>
            </a:r>
            <a:br>
              <a:rPr lang="en-US"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</p:txBody>
      </p:sp>
      <p:sp>
        <p:nvSpPr>
          <p:cNvPr id="95" name="Google Shape;95;p2"/>
          <p:cNvSpPr txBox="1"/>
          <p:nvPr>
            <p:ph idx="1" type="body"/>
          </p:nvPr>
        </p:nvSpPr>
        <p:spPr>
          <a:xfrm>
            <a:off x="628650" y="1825625"/>
            <a:ext cx="73620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440"/>
              <a:buChar char="•"/>
            </a:pPr>
            <a:r>
              <a:rPr lang="en-US"/>
              <a:t>Um sistema de controle consiste em </a:t>
            </a:r>
            <a:r>
              <a:rPr i="1" lang="en-US"/>
              <a:t>subsistemas</a:t>
            </a:r>
            <a:r>
              <a:rPr lang="en-US"/>
              <a:t> e </a:t>
            </a:r>
            <a:r>
              <a:rPr i="1" lang="en-US"/>
              <a:t>processos</a:t>
            </a:r>
            <a:r>
              <a:rPr lang="en-US"/>
              <a:t> (ou </a:t>
            </a:r>
            <a:r>
              <a:rPr i="1" lang="en-US"/>
              <a:t>plantas</a:t>
            </a:r>
            <a:r>
              <a:rPr lang="en-US"/>
              <a:t>) construídos com o objetivo de obter uma </a:t>
            </a:r>
            <a:r>
              <a:rPr i="1" lang="en-US"/>
              <a:t>saída</a:t>
            </a:r>
            <a:r>
              <a:rPr lang="en-US"/>
              <a:t> desejada com um </a:t>
            </a:r>
            <a:r>
              <a:rPr i="1" lang="en-US"/>
              <a:t>desempenho</a:t>
            </a:r>
            <a:r>
              <a:rPr lang="en-US"/>
              <a:t> desejado, dada uma </a:t>
            </a:r>
            <a:r>
              <a:rPr i="1" lang="en-US"/>
              <a:t>entrada</a:t>
            </a:r>
            <a:r>
              <a:rPr lang="en-US"/>
              <a:t> especificada.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61132" y="4680677"/>
            <a:ext cx="4680353" cy="8459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1818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Vantagens dos Sistemas de Controle</a:t>
            </a:r>
            <a:br>
              <a:rPr b="1" lang="en-US">
                <a:solidFill>
                  <a:srgbClr val="7F7F7F"/>
                </a:solidFill>
              </a:rPr>
            </a:br>
            <a:br>
              <a:rPr lang="en-US">
                <a:solidFill>
                  <a:srgbClr val="7F7F7F"/>
                </a:solidFill>
              </a:rPr>
            </a:br>
            <a:endParaRPr>
              <a:solidFill>
                <a:srgbClr val="7F7F7F"/>
              </a:solidFill>
            </a:endParaRPr>
          </a:p>
        </p:txBody>
      </p:sp>
      <p:sp>
        <p:nvSpPr>
          <p:cNvPr id="102" name="Google Shape;102;p3"/>
          <p:cNvSpPr txBox="1"/>
          <p:nvPr>
            <p:ph idx="1" type="body"/>
          </p:nvPr>
        </p:nvSpPr>
        <p:spPr>
          <a:xfrm>
            <a:off x="628650" y="1384175"/>
            <a:ext cx="7886700" cy="47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Amplificação de potência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Controle remoto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Conveniência da forma da entrada</a:t>
            </a:r>
            <a:endParaRPr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1920"/>
              <a:buChar char="•"/>
            </a:pPr>
            <a:r>
              <a:rPr lang="en-US" sz="2400"/>
              <a:t>Compensação de perturbações</a:t>
            </a:r>
            <a:endParaRPr/>
          </a:p>
        </p:txBody>
      </p:sp>
      <p:pic>
        <p:nvPicPr>
          <p:cNvPr descr="Illustration"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50" y="3665500"/>
            <a:ext cx="5881775" cy="29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628650" y="365125"/>
            <a:ext cx="81063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lang="en-US" sz="3160"/>
              <a:t>Sistemas em Malha Aberta</a:t>
            </a:r>
            <a:br>
              <a:rPr lang="en-US" sz="3160"/>
            </a:br>
            <a:r>
              <a:rPr lang="en-US" sz="3160"/>
              <a:t>Sistemas em Malha Fechada (Realimentação)</a:t>
            </a:r>
            <a:endParaRPr sz="3160"/>
          </a:p>
        </p:txBody>
      </p:sp>
      <p:pic>
        <p:nvPicPr>
          <p:cNvPr descr="Diagram&#10;&#10;Description automatically generated" id="109" name="Google Shape;109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750" y="1540899"/>
            <a:ext cx="8431200" cy="51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Objetivos de Análise e de Projeto</a:t>
            </a:r>
            <a:endParaRPr>
              <a:solidFill>
                <a:srgbClr val="7F7F7F"/>
              </a:solidFill>
            </a:endParaRPr>
          </a:p>
        </p:txBody>
      </p:sp>
      <p:sp>
        <p:nvSpPr>
          <p:cNvPr id="115" name="Google Shape;115;p5"/>
          <p:cNvSpPr txBox="1"/>
          <p:nvPr>
            <p:ph idx="1" type="body"/>
          </p:nvPr>
        </p:nvSpPr>
        <p:spPr>
          <a:xfrm>
            <a:off x="628650" y="1226900"/>
            <a:ext cx="7886700" cy="49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2560"/>
              <a:buChar char="•"/>
            </a:pPr>
            <a:r>
              <a:rPr b="1" lang="en-US" sz="3200"/>
              <a:t>Resposta Transitória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 sz="3200"/>
              <a:t>Resposta em Regime Permanente</a:t>
            </a:r>
            <a:endParaRPr sz="3200"/>
          </a:p>
          <a:p>
            <a:pPr indent="-342900" lvl="0" marL="342900" rtl="0" algn="l">
              <a:spcBef>
                <a:spcPts val="1000"/>
              </a:spcBef>
              <a:spcAft>
                <a:spcPts val="0"/>
              </a:spcAft>
              <a:buSzPts val="2560"/>
              <a:buChar char="•"/>
            </a:pPr>
            <a:r>
              <a:rPr b="1" lang="en-US" sz="3200"/>
              <a:t>Estabilidade</a:t>
            </a:r>
            <a:endParaRPr sz="3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2560"/>
              <a:buNone/>
            </a:pPr>
            <a:br>
              <a:rPr lang="en-US" sz="3200"/>
            </a:br>
            <a:endParaRPr sz="3200"/>
          </a:p>
        </p:txBody>
      </p:sp>
      <p:pic>
        <p:nvPicPr>
          <p:cNvPr descr="Illustration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5701" y="3429001"/>
            <a:ext cx="6472600" cy="32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/>
              <a:t>O Processo de Projeto</a:t>
            </a:r>
            <a:endParaRPr/>
          </a:p>
        </p:txBody>
      </p:sp>
      <p:sp>
        <p:nvSpPr>
          <p:cNvPr id="122" name="Google Shape;122;p6"/>
          <p:cNvSpPr txBox="1"/>
          <p:nvPr>
            <p:ph idx="1" type="body"/>
          </p:nvPr>
        </p:nvSpPr>
        <p:spPr>
          <a:xfrm>
            <a:off x="508000" y="1237375"/>
            <a:ext cx="8153700" cy="43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2385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140"/>
              <a:buChar char="•"/>
            </a:pPr>
            <a:r>
              <a:rPr b="1" lang="en-US" sz="2500"/>
              <a:t>Passo 1: Transformar Requisitos em um Sistema Físico</a:t>
            </a:r>
            <a:endParaRPr sz="2500"/>
          </a:p>
          <a:p>
            <a:pPr indent="-3238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40"/>
              <a:buChar char="•"/>
            </a:pPr>
            <a:r>
              <a:rPr b="1" lang="en-US" sz="2500"/>
              <a:t>Passo 2: Desenhar um Diagrama de Blocos Funcional</a:t>
            </a:r>
            <a:endParaRPr sz="2500"/>
          </a:p>
          <a:p>
            <a:pPr indent="-3238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40"/>
              <a:buChar char="•"/>
            </a:pPr>
            <a:r>
              <a:rPr b="1" lang="en-US" sz="2500"/>
              <a:t>Passo 3: Criar um Esquema</a:t>
            </a:r>
            <a:endParaRPr sz="2500"/>
          </a:p>
          <a:p>
            <a:pPr indent="-3238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40"/>
              <a:buChar char="•"/>
            </a:pPr>
            <a:r>
              <a:rPr b="1" lang="en-US" sz="2500"/>
              <a:t>Passo 4: Desenvolver um Modelo Matemático (Diagrama de Blocos)</a:t>
            </a:r>
            <a:endParaRPr sz="2500"/>
          </a:p>
          <a:p>
            <a:pPr indent="-3238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40"/>
              <a:buChar char="•"/>
            </a:pPr>
            <a:r>
              <a:rPr b="1" lang="en-US" sz="2500"/>
              <a:t>Passo 5: Reduzir o Diagrama de Blocos</a:t>
            </a:r>
            <a:endParaRPr sz="2500"/>
          </a:p>
          <a:p>
            <a:pPr indent="-323850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140"/>
              <a:buChar char="•"/>
            </a:pPr>
            <a:r>
              <a:rPr b="1" lang="en-US" sz="2500"/>
              <a:t>Passo 6: Analisar e Projetar</a:t>
            </a:r>
            <a:endParaRPr sz="2500"/>
          </a:p>
          <a:p>
            <a:pPr indent="-251459" lvl="0" marL="3429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500"/>
          </a:p>
        </p:txBody>
      </p:sp>
      <p:pic>
        <p:nvPicPr>
          <p:cNvPr descr="Diagram&#10;&#10;Description automatically generated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200" y="4152551"/>
            <a:ext cx="8546949" cy="257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rPr b="1" lang="en-US" sz="3659">
                <a:solidFill>
                  <a:srgbClr val="7F7F7F"/>
                </a:solidFill>
              </a:rPr>
              <a:t>Passo 1: Transformar Requisitos em um Sistema Físico</a:t>
            </a:r>
            <a:endParaRPr sz="3659"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40"/>
              <a:buFont typeface="Trebuchet MS"/>
              <a:buNone/>
            </a:pPr>
            <a:r>
              <a:t/>
            </a:r>
            <a:endParaRPr sz="3659"/>
          </a:p>
        </p:txBody>
      </p:sp>
      <p:pic>
        <p:nvPicPr>
          <p:cNvPr descr="Diagram, schematic&#10;&#10;Description automatically generated" id="129" name="Google Shape;129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1250" y="1952950"/>
            <a:ext cx="7801500" cy="450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518475" y="284525"/>
            <a:ext cx="7954500" cy="13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Passo 2: Desenhar um Diagrama de Blocos Funcional</a:t>
            </a:r>
            <a:endParaRPr>
              <a:solidFill>
                <a:srgbClr val="7F7F7F"/>
              </a:solidFill>
            </a:endParaRPr>
          </a:p>
        </p:txBody>
      </p:sp>
      <p:pic>
        <p:nvPicPr>
          <p:cNvPr descr="A picture containing timeline&#10;&#10;Description automatically generated" id="135" name="Google Shape;135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4175" y="2255750"/>
            <a:ext cx="8554800" cy="41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b="1" lang="en-US">
                <a:solidFill>
                  <a:srgbClr val="7F7F7F"/>
                </a:solidFill>
              </a:rPr>
              <a:t>Passo 3: Criar um Esquema</a:t>
            </a:r>
            <a:endParaRPr>
              <a:solidFill>
                <a:srgbClr val="7F7F7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descr="Diagram&#10;&#10;Description automatically generated" id="141" name="Google Shape;141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25" y="1491600"/>
            <a:ext cx="7731600" cy="460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2022-03-03T19:19:23Z</dcterms:created>
  <dc:creator>Mauricio Nakai</dc:creator>
</cp:coreProperties>
</file>