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gMRAUkk5u5YTnJbTWiRN93wDUm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593e770b_0_5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593e77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007d4e72e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007d4e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007d4e72e_0_1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007d4e7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593e770b_0_6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593e77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72e8d9b9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72e8d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3a3d4f0b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63a3d4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72e8d9b9_0_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672e8d9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672e8d9b9_0_3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672e8d9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3a3d4f0b_0_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3a3d4f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72e8d9b9_0_2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72e8d9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9bffaa10_0_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9bffaa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3a3d4f0b_0_1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3a3d4f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72e8d9b9_0_29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72e8d9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3a3d4f0b_0_2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3a3d4f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63a3d4f0b_0_3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63a3d4f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3a3d4f0b_0_3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63a3d4f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ffd1432a9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ffd143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63a3d4f0b_0_4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63a3d4f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3a3d4f0b_0_5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63a3d4f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3a3d4f0b_0_111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63a3d4f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63a3d4f0b_0_7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63a3d4f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593e770b_0_9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593e77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63a3d4f0b_0_7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63a3d4f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63a3d510a_0_1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63a3d510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63a3d4f0b_0_9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63a3d4f0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a2103178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6a2103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3a3d4f0b_0_10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63a3d4f0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00b8dc460_0_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00b8dc4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00b8dc460_0_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00b8dc4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00b8dc460_0_14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00b8dc4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63a3d510a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63a3d5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63a3d510a_0_1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63a3d51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593e770b_0_3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593e77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007d4e72e_0_2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007d4e7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72e8d9b9_0_1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672e8d9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593e770b_0_1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593e77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593e770b_0_2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593e77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593e770b_0_3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593e77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593e770b_0_4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593e77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4f05c922c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4f05c922c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4f05c922c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4f05c922c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4f05c922c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f05c922c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4f05c922c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4f05c922c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4f05c922c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4f05c922c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f05c922c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4f05c922c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4f05c922c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4f05c922c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4f05c922c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f05c922c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4f05c922c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4f05c922c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4f05c922c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4f05c922c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4f05c922c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4f05c922c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4f05c922c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4f05c922c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4f05c922c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4f05c922c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4f05c922c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4f05c922c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4f05c922c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4f05c922c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4f05c922c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4f05c922c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4f05c922c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4f05c922c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4f05c922c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4f05c922c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4f05c922c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4f05c922c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4f05c922c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4f05c922c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4f05c922c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4f05c922c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4f05c922c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4f05c922c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4f05c922c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4f05c922c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f05c922c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4f05c922c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4f05c922c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4f05c922c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4f05c922c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4f05c922c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4f05c922c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4f05c922c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4f05c922c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f05c922c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4f05c922c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4f05c922c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4f05c922c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4f05c922c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4f05c922c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4f05c922c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4f05c922c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4f05c922c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4f05c922c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4f05c922c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44.png"/><Relationship Id="rId6" Type="http://schemas.openxmlformats.org/officeDocument/2006/relationships/image" Target="../media/image46.png"/><Relationship Id="rId7" Type="http://schemas.openxmlformats.org/officeDocument/2006/relationships/image" Target="../media/image32.png"/><Relationship Id="rId8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Pólos</a:t>
            </a:r>
            <a:r>
              <a:rPr lang="pt-BR"/>
              <a:t>, Zeros e a Resposta do Sistema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593e770b_0_5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6593e770b_0_5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126593e770b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47" y="1170888"/>
            <a:ext cx="8679656" cy="165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007d4e72e_0_0"/>
          <p:cNvSpPr txBox="1"/>
          <p:nvPr>
            <p:ph idx="1" type="body"/>
          </p:nvPr>
        </p:nvSpPr>
        <p:spPr>
          <a:xfrm>
            <a:off x="514827" y="600475"/>
            <a:ext cx="8114700" cy="5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b="1"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Determine a tensão do capacitor no circuito mostrado na figura abaixo, caso a chave feche em t = 0. Admita condições iniciais nulas. Obtenha também a constante de tempo, o tempo de subida e o tempo de acomodação para a tensão do capacitor.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Represente graficamente a resposta ao degrau utilizando o MATLAB. A partir de seus gráficos, obtenha a constante de tempo, o tempo de subida e o tempo de acomodação.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e007d4e72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647" y="1865705"/>
            <a:ext cx="3697800" cy="2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007d4e72e_0_17"/>
          <p:cNvSpPr txBox="1"/>
          <p:nvPr>
            <p:ph idx="1" type="body"/>
          </p:nvPr>
        </p:nvSpPr>
        <p:spPr>
          <a:xfrm>
            <a:off x="514827" y="600475"/>
            <a:ext cx="8197500" cy="5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Exercício</a:t>
            </a:r>
            <a:r>
              <a:rPr b="1"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 o sistema mostrado abaixo, (a) obtenha uma equação que relacione o tempo de acomodação da velocidade da massa com M; (b) obtenha uma equação que relacione o tempo de subida da velocidade da massa com M.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Represente graficamente a resposta ao degrau utilizando o MATLAB. A partir de seus gráficos, obtenha a constante de tempo, o tempo de subida e o tempo de acomodação. Utilize M = 1 e M = 2.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e007d4e72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44" y="2496150"/>
            <a:ext cx="3319013" cy="13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593e770b_0_63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Segunda Ordem</a:t>
            </a:r>
            <a:endParaRPr/>
          </a:p>
        </p:txBody>
      </p:sp>
      <p:sp>
        <p:nvSpPr>
          <p:cNvPr id="173" name="Google Shape;173;g126593e770b_0_6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72e8d9b9_0_0"/>
          <p:cNvSpPr txBox="1"/>
          <p:nvPr>
            <p:ph type="title"/>
          </p:nvPr>
        </p:nvSpPr>
        <p:spPr>
          <a:xfrm>
            <a:off x="628650" y="-92074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</a:rPr>
              <a:t>Resposta Superamortecida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179" name="Google Shape;179;g12672e8d9b9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12672e8d9b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68" y="1323850"/>
            <a:ext cx="8462026" cy="390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63a3d4f0b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/>
              <a:t>Polos</a:t>
            </a:r>
            <a:r>
              <a:rPr lang="pt-BR" sz="2700"/>
              <a:t>: Dois reais em –σ1 e –σ2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Resposta natural</a:t>
            </a:r>
            <a:r>
              <a:rPr lang="pt-BR" sz="2700"/>
              <a:t>: Duas exponenciais com constantes de tempo iguais ao inverso das posições dos </a:t>
            </a:r>
            <a:r>
              <a:rPr lang="pt-BR" sz="2700"/>
              <a:t>pólos</a:t>
            </a:r>
            <a:r>
              <a:rPr lang="pt-BR" sz="2700"/>
              <a:t>, ou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86" name="Google Shape;186;g1263a3d4f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94" y="4397931"/>
            <a:ext cx="3066900" cy="6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72e8d9b9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 Subamortecida</a:t>
            </a:r>
            <a:endParaRPr/>
          </a:p>
        </p:txBody>
      </p:sp>
      <p:sp>
        <p:nvSpPr>
          <p:cNvPr id="192" name="Google Shape;192;g12672e8d9b9_0_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g12672e8d9b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01" y="2091777"/>
            <a:ext cx="8271187" cy="2338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72e8d9b9_0_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2672e8d9b9_0_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12672e8d9b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24" y="521475"/>
            <a:ext cx="8029299" cy="55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3a3d4f0b_0_7"/>
          <p:cNvSpPr txBox="1"/>
          <p:nvPr>
            <p:ph idx="1" type="body"/>
          </p:nvPr>
        </p:nvSpPr>
        <p:spPr>
          <a:xfrm>
            <a:off x="508001" y="720325"/>
            <a:ext cx="7986900" cy="53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/>
              <a:t>Polos</a:t>
            </a:r>
            <a:r>
              <a:rPr lang="pt-BR" sz="2700"/>
              <a:t>: Dois complexos em –σd ± jωd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Resposta natural</a:t>
            </a:r>
            <a:r>
              <a:rPr lang="pt-BR" sz="2700"/>
              <a:t>: </a:t>
            </a:r>
            <a:r>
              <a:rPr lang="pt-BR" sz="2700"/>
              <a:t>Senóide</a:t>
            </a:r>
            <a:r>
              <a:rPr lang="pt-BR" sz="2700"/>
              <a:t> amortecida com uma envoltória exponencial cuja constante de tempo é igual ao inverso da parte real do polo. A frequência, em radianos, da </a:t>
            </a:r>
            <a:r>
              <a:rPr lang="pt-BR" sz="2700"/>
              <a:t>senóide</a:t>
            </a:r>
            <a:r>
              <a:rPr lang="pt-BR" sz="2700"/>
              <a:t>, a frequência de oscilação amortecida, é igual à parte imaginária dos polos, ou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206" name="Google Shape;206;g1263a3d4f0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25" y="4630600"/>
            <a:ext cx="3743325" cy="72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72e8d9b9_0_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 Não Amortecida</a:t>
            </a:r>
            <a:endParaRPr/>
          </a:p>
        </p:txBody>
      </p:sp>
      <p:sp>
        <p:nvSpPr>
          <p:cNvPr id="212" name="Google Shape;212;g12672e8d9b9_0_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12672e8d9b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38" y="1793028"/>
            <a:ext cx="8474326" cy="234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9bffaa10_0_1"/>
          <p:cNvSpPr txBox="1"/>
          <p:nvPr>
            <p:ph type="title"/>
          </p:nvPr>
        </p:nvSpPr>
        <p:spPr>
          <a:xfrm>
            <a:off x="545419" y="609600"/>
            <a:ext cx="64476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39bffaa10_0_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1239bffaa1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12" y="609600"/>
            <a:ext cx="8415326" cy="422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a3d4f0b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63a3d4f0b_0_15"/>
          <p:cNvSpPr txBox="1"/>
          <p:nvPr>
            <p:ph idx="1" type="body"/>
          </p:nvPr>
        </p:nvSpPr>
        <p:spPr>
          <a:xfrm>
            <a:off x="508002" y="1559075"/>
            <a:ext cx="82563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/>
              <a:t>Polos</a:t>
            </a:r>
            <a:r>
              <a:rPr lang="pt-BR" sz="2700"/>
              <a:t>: Dois imaginários em ±jω1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Resposta natural</a:t>
            </a:r>
            <a:r>
              <a:rPr lang="pt-BR" sz="2700"/>
              <a:t>: Senoide não amortecida com frequência, em radianos, igual à parte imaginária dos polos, ou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220" name="Google Shape;220;g1263a3d4f0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75" y="4509425"/>
            <a:ext cx="3350419" cy="6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672e8d9b9_0_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 Criticamente Amortecida</a:t>
            </a:r>
            <a:endParaRPr/>
          </a:p>
        </p:txBody>
      </p:sp>
      <p:sp>
        <p:nvSpPr>
          <p:cNvPr id="226" name="Google Shape;226;g12672e8d9b9_0_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12672e8d9b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38" y="2492953"/>
            <a:ext cx="8859525" cy="21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3a3d4f0b_0_23"/>
          <p:cNvSpPr txBox="1"/>
          <p:nvPr>
            <p:ph idx="1" type="body"/>
          </p:nvPr>
        </p:nvSpPr>
        <p:spPr>
          <a:xfrm>
            <a:off x="463602" y="481325"/>
            <a:ext cx="8228100" cy="5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700"/>
              <a:t>Polos</a:t>
            </a:r>
            <a:r>
              <a:rPr lang="pt-BR" sz="2700"/>
              <a:t>: Dois reais em –σ1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Resposta natural</a:t>
            </a:r>
            <a:r>
              <a:rPr lang="pt-BR" sz="2700"/>
              <a:t>: Um termo é uma exponencial cuja constante de tempo é igual ao inverso da posição do polo. O outro termo é o produto do tempo, t, por uma exponencial com constante de tempo igual ao inverso da posição do polo, ou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233" name="Google Shape;233;g1263a3d4f0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75" y="4318949"/>
            <a:ext cx="3373051" cy="572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63a3d4f0b_0_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263a3d4f0b_0_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1263a3d4f0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50" y="422000"/>
            <a:ext cx="8691626" cy="53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63a3d4f0b_0_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263a3d4f0b_0_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1263a3d4f0b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4" y="0"/>
            <a:ext cx="8373901" cy="60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ffd1432a9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ffd1432a9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g1dffd1432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74" y="0"/>
            <a:ext cx="8482070" cy="61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3a3d4f0b_0_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Frequência Natural, ωn</a:t>
            </a:r>
            <a:endParaRPr/>
          </a:p>
        </p:txBody>
      </p:sp>
      <p:sp>
        <p:nvSpPr>
          <p:cNvPr id="260" name="Google Shape;260;g1263a3d4f0b_0_43"/>
          <p:cNvSpPr txBox="1"/>
          <p:nvPr>
            <p:ph idx="1" type="body"/>
          </p:nvPr>
        </p:nvSpPr>
        <p:spPr>
          <a:xfrm>
            <a:off x="508000" y="1474800"/>
            <a:ext cx="81111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A frequência natural de um sistema de segunda ordem é a frequência de oscilação do sistema sem amortecimento. Por exemplo, a frequência de oscilação de um circuito RLC em série com a resistência em curto-circuito seria a frequência natural.</a:t>
            </a:r>
            <a:endParaRPr sz="2400"/>
          </a:p>
        </p:txBody>
      </p:sp>
      <p:pic>
        <p:nvPicPr>
          <p:cNvPr id="261" name="Google Shape;261;g1263a3d4f0b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50" y="3255850"/>
            <a:ext cx="3619350" cy="3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263a3d4f0b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50" y="3475088"/>
            <a:ext cx="3811899" cy="2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63a3d4f0b_0_5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Fator de Amortecimento, ζ</a:t>
            </a:r>
            <a:endParaRPr/>
          </a:p>
        </p:txBody>
      </p:sp>
      <p:sp>
        <p:nvSpPr>
          <p:cNvPr id="268" name="Google Shape;268;g1263a3d4f0b_0_55"/>
          <p:cNvSpPr txBox="1"/>
          <p:nvPr>
            <p:ph idx="1" type="body"/>
          </p:nvPr>
        </p:nvSpPr>
        <p:spPr>
          <a:xfrm>
            <a:off x="478403" y="1598550"/>
            <a:ext cx="81510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100"/>
              <a:t>Uma definição viável para essa grandeza é aquela que considera a razão entre a frequência de decaimento exponencial da envoltória e a frequência natural. Esta razão é constante, independentemente da escala de tempo da resposta. </a:t>
            </a:r>
            <a:endParaRPr sz="2100"/>
          </a:p>
        </p:txBody>
      </p:sp>
      <p:pic>
        <p:nvPicPr>
          <p:cNvPr id="269" name="Google Shape;269;g1263a3d4f0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25" y="3421725"/>
            <a:ext cx="1862606" cy="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263a3d4f0b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893" y="3441209"/>
            <a:ext cx="1172157" cy="445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263a3d4f0b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711" y="3425278"/>
            <a:ext cx="899189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263a3d4f0b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800" y="4294525"/>
            <a:ext cx="4874775" cy="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263a3d4f0b_0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3774" y="5537082"/>
            <a:ext cx="1137753" cy="46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263a3d4f0b_0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0099" y="5387125"/>
            <a:ext cx="2261801" cy="7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3a3d4f0b_0_1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263a3d4f0b_0_1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g1263a3d4f0b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1" y="609600"/>
            <a:ext cx="8125176" cy="5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3a3d4f0b_0_7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263a3d4f0b_0_7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g1263a3d4f0b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41" y="408275"/>
            <a:ext cx="8558119" cy="3927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593e770b_0_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</a:rPr>
              <a:t>Polos e Zeros de um Sistema de Primeira Ordem: Um Exemplo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02" name="Google Shape;102;g126593e770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106" y="2140259"/>
            <a:ext cx="6677951" cy="11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26593e770b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102" y="3785177"/>
            <a:ext cx="3004125" cy="20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26593e770b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310" y="4147533"/>
            <a:ext cx="2880050" cy="10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3a3d4f0b_0_76"/>
          <p:cNvSpPr txBox="1"/>
          <p:nvPr>
            <p:ph type="title"/>
          </p:nvPr>
        </p:nvSpPr>
        <p:spPr>
          <a:xfrm>
            <a:off x="508000" y="639200"/>
            <a:ext cx="64476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de subida, Tr</a:t>
            </a:r>
            <a:endParaRPr/>
          </a:p>
        </p:txBody>
      </p:sp>
      <p:sp>
        <p:nvSpPr>
          <p:cNvPr id="294" name="Google Shape;294;g1263a3d4f0b_0_76"/>
          <p:cNvSpPr txBox="1"/>
          <p:nvPr>
            <p:ph idx="1" type="body"/>
          </p:nvPr>
        </p:nvSpPr>
        <p:spPr>
          <a:xfrm>
            <a:off x="508002" y="1488600"/>
            <a:ext cx="80385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O tempo necessário para que a forma de onda vá de 0,1 do valor final até 0,9 do valor final.</a:t>
            </a:r>
            <a:endParaRPr sz="2700"/>
          </a:p>
        </p:txBody>
      </p:sp>
      <p:sp>
        <p:nvSpPr>
          <p:cNvPr id="295" name="Google Shape;295;g1263a3d4f0b_0_76"/>
          <p:cNvSpPr txBox="1"/>
          <p:nvPr>
            <p:ph type="title"/>
          </p:nvPr>
        </p:nvSpPr>
        <p:spPr>
          <a:xfrm>
            <a:off x="508000" y="2797650"/>
            <a:ext cx="64476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Instante de pico, Tp</a:t>
            </a:r>
            <a:endParaRPr/>
          </a:p>
        </p:txBody>
      </p:sp>
      <p:sp>
        <p:nvSpPr>
          <p:cNvPr id="296" name="Google Shape;296;g1263a3d4f0b_0_76"/>
          <p:cNvSpPr txBox="1"/>
          <p:nvPr>
            <p:ph idx="1" type="body"/>
          </p:nvPr>
        </p:nvSpPr>
        <p:spPr>
          <a:xfrm>
            <a:off x="508000" y="3578750"/>
            <a:ext cx="7748400" cy="1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O tempo necessário para alcançar o primeiro pico, ou pico máximo.</a:t>
            </a:r>
            <a:endParaRPr sz="2700"/>
          </a:p>
        </p:txBody>
      </p:sp>
      <p:pic>
        <p:nvPicPr>
          <p:cNvPr id="297" name="Google Shape;297;g1263a3d4f0b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431" y="4956100"/>
            <a:ext cx="2621756" cy="115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3a3d510a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263a3d510a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g1263a3d510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49" y="365125"/>
            <a:ext cx="8731700" cy="5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63a3d4f0b_0_94"/>
          <p:cNvSpPr txBox="1"/>
          <p:nvPr>
            <p:ph type="title"/>
          </p:nvPr>
        </p:nvSpPr>
        <p:spPr>
          <a:xfrm>
            <a:off x="508000" y="304800"/>
            <a:ext cx="80385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Ultrapassagem percentual, %UP</a:t>
            </a:r>
            <a:endParaRPr/>
          </a:p>
        </p:txBody>
      </p:sp>
      <p:sp>
        <p:nvSpPr>
          <p:cNvPr id="310" name="Google Shape;310;g1263a3d4f0b_0_94"/>
          <p:cNvSpPr txBox="1"/>
          <p:nvPr>
            <p:ph idx="1" type="body"/>
          </p:nvPr>
        </p:nvSpPr>
        <p:spPr>
          <a:xfrm>
            <a:off x="508000" y="1076275"/>
            <a:ext cx="78831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O valor pelo qual a forma de onda ultrapassa o valor em regime permanente, ou valor final, no instante de pico, expresso como uma percentagem do valor em regime permanente.</a:t>
            </a:r>
            <a:endParaRPr sz="2700"/>
          </a:p>
        </p:txBody>
      </p:sp>
      <p:sp>
        <p:nvSpPr>
          <p:cNvPr id="311" name="Google Shape;311;g1263a3d4f0b_0_94"/>
          <p:cNvSpPr txBox="1"/>
          <p:nvPr>
            <p:ph type="title"/>
          </p:nvPr>
        </p:nvSpPr>
        <p:spPr>
          <a:xfrm>
            <a:off x="508000" y="3585250"/>
            <a:ext cx="64476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 de acomodação, Ts</a:t>
            </a:r>
            <a:endParaRPr/>
          </a:p>
        </p:txBody>
      </p:sp>
      <p:sp>
        <p:nvSpPr>
          <p:cNvPr id="312" name="Google Shape;312;g1263a3d4f0b_0_94"/>
          <p:cNvSpPr txBox="1"/>
          <p:nvPr>
            <p:ph idx="1" type="body"/>
          </p:nvPr>
        </p:nvSpPr>
        <p:spPr>
          <a:xfrm>
            <a:off x="508000" y="4384639"/>
            <a:ext cx="6447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O tempo necessário para que as oscilações amortecidas transitórias alcancem e permaneçam dentro de uma faixa de ±2 % em torno do valor em regime permanente.</a:t>
            </a:r>
            <a:endParaRPr sz="2700"/>
          </a:p>
        </p:txBody>
      </p:sp>
      <p:pic>
        <p:nvPicPr>
          <p:cNvPr id="313" name="Google Shape;313;g1263a3d4f0b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975" y="4725475"/>
            <a:ext cx="1577375" cy="10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263a3d4f0b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100" y="2942125"/>
            <a:ext cx="3303850" cy="8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6a2103178_0_0"/>
          <p:cNvSpPr txBox="1"/>
          <p:nvPr>
            <p:ph type="title"/>
          </p:nvPr>
        </p:nvSpPr>
        <p:spPr>
          <a:xfrm>
            <a:off x="508001" y="609600"/>
            <a:ext cx="81216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Formas alternativas de cálculo de Tp e Ts</a:t>
            </a:r>
            <a:endParaRPr/>
          </a:p>
        </p:txBody>
      </p:sp>
      <p:pic>
        <p:nvPicPr>
          <p:cNvPr id="320" name="Google Shape;320;g126a21031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98" y="2869725"/>
            <a:ext cx="3237375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26a210317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475" y="2204327"/>
            <a:ext cx="4523350" cy="368846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26a2103178_0_0"/>
          <p:cNvSpPr txBox="1"/>
          <p:nvPr/>
        </p:nvSpPr>
        <p:spPr>
          <a:xfrm>
            <a:off x="2446331" y="3792271"/>
            <a:ext cx="3132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63a3d4f0b_0_10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263a3d4f0b_0_102"/>
          <p:cNvSpPr txBox="1"/>
          <p:nvPr>
            <p:ph idx="1" type="body"/>
          </p:nvPr>
        </p:nvSpPr>
        <p:spPr>
          <a:xfrm>
            <a:off x="508000" y="1706664"/>
            <a:ext cx="6447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329" name="Google Shape;329;g1263a3d4f0b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" y="77700"/>
            <a:ext cx="8236775" cy="61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00b8dc460_0_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e00b8dc460_0_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g1e00b8dc460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08274"/>
            <a:ext cx="9018274" cy="36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00b8dc460_0_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e00b8dc460_0_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g1e00b8dc46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0" y="1636800"/>
            <a:ext cx="8899449" cy="33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00b8dc460_0_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00b8dc460_0_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g1e00b8dc46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50" y="1485900"/>
            <a:ext cx="8840349" cy="36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63a3d510a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263a3d510a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g1263a3d510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74" y="0"/>
            <a:ext cx="7448578" cy="61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3a3d510a_0_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263a3d510a_0_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g1263a3d510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66" y="434180"/>
            <a:ext cx="8617069" cy="44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593e770b_0_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26593e770b_0_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126593e770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28" y="152775"/>
            <a:ext cx="7886699" cy="601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007d4e72e_0_25"/>
          <p:cNvSpPr txBox="1"/>
          <p:nvPr>
            <p:ph idx="1" type="body"/>
          </p:nvPr>
        </p:nvSpPr>
        <p:spPr>
          <a:xfrm>
            <a:off x="508002" y="609600"/>
            <a:ext cx="8131800" cy="5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Exercício 03</a:t>
            </a:r>
            <a:r>
              <a:rPr lang="pt-BR"/>
              <a:t> - </a:t>
            </a:r>
            <a:r>
              <a:rPr lang="pt-BR"/>
              <a:t>Para o sistema mostrado na abaixo, faça o seguinte: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a.Obtenha a função de transferência G(s) = X(s)/F(s)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b.Determine ζ, ωn, %UP, Ts, Tp e Tr e Cfinal  para uma entrada em degrau unitário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g1e007d4e72e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006" y="3886875"/>
            <a:ext cx="2569387" cy="1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72e8d9b9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672e8d9b9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8" name="Google Shape;118;g12672e8d9b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50" y="62150"/>
            <a:ext cx="8483700" cy="6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26593e770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" y="165000"/>
            <a:ext cx="8643938" cy="304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26593e770b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50" y="4216325"/>
            <a:ext cx="3952050" cy="12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26593e770b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5606" y="4345650"/>
            <a:ext cx="4478770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593e770b_0_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Primeira Ordem</a:t>
            </a:r>
            <a:endParaRPr/>
          </a:p>
        </p:txBody>
      </p:sp>
      <p:pic>
        <p:nvPicPr>
          <p:cNvPr id="131" name="Google Shape;131;g126593e770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13" y="1992325"/>
            <a:ext cx="4221338" cy="18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26593e770b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219" y="1730075"/>
            <a:ext cx="2655600" cy="62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26593e770b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294" y="3057754"/>
            <a:ext cx="3080071" cy="62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26593e770b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8406" y="4964350"/>
            <a:ext cx="4498665" cy="120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593e770b_0_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 de Tempo</a:t>
            </a:r>
            <a:endParaRPr/>
          </a:p>
        </p:txBody>
      </p:sp>
      <p:pic>
        <p:nvPicPr>
          <p:cNvPr id="140" name="Google Shape;140;g126593e770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89" y="1337350"/>
            <a:ext cx="6507425" cy="55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593e770b_0_4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888888"/>
                </a:solidFill>
              </a:rPr>
              <a:t>Tempo de Subida, Tr ( 0,1 a 0,9 de seu valor final.)</a:t>
            </a:r>
            <a:endParaRPr sz="3800">
              <a:solidFill>
                <a:srgbClr val="888888"/>
              </a:solidFill>
            </a:endParaRPr>
          </a:p>
        </p:txBody>
      </p:sp>
      <p:pic>
        <p:nvPicPr>
          <p:cNvPr id="146" name="Google Shape;146;g126593e770b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25" y="1930500"/>
            <a:ext cx="3870199" cy="13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26593e770b_0_46"/>
          <p:cNvSpPr txBox="1"/>
          <p:nvPr>
            <p:ph type="title"/>
          </p:nvPr>
        </p:nvSpPr>
        <p:spPr>
          <a:xfrm>
            <a:off x="628652" y="3322475"/>
            <a:ext cx="8211900" cy="13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Tempo de Acomodação, Ts (2 % em torno de seu valor final)</a:t>
            </a:r>
            <a:endParaRPr sz="3800"/>
          </a:p>
        </p:txBody>
      </p:sp>
      <p:pic>
        <p:nvPicPr>
          <p:cNvPr id="148" name="Google Shape;148;g126593e770b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578" y="4730950"/>
            <a:ext cx="162586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2022-03-10T13:58:34Z</dcterms:created>
  <dc:creator>Conta da Microsoft</dc:creator>
</cp:coreProperties>
</file>