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8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667D2-EE06-7A62-5F8B-58F4221B2D9B}" v="247" dt="2025-04-30T22:25:22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43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33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045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25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0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4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48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9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8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13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63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87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08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0ACB0-A1CE-4C5E-B311-885C18E33AF3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13C4C7-AAF1-43AC-92CE-E4F5485B7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73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E9530-4FA4-49C4-9D9F-B5670F13D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26556"/>
            <a:ext cx="9144000" cy="1004888"/>
          </a:xfrm>
        </p:spPr>
        <p:txBody>
          <a:bodyPr/>
          <a:lstStyle/>
          <a:p>
            <a:r>
              <a:rPr lang="pt-BR" dirty="0" err="1"/>
              <a:t>StormGuard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187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093AC-7D52-03DA-B2CD-825D0739B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pic>
        <p:nvPicPr>
          <p:cNvPr id="4" name="Imagem 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D732FC0-F9AC-3B5D-EB98-3B6663D5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004"/>
            <a:ext cx="1219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2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C4BE896D-A6CE-8501-25F2-62B99C755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630" y="-3515"/>
            <a:ext cx="10622361" cy="68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CE98D-2408-4BF8-B47D-EB59C5A4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Monitoramento de Tempestades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781C42-61C6-4677-BAAC-D6A205FE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que protege gados de tempestades.</a:t>
            </a:r>
          </a:p>
          <a:p>
            <a:r>
              <a:rPr lang="pt-BR" dirty="0"/>
              <a:t>Previne acidentes.</a:t>
            </a:r>
          </a:p>
          <a:p>
            <a:r>
              <a:rPr lang="pt-BR" dirty="0"/>
              <a:t>Emite alertas de acordo com a periculosidade ao animal.</a:t>
            </a:r>
          </a:p>
          <a:p>
            <a:r>
              <a:rPr lang="pt-BR" dirty="0"/>
              <a:t>Permite que o gado seja guardado antes que a tempestade inicie.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982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98807-CF91-4399-B1B3-5795A85B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Hardware</a:t>
            </a:r>
          </a:p>
        </p:txBody>
      </p:sp>
      <p:pic>
        <p:nvPicPr>
          <p:cNvPr id="1026" name="Picture 2" descr="Resultado de imagem para esp32">
            <a:extLst>
              <a:ext uri="{FF2B5EF4-FFF2-40B4-BE49-F238E27FC236}">
                <a16:creationId xmlns:a16="http://schemas.microsoft.com/office/drawing/2014/main" id="{2F6F8253-D678-45DF-8726-9E88D9AE57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4" y="1714500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6D2A42-CF7A-4CEC-AE9C-274B9026B51C}"/>
              </a:ext>
            </a:extLst>
          </p:cNvPr>
          <p:cNvSpPr txBox="1">
            <a:spLocks/>
          </p:cNvSpPr>
          <p:nvPr/>
        </p:nvSpPr>
        <p:spPr>
          <a:xfrm>
            <a:off x="889794" y="3467100"/>
            <a:ext cx="1256241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ESP32</a:t>
            </a:r>
          </a:p>
        </p:txBody>
      </p:sp>
      <p:pic>
        <p:nvPicPr>
          <p:cNvPr id="1028" name="Picture 4" descr="Resultado de imagem para DHT22">
            <a:extLst>
              <a:ext uri="{FF2B5EF4-FFF2-40B4-BE49-F238E27FC236}">
                <a16:creationId xmlns:a16="http://schemas.microsoft.com/office/drawing/2014/main" id="{0D2D5A35-E042-4E7B-A89E-99C02CC25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463" y="1704975"/>
            <a:ext cx="1647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56ED4AEE-30AE-4777-A64F-1D9EC11E08A4}"/>
              </a:ext>
            </a:extLst>
          </p:cNvPr>
          <p:cNvSpPr txBox="1">
            <a:spLocks/>
          </p:cNvSpPr>
          <p:nvPr/>
        </p:nvSpPr>
        <p:spPr>
          <a:xfrm>
            <a:off x="4081463" y="3438526"/>
            <a:ext cx="1256241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DHT22</a:t>
            </a:r>
          </a:p>
        </p:txBody>
      </p:sp>
      <p:pic>
        <p:nvPicPr>
          <p:cNvPr id="1030" name="Picture 6" descr="Resultado de imagem para potenciometro">
            <a:extLst>
              <a:ext uri="{FF2B5EF4-FFF2-40B4-BE49-F238E27FC236}">
                <a16:creationId xmlns:a16="http://schemas.microsoft.com/office/drawing/2014/main" id="{AC2B9246-FE09-4202-A095-082EAA551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57" y="1704975"/>
            <a:ext cx="17145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ECF4FE6-5C99-46F9-AF9E-4A3EC547EC6E}"/>
              </a:ext>
            </a:extLst>
          </p:cNvPr>
          <p:cNvSpPr txBox="1">
            <a:spLocks/>
          </p:cNvSpPr>
          <p:nvPr/>
        </p:nvSpPr>
        <p:spPr>
          <a:xfrm>
            <a:off x="6582305" y="3467100"/>
            <a:ext cx="1994693" cy="40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POTENCIOMETRO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E780817-395D-4D40-8CED-15C6A64EDDDA}"/>
              </a:ext>
            </a:extLst>
          </p:cNvPr>
          <p:cNvSpPr txBox="1">
            <a:spLocks/>
          </p:cNvSpPr>
          <p:nvPr/>
        </p:nvSpPr>
        <p:spPr>
          <a:xfrm>
            <a:off x="677334" y="415925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Conexões</a:t>
            </a:r>
          </a:p>
        </p:txBody>
      </p:sp>
      <p:pic>
        <p:nvPicPr>
          <p:cNvPr id="1032" name="Picture 8" descr="Resultado de imagem para mqtt">
            <a:extLst>
              <a:ext uri="{FF2B5EF4-FFF2-40B4-BE49-F238E27FC236}">
                <a16:creationId xmlns:a16="http://schemas.microsoft.com/office/drawing/2014/main" id="{BEE51AD2-0FB8-4A65-AE13-FF2C10E6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94" y="4933951"/>
            <a:ext cx="1752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m para mysql">
            <a:extLst>
              <a:ext uri="{FF2B5EF4-FFF2-40B4-BE49-F238E27FC236}">
                <a16:creationId xmlns:a16="http://schemas.microsoft.com/office/drawing/2014/main" id="{CDFF474D-4152-4C4B-B272-7D37665F6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95" y="4933951"/>
            <a:ext cx="24669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BCA394D-696E-46FD-B26C-81DE47F21D48}"/>
              </a:ext>
            </a:extLst>
          </p:cNvPr>
          <p:cNvSpPr txBox="1">
            <a:spLocks/>
          </p:cNvSpPr>
          <p:nvPr/>
        </p:nvSpPr>
        <p:spPr>
          <a:xfrm>
            <a:off x="9188451" y="3429000"/>
            <a:ext cx="1994693" cy="409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MICROPYTHON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1036" name="Picture 12" descr="Resultado de imagem para micropython">
            <a:extLst>
              <a:ext uri="{FF2B5EF4-FFF2-40B4-BE49-F238E27FC236}">
                <a16:creationId xmlns:a16="http://schemas.microsoft.com/office/drawing/2014/main" id="{8F100BA2-5161-4E45-97A4-0E9C9BE4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26" y="1704975"/>
            <a:ext cx="16478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29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9530E-4D4B-47E7-97C4-C575F7B1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A03508-D14E-4AA0-864A-E5A25BE0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 de captura de fatores meteorológicos.</a:t>
            </a:r>
          </a:p>
          <a:p>
            <a:r>
              <a:rPr lang="pt-BR" dirty="0"/>
              <a:t>Sistema de pontuação por fatores de acordo com o peso atribuído.</a:t>
            </a:r>
          </a:p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Se temperatura &lt; 18°C então soma-se 5 pontos para a métrica de previsão.</a:t>
            </a:r>
          </a:p>
          <a:p>
            <a:pPr lvl="1"/>
            <a:r>
              <a:rPr lang="pt-BR" dirty="0"/>
              <a:t>Se humidade &gt; 85 então soma-se 15 pontos para a métrica de previsão.</a:t>
            </a:r>
          </a:p>
          <a:p>
            <a:pPr lvl="1"/>
            <a:r>
              <a:rPr lang="pt-BR" dirty="0"/>
              <a:t>Se campo elétrico &gt; 50 então soma-se 5 pontos para a métrica de previsão.</a:t>
            </a:r>
          </a:p>
          <a:p>
            <a:pPr lvl="1"/>
            <a:r>
              <a:rPr lang="pt-BR" dirty="0"/>
              <a:t>Se pontos &gt; 20 então a chuva vem com intensidade.</a:t>
            </a:r>
          </a:p>
          <a:p>
            <a:pPr lvl="1"/>
            <a:r>
              <a:rPr lang="pt-BR" dirty="0"/>
              <a:t>Emissão de alerta.</a:t>
            </a:r>
          </a:p>
        </p:txBody>
      </p:sp>
    </p:spTree>
    <p:extLst>
      <p:ext uri="{BB962C8B-B14F-4D97-AF65-F5344CB8AC3E}">
        <p14:creationId xmlns:p14="http://schemas.microsoft.com/office/powerpoint/2010/main" val="391217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78F0B-E4B2-0CA3-9B9C-1BF039AA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19234A8-E1F9-5DB4-4C15-38BC843D5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510083"/>
              </p:ext>
            </p:extLst>
          </p:nvPr>
        </p:nvGraphicFramePr>
        <p:xfrm>
          <a:off x="747622" y="474452"/>
          <a:ext cx="10934106" cy="60274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44702">
                  <a:extLst>
                    <a:ext uri="{9D8B030D-6E8A-4147-A177-3AD203B41FA5}">
                      <a16:colId xmlns:a16="http://schemas.microsoft.com/office/drawing/2014/main" val="3778586866"/>
                    </a:ext>
                  </a:extLst>
                </a:gridCol>
                <a:gridCol w="3644702">
                  <a:extLst>
                    <a:ext uri="{9D8B030D-6E8A-4147-A177-3AD203B41FA5}">
                      <a16:colId xmlns:a16="http://schemas.microsoft.com/office/drawing/2014/main" val="3397339147"/>
                    </a:ext>
                  </a:extLst>
                </a:gridCol>
                <a:gridCol w="3644702">
                  <a:extLst>
                    <a:ext uri="{9D8B030D-6E8A-4147-A177-3AD203B41FA5}">
                      <a16:colId xmlns:a16="http://schemas.microsoft.com/office/drawing/2014/main" val="2405875966"/>
                    </a:ext>
                  </a:extLst>
                </a:gridCol>
              </a:tblGrid>
              <a:tr h="33652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Métrica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 que representa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Influência no Sistema de Pontuação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13860"/>
                  </a:ext>
                </a:extLst>
              </a:tr>
              <a:tr h="141340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Umidade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Nível de umidade relativa do ar (quantidade de vapor de água presente)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Valores ≥90%: +4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Valores ≥85%: +3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Valores ≥75%: +2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Valores &lt;60%: -2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Aumento ≥5% em 30 min: +2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Aumento &lt;5%: +1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</a:t>
                      </a:r>
                      <a:endParaRPr lang="pt-BR" dirty="0" err="1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595244"/>
                  </a:ext>
                </a:extLst>
              </a:tr>
              <a:tr h="121149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Temperatura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Variações térmicas (especialmente quedas bruscas)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Queda ≥5°C: +3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(previsão 1-2h)</a:t>
                      </a:r>
                      <a:endParaRPr lang="pt-BR" dirty="0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Queda ≥3°C: +2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(previsão 2-4h)</a:t>
                      </a:r>
                      <a:endParaRPr lang="pt-BR" dirty="0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Queda ≥1.5°C: +1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Quedas indicam frente fria ou instabilidade atmosférica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370288"/>
                  </a:ext>
                </a:extLst>
              </a:tr>
              <a:tr h="1413404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Campo Elétrico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Variações na corrente elétrica atmosférica (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mA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Variação ≥30mA: +4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(tempestade iminente)</a:t>
                      </a:r>
                      <a:endParaRPr lang="pt-BR" dirty="0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Variação ≥15mA: +2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pts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Variação ≥5mA: +1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pt</a:t>
                      </a:r>
                      <a:endParaRPr lang="pt-BR" dirty="0" err="1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Alterações significativas indicam atividade elétrica de nuvens carregadas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3436403"/>
                  </a:ext>
                </a:extLst>
              </a:tr>
              <a:tr h="1426865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Período de Medição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Janela temporal para análise de tendências (30 minutos)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Define o intervalo para cálculo das variações</a:t>
                      </a:r>
                      <a:endParaRPr lang="pt-BR" dirty="0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Quedas de temperatura e aumentos de umidade são medidos neste período</a:t>
                      </a:r>
                      <a:endParaRPr lang="pt-BR" dirty="0">
                        <a:effectLst/>
                        <a:latin typeface="Arial"/>
                      </a:endParaRPr>
                    </a:p>
                    <a:p>
                      <a:pPr algn="ctr" rtl="0" fontAlgn="t">
                        <a:buNone/>
                      </a:pP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 Variações bruscas têm maior peso quando ocorrem rápido</a:t>
                      </a:r>
                      <a:endParaRPr lang="pt-BR" dirty="0">
                        <a:effectLst/>
                        <a:latin typeface="Arial"/>
                      </a:endParaRPr>
                    </a:p>
                  </a:txBody>
                  <a:tcPr marL="95250" marR="95250" marT="95250" marB="9525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05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59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6030-DD93-D99D-7254-EBB88AAA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A9914E-4595-214B-46FA-F997E647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300" dirty="0">
                <a:solidFill>
                  <a:srgbClr val="FEFEFE"/>
                </a:solidFill>
                <a:latin typeface="Arial"/>
                <a:cs typeface="Arial"/>
              </a:rPr>
              <a:t>Combinações Sinérgicas:</a:t>
            </a:r>
            <a:endParaRPr lang="pt-BR" dirty="0"/>
          </a:p>
          <a:p>
            <a:pPr lvl="1"/>
            <a:r>
              <a:rPr lang="pt-BR" sz="2100" dirty="0">
                <a:solidFill>
                  <a:srgbClr val="FEFEFE"/>
                </a:solidFill>
                <a:latin typeface="Arial"/>
                <a:cs typeface="Arial"/>
              </a:rPr>
              <a:t>Umidade alta + queda térmica significativa: +2 </a:t>
            </a:r>
            <a:r>
              <a:rPr lang="pt-BR" sz="2100" dirty="0" err="1">
                <a:solidFill>
                  <a:srgbClr val="FEFEFE"/>
                </a:solidFill>
                <a:latin typeface="Arial"/>
                <a:cs typeface="Arial"/>
              </a:rPr>
              <a:t>pts</a:t>
            </a:r>
            <a:endParaRPr lang="pt-BR" dirty="0" err="1"/>
          </a:p>
          <a:p>
            <a:pPr lvl="1"/>
            <a:r>
              <a:rPr lang="pt-BR" sz="2100" dirty="0">
                <a:solidFill>
                  <a:srgbClr val="FEFEFE"/>
                </a:solidFill>
                <a:latin typeface="Arial"/>
                <a:cs typeface="Arial"/>
              </a:rPr>
              <a:t>Umidade elevada + variação na corrente: +2 </a:t>
            </a:r>
            <a:r>
              <a:rPr lang="pt-BR" sz="2100" dirty="0" err="1">
                <a:solidFill>
                  <a:srgbClr val="FEFEFE"/>
                </a:solidFill>
                <a:latin typeface="Arial"/>
                <a:cs typeface="Arial"/>
              </a:rPr>
              <a:t>pts</a:t>
            </a:r>
            <a:endParaRPr lang="pt-BR" dirty="0" err="1"/>
          </a:p>
          <a:p>
            <a:pPr lvl="1"/>
            <a:r>
              <a:rPr lang="pt-BR" sz="2100" dirty="0">
                <a:solidFill>
                  <a:srgbClr val="FEFEFE"/>
                </a:solidFill>
                <a:latin typeface="Arial"/>
                <a:cs typeface="Arial"/>
              </a:rPr>
              <a:t>Variação na corrente + queda térmica: +3 </a:t>
            </a:r>
            <a:r>
              <a:rPr lang="pt-BR" sz="2100" dirty="0" err="1">
                <a:solidFill>
                  <a:srgbClr val="FEFEFE"/>
                </a:solidFill>
                <a:latin typeface="Arial"/>
                <a:cs typeface="Arial"/>
              </a:rPr>
              <a:t>pts</a:t>
            </a:r>
            <a:endParaRPr lang="pt-BR" dirty="0" err="1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03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D0471-1EF8-42B7-AC4F-E1C7C144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(BACK-END FLASK)</a:t>
            </a:r>
          </a:p>
        </p:txBody>
      </p:sp>
      <p:pic>
        <p:nvPicPr>
          <p:cNvPr id="2050" name="Picture 2" descr="Python Type Checking (Guide) – Real Python">
            <a:extLst>
              <a:ext uri="{FF2B5EF4-FFF2-40B4-BE49-F238E27FC236}">
                <a16:creationId xmlns:a16="http://schemas.microsoft.com/office/drawing/2014/main" id="{DD02BD4B-ACBF-4DC2-9FF7-658370954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23" y="17145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806607-4291-456D-891A-4AE18CA9B4EC}"/>
              </a:ext>
            </a:extLst>
          </p:cNvPr>
          <p:cNvSpPr txBox="1">
            <a:spLocks/>
          </p:cNvSpPr>
          <p:nvPr/>
        </p:nvSpPr>
        <p:spPr>
          <a:xfrm>
            <a:off x="1099252" y="3429000"/>
            <a:ext cx="1256241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Python</a:t>
            </a:r>
          </a:p>
        </p:txBody>
      </p:sp>
      <p:pic>
        <p:nvPicPr>
          <p:cNvPr id="2054" name="Picture 6" descr="Publier vos modèles de Machine Learning avec Flask ! - datacorner par ...">
            <a:extLst>
              <a:ext uri="{FF2B5EF4-FFF2-40B4-BE49-F238E27FC236}">
                <a16:creationId xmlns:a16="http://schemas.microsoft.com/office/drawing/2014/main" id="{94209A3F-FC19-4255-8B67-C074B6DDA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t="19199" r="30380" b="18776"/>
          <a:stretch/>
        </p:blipFill>
        <p:spPr bwMode="auto">
          <a:xfrm>
            <a:off x="3486150" y="1930400"/>
            <a:ext cx="1981200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A9D86A7-29E5-4FCC-8DC0-2DA3AA67F5EA}"/>
              </a:ext>
            </a:extLst>
          </p:cNvPr>
          <p:cNvSpPr txBox="1">
            <a:spLocks/>
          </p:cNvSpPr>
          <p:nvPr/>
        </p:nvSpPr>
        <p:spPr>
          <a:xfrm>
            <a:off x="3486150" y="3429000"/>
            <a:ext cx="1256241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Flask</a:t>
            </a:r>
            <a:endParaRPr lang="pt-BR" dirty="0"/>
          </a:p>
        </p:txBody>
      </p:sp>
      <p:pic>
        <p:nvPicPr>
          <p:cNvPr id="10" name="Picture 8" descr="Resultado de imagem para mqtt">
            <a:extLst>
              <a:ext uri="{FF2B5EF4-FFF2-40B4-BE49-F238E27FC236}">
                <a16:creationId xmlns:a16="http://schemas.microsoft.com/office/drawing/2014/main" id="{BE76A616-5C8E-4DFD-AB26-F56E2B8A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11" y="1930400"/>
            <a:ext cx="1752600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31CA637-23D5-46A6-8666-889E5E5BF3DE}"/>
              </a:ext>
            </a:extLst>
          </p:cNvPr>
          <p:cNvSpPr txBox="1">
            <a:spLocks/>
          </p:cNvSpPr>
          <p:nvPr/>
        </p:nvSpPr>
        <p:spPr>
          <a:xfrm>
            <a:off x="6496050" y="3429000"/>
            <a:ext cx="1619250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paho-mqtt</a:t>
            </a:r>
            <a:endParaRPr lang="pt-BR" dirty="0"/>
          </a:p>
        </p:txBody>
      </p:sp>
      <p:pic>
        <p:nvPicPr>
          <p:cNvPr id="2056" name="Picture 8" descr="Resultado de imagem para sql alchemy Logo">
            <a:extLst>
              <a:ext uri="{FF2B5EF4-FFF2-40B4-BE49-F238E27FC236}">
                <a16:creationId xmlns:a16="http://schemas.microsoft.com/office/drawing/2014/main" id="{58C76187-A92F-4E4C-A5C9-AA4D8AB0A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2" y="4651376"/>
            <a:ext cx="3305175" cy="14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0C3EE6F2-0A48-47BD-B58F-75FA87A3BFBF}"/>
              </a:ext>
            </a:extLst>
          </p:cNvPr>
          <p:cNvSpPr txBox="1">
            <a:spLocks/>
          </p:cNvSpPr>
          <p:nvPr/>
        </p:nvSpPr>
        <p:spPr>
          <a:xfrm>
            <a:off x="1099252" y="6149976"/>
            <a:ext cx="2129723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SQLAlchemy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49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D0471-1EF8-42B7-AC4F-E1C7C144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(FRONT-END)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E806607-4291-456D-891A-4AE18CA9B4EC}"/>
              </a:ext>
            </a:extLst>
          </p:cNvPr>
          <p:cNvSpPr txBox="1">
            <a:spLocks/>
          </p:cNvSpPr>
          <p:nvPr/>
        </p:nvSpPr>
        <p:spPr>
          <a:xfrm>
            <a:off x="1099252" y="3429000"/>
            <a:ext cx="1939223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Bootstrap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1A9D86A7-29E5-4FCC-8DC0-2DA3AA67F5EA}"/>
              </a:ext>
            </a:extLst>
          </p:cNvPr>
          <p:cNvSpPr txBox="1">
            <a:spLocks/>
          </p:cNvSpPr>
          <p:nvPr/>
        </p:nvSpPr>
        <p:spPr>
          <a:xfrm>
            <a:off x="4237745" y="3438525"/>
            <a:ext cx="1475846" cy="56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Chart.js</a:t>
            </a:r>
          </a:p>
        </p:txBody>
      </p:sp>
      <p:pic>
        <p:nvPicPr>
          <p:cNvPr id="3074" name="Picture 2" descr="Resultado de imagem para Bootstrap Icon">
            <a:extLst>
              <a:ext uri="{FF2B5EF4-FFF2-40B4-BE49-F238E27FC236}">
                <a16:creationId xmlns:a16="http://schemas.microsoft.com/office/drawing/2014/main" id="{14EB51CF-E3AF-44CD-A56C-2375D8C3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29" y="1665288"/>
            <a:ext cx="22002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hart.js Plugins - Web Code Stack">
            <a:extLst>
              <a:ext uri="{FF2B5EF4-FFF2-40B4-BE49-F238E27FC236}">
                <a16:creationId xmlns:a16="http://schemas.microsoft.com/office/drawing/2014/main" id="{3D8FC53C-20DD-4877-A475-CB472AFAD7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49" t="9496" r="21373" b="10346"/>
          <a:stretch/>
        </p:blipFill>
        <p:spPr bwMode="auto">
          <a:xfrm>
            <a:off x="4272225" y="1670447"/>
            <a:ext cx="1618399" cy="175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95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Espaço Reservado para Conteúdo 3" descr="Diagrama&#10;&#10;O conteúdo gerado por IA pode estar incorreto.">
            <a:extLst>
              <a:ext uri="{FF2B5EF4-FFF2-40B4-BE49-F238E27FC236}">
                <a16:creationId xmlns:a16="http://schemas.microsoft.com/office/drawing/2014/main" id="{E4E034F0-4603-CFE9-AE87-E3B527DA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43" y="-3514"/>
            <a:ext cx="5011736" cy="687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171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143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Facetado</vt:lpstr>
      <vt:lpstr>StormGuard</vt:lpstr>
      <vt:lpstr>Projeto de Monitoramento de Tempestades</vt:lpstr>
      <vt:lpstr>Hardware</vt:lpstr>
      <vt:lpstr>Validação</vt:lpstr>
      <vt:lpstr>Apresentação do PowerPoint</vt:lpstr>
      <vt:lpstr>Validação</vt:lpstr>
      <vt:lpstr>SOFTWARE (BACK-END FLASK)</vt:lpstr>
      <vt:lpstr>SOFTWARE (FRONT-END)</vt:lpstr>
      <vt:lpstr>Apresentação do PowerPoint</vt:lpstr>
      <vt:lpstr>BANCO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StormGuard</dc:title>
  <dc:creator>Eduardo Dos Santos Rodrigues</dc:creator>
  <cp:lastModifiedBy>Eduardo Dos Santos Rodrigues</cp:lastModifiedBy>
  <cp:revision>96</cp:revision>
  <dcterms:created xsi:type="dcterms:W3CDTF">2025-04-30T18:10:08Z</dcterms:created>
  <dcterms:modified xsi:type="dcterms:W3CDTF">2025-05-12T03:40:52Z</dcterms:modified>
</cp:coreProperties>
</file>