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77" r:id="rId2"/>
    <p:sldId id="290" r:id="rId3"/>
    <p:sldId id="327" r:id="rId4"/>
    <p:sldId id="328" r:id="rId5"/>
    <p:sldId id="329"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31" r:id="rId31"/>
    <p:sldId id="330"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37" r:id="rId45"/>
    <p:sldId id="338" r:id="rId46"/>
    <p:sldId id="336" r:id="rId47"/>
    <p:sldId id="332" r:id="rId48"/>
    <p:sldId id="333" r:id="rId49"/>
    <p:sldId id="334" r:id="rId50"/>
    <p:sldId id="335" r:id="rId51"/>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64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78" autoAdjust="0"/>
    <p:restoredTop sz="94261" autoAdjust="0"/>
  </p:normalViewPr>
  <p:slideViewPr>
    <p:cSldViewPr snapToGrid="0" snapToObjects="1">
      <p:cViewPr varScale="1">
        <p:scale>
          <a:sx n="68" d="100"/>
          <a:sy n="68" d="100"/>
        </p:scale>
        <p:origin x="101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slide" Target="../slides/slide29.xml"/><Relationship Id="rId3" Type="http://schemas.openxmlformats.org/officeDocument/2006/relationships/slide" Target="../slides/slide33.xml"/><Relationship Id="rId7" Type="http://schemas.openxmlformats.org/officeDocument/2006/relationships/slide" Target="../slides/slide37.xml"/><Relationship Id="rId2" Type="http://schemas.openxmlformats.org/officeDocument/2006/relationships/slide" Target="../slides/slide32.xml"/><Relationship Id="rId1" Type="http://schemas.openxmlformats.org/officeDocument/2006/relationships/slide" Target="../slides/slide28.xml"/><Relationship Id="rId6" Type="http://schemas.openxmlformats.org/officeDocument/2006/relationships/slide" Target="../slides/slide36.xml"/><Relationship Id="rId5" Type="http://schemas.openxmlformats.org/officeDocument/2006/relationships/slide" Target="../slides/slide35.xml"/><Relationship Id="rId4"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8BAB4F-ADEE-7445-A754-07F6CC5F3CAC}" type="doc">
      <dgm:prSet loTypeId="urn:microsoft.com/office/officeart/2005/8/layout/radial5" loCatId="" qsTypeId="urn:microsoft.com/office/officeart/2005/8/quickstyle/simple1" qsCatId="simple" csTypeId="urn:microsoft.com/office/officeart/2005/8/colors/accent1_2" csCatId="accent1" phldr="1"/>
      <dgm:spPr/>
      <dgm:t>
        <a:bodyPr/>
        <a:lstStyle/>
        <a:p>
          <a:endParaRPr lang="es-ES"/>
        </a:p>
      </dgm:t>
    </dgm:pt>
    <dgm:pt modelId="{5B0ED8CA-AA42-7F4E-B99D-051445C0245E}">
      <dgm:prSet phldrT="[Texto]" phldr="1"/>
      <dgm:spPr>
        <a:solidFill>
          <a:schemeClr val="bg1"/>
        </a:solidFill>
      </dgm:spPr>
      <dgm:t>
        <a:bodyPr/>
        <a:lstStyle/>
        <a:p>
          <a:endParaRPr lang="es-ES" dirty="0"/>
        </a:p>
      </dgm:t>
    </dgm:pt>
    <dgm:pt modelId="{709E1A73-536A-CB47-8D17-F69F236E8409}" type="parTrans" cxnId="{33A22B38-0C43-2744-B950-53408174366B}">
      <dgm:prSet/>
      <dgm:spPr/>
      <dgm:t>
        <a:bodyPr/>
        <a:lstStyle/>
        <a:p>
          <a:endParaRPr lang="es-ES"/>
        </a:p>
      </dgm:t>
    </dgm:pt>
    <dgm:pt modelId="{D9280648-E2FC-7547-8F0E-B3082FF91CDC}" type="sibTrans" cxnId="{33A22B38-0C43-2744-B950-53408174366B}">
      <dgm:prSet/>
      <dgm:spPr/>
      <dgm:t>
        <a:bodyPr/>
        <a:lstStyle/>
        <a:p>
          <a:endParaRPr lang="es-ES"/>
        </a:p>
      </dgm:t>
    </dgm:pt>
    <dgm:pt modelId="{432ED06D-4757-FA42-B59F-1CCF2C016672}">
      <dgm:prSet phldrT="[Texto]" custT="1"/>
      <dgm:spPr>
        <a:solidFill>
          <a:srgbClr val="00B050"/>
        </a:solidFill>
      </dgm:spPr>
      <dgm:t>
        <a:bodyPr/>
        <a:lstStyle/>
        <a:p>
          <a:r>
            <a:rPr lang="es-ES" sz="1000" dirty="0"/>
            <a:t>Procesos de Negocio</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98E3ED45-E6B2-0446-846A-BC4DB77602BE}" type="parTrans" cxnId="{28ECC8BF-CC50-1443-A40F-D651D0684A1D}">
      <dgm:prSet/>
      <dgm:spPr>
        <a:solidFill>
          <a:schemeClr val="bg1">
            <a:lumMod val="85000"/>
          </a:schemeClr>
        </a:solidFill>
      </dgm:spPr>
      <dgm:t>
        <a:bodyPr/>
        <a:lstStyle/>
        <a:p>
          <a:endParaRPr lang="es-ES" dirty="0"/>
        </a:p>
      </dgm:t>
    </dgm:pt>
    <dgm:pt modelId="{863CD56A-0CA2-3C46-8BB3-C2278859F301}" type="sibTrans" cxnId="{28ECC8BF-CC50-1443-A40F-D651D0684A1D}">
      <dgm:prSet/>
      <dgm:spPr/>
      <dgm:t>
        <a:bodyPr/>
        <a:lstStyle/>
        <a:p>
          <a:endParaRPr lang="es-ES"/>
        </a:p>
      </dgm:t>
    </dgm:pt>
    <dgm:pt modelId="{F9DF1282-BBB2-CB4A-BE72-A3B76A89AA8E}">
      <dgm:prSet phldrT="[Texto]" custT="1"/>
      <dgm:spPr>
        <a:solidFill>
          <a:schemeClr val="accent2">
            <a:lumMod val="60000"/>
            <a:lumOff val="40000"/>
          </a:schemeClr>
        </a:solidFill>
      </dgm:spPr>
      <dgm:t>
        <a:bodyPr/>
        <a:lstStyle/>
        <a:p>
          <a:r>
            <a:rPr lang="es-ES" sz="1000" dirty="0"/>
            <a:t>Share Services</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30C1A258-EA21-BB44-B101-F1EAF0207351}" type="parTrans" cxnId="{0E54AE04-4ECC-8F46-8F6B-BC387DECDF68}">
      <dgm:prSet custT="1"/>
      <dgm:spPr>
        <a:solidFill>
          <a:prstClr val="white">
            <a:lumMod val="85000"/>
          </a:prstClr>
        </a:solidFill>
        <a:ln>
          <a:noFill/>
        </a:ln>
        <a:effectLst/>
      </dgm:spPr>
      <dgm:t>
        <a:bodyPr spcFirstLastPara="0" vert="horz" wrap="square" lIns="0" tIns="0" rIns="0" bIns="0" numCol="1" spcCol="1270" anchor="ctr" anchorCtr="0"/>
        <a:lstStyle/>
        <a:p>
          <a:pPr marL="0" lvl="0" indent="0" algn="ctr" defTabSz="755650">
            <a:lnSpc>
              <a:spcPct val="90000"/>
            </a:lnSpc>
            <a:spcBef>
              <a:spcPct val="0"/>
            </a:spcBef>
            <a:spcAft>
              <a:spcPct val="35000"/>
            </a:spcAft>
            <a:buNone/>
          </a:pPr>
          <a:endParaRPr lang="es-ES" sz="1700" kern="1200" dirty="0">
            <a:solidFill>
              <a:prstClr val="white"/>
            </a:solidFill>
            <a:latin typeface="Calibri"/>
            <a:ea typeface="+mn-ea"/>
            <a:cs typeface="+mn-cs"/>
          </a:endParaRPr>
        </a:p>
      </dgm:t>
    </dgm:pt>
    <dgm:pt modelId="{C702121D-BC10-814E-9EAD-A893571FB5DA}" type="sibTrans" cxnId="{0E54AE04-4ECC-8F46-8F6B-BC387DECDF68}">
      <dgm:prSet/>
      <dgm:spPr/>
      <dgm:t>
        <a:bodyPr/>
        <a:lstStyle/>
        <a:p>
          <a:endParaRPr lang="es-ES"/>
        </a:p>
      </dgm:t>
    </dgm:pt>
    <dgm:pt modelId="{FBAA740A-E323-9F4E-8EE4-238848E7405D}">
      <dgm:prSet phldrT="[Texto]" custT="1"/>
      <dgm:spPr>
        <a:solidFill>
          <a:schemeClr val="accent3">
            <a:lumMod val="60000"/>
            <a:lumOff val="40000"/>
          </a:schemeClr>
        </a:solidFill>
      </dgm:spPr>
      <dgm:t>
        <a:bodyPr/>
        <a:lstStyle/>
        <a:p>
          <a:r>
            <a:rPr lang="es-ES" sz="1000" dirty="0"/>
            <a:t>ERP</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2635A63C-038E-EB48-A8BA-7AED720D22EB}" type="parTrans" cxnId="{20D4E15A-11C0-E442-A1EA-0C365906C23F}">
      <dgm:prSet custT="1"/>
      <dgm:spPr>
        <a:solidFill>
          <a:prstClr val="white">
            <a:lumMod val="85000"/>
          </a:prstClr>
        </a:solidFill>
        <a:ln>
          <a:noFill/>
        </a:ln>
        <a:effectLst/>
      </dgm:spPr>
      <dgm:t>
        <a:bodyPr spcFirstLastPara="0" vert="horz" wrap="square" lIns="0" tIns="0" rIns="0" bIns="0" numCol="1" spcCol="1270" anchor="ctr" anchorCtr="0"/>
        <a:lstStyle/>
        <a:p>
          <a:pPr marL="0" lvl="0" indent="0" algn="ctr" defTabSz="755650">
            <a:lnSpc>
              <a:spcPct val="90000"/>
            </a:lnSpc>
            <a:spcBef>
              <a:spcPct val="0"/>
            </a:spcBef>
            <a:spcAft>
              <a:spcPct val="35000"/>
            </a:spcAft>
            <a:buNone/>
          </a:pPr>
          <a:endParaRPr lang="es-ES" sz="1700" kern="1200" dirty="0">
            <a:solidFill>
              <a:prstClr val="white"/>
            </a:solidFill>
            <a:latin typeface="Calibri"/>
            <a:ea typeface="+mn-ea"/>
            <a:cs typeface="+mn-cs"/>
          </a:endParaRPr>
        </a:p>
      </dgm:t>
    </dgm:pt>
    <dgm:pt modelId="{7B21EEA3-23BF-D64E-B4F2-5C11C34DD5F8}" type="sibTrans" cxnId="{20D4E15A-11C0-E442-A1EA-0C365906C23F}">
      <dgm:prSet/>
      <dgm:spPr/>
      <dgm:t>
        <a:bodyPr/>
        <a:lstStyle/>
        <a:p>
          <a:endParaRPr lang="es-ES"/>
        </a:p>
      </dgm:t>
    </dgm:pt>
    <dgm:pt modelId="{0CF631AF-0E8D-2541-BF31-14DBFF55C5C8}">
      <dgm:prSet phldrT="[Texto]" custT="1"/>
      <dgm:spPr>
        <a:solidFill>
          <a:srgbClr val="00B0F0"/>
        </a:solidFill>
      </dgm:spPr>
      <dgm:t>
        <a:bodyPr/>
        <a:lstStyle/>
        <a:p>
          <a:r>
            <a:rPr lang="es-ES" sz="1000" dirty="0"/>
            <a:t>PMO</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1A0EA741-26B7-E04D-99DF-F5B63520FBF4}" type="parTrans" cxnId="{1F6EA73F-9C05-384E-B905-2DFD46AB3F76}">
      <dgm:prSet custT="1"/>
      <dgm:spPr>
        <a:solidFill>
          <a:prstClr val="white">
            <a:lumMod val="85000"/>
          </a:prstClr>
        </a:solidFill>
        <a:ln>
          <a:noFill/>
        </a:ln>
        <a:effectLst/>
      </dgm:spPr>
      <dgm:t>
        <a:bodyPr spcFirstLastPara="0" vert="horz" wrap="square" lIns="0" tIns="0" rIns="0" bIns="0" numCol="1" spcCol="1270" anchor="ctr" anchorCtr="0"/>
        <a:lstStyle/>
        <a:p>
          <a:pPr marL="0" lvl="0" indent="0" algn="ctr" defTabSz="755650">
            <a:lnSpc>
              <a:spcPct val="90000"/>
            </a:lnSpc>
            <a:spcBef>
              <a:spcPct val="0"/>
            </a:spcBef>
            <a:spcAft>
              <a:spcPct val="35000"/>
            </a:spcAft>
            <a:buNone/>
          </a:pPr>
          <a:endParaRPr lang="es-ES" sz="1700" kern="1200" dirty="0">
            <a:solidFill>
              <a:prstClr val="white"/>
            </a:solidFill>
            <a:latin typeface="Calibri"/>
            <a:ea typeface="+mn-ea"/>
            <a:cs typeface="+mn-cs"/>
          </a:endParaRPr>
        </a:p>
      </dgm:t>
    </dgm:pt>
    <dgm:pt modelId="{455F2034-68D2-6F43-8978-EF4E350BDC2F}" type="sibTrans" cxnId="{1F6EA73F-9C05-384E-B905-2DFD46AB3F76}">
      <dgm:prSet/>
      <dgm:spPr/>
      <dgm:t>
        <a:bodyPr/>
        <a:lstStyle/>
        <a:p>
          <a:endParaRPr lang="es-ES"/>
        </a:p>
      </dgm:t>
    </dgm:pt>
    <dgm:pt modelId="{52A7EE3E-3378-AC4B-8F78-1F4E19B77AD6}">
      <dgm:prSet custT="1"/>
      <dgm:spPr>
        <a:solidFill>
          <a:schemeClr val="accent4">
            <a:lumMod val="60000"/>
            <a:lumOff val="40000"/>
          </a:schemeClr>
        </a:solidFill>
      </dgm:spPr>
      <dgm:t>
        <a:bodyPr/>
        <a:lstStyle/>
        <a:p>
          <a:r>
            <a:rPr lang="es-ES" sz="1000" dirty="0"/>
            <a:t>Redes y Telecomunicaciones</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941F89F3-2201-1E46-8E31-7B04753B6913}" type="parTrans" cxnId="{11F8F34B-A5DB-784E-9AAF-A982B3DAE5AA}">
      <dgm:prSet custT="1"/>
      <dgm:spPr>
        <a:solidFill>
          <a:prstClr val="white">
            <a:lumMod val="85000"/>
          </a:prstClr>
        </a:solidFill>
        <a:ln>
          <a:noFill/>
        </a:ln>
        <a:effectLst/>
      </dgm:spPr>
      <dgm:t>
        <a:bodyPr spcFirstLastPara="0" vert="horz" wrap="square" lIns="0" tIns="0" rIns="0" bIns="0" numCol="1" spcCol="1270" anchor="ctr" anchorCtr="0"/>
        <a:lstStyle/>
        <a:p>
          <a:pPr marL="0" lvl="0" indent="0" algn="ctr" defTabSz="755650">
            <a:lnSpc>
              <a:spcPct val="90000"/>
            </a:lnSpc>
            <a:spcBef>
              <a:spcPct val="0"/>
            </a:spcBef>
            <a:spcAft>
              <a:spcPct val="35000"/>
            </a:spcAft>
            <a:buNone/>
          </a:pPr>
          <a:endParaRPr lang="es-ES" sz="1700" kern="1200" dirty="0">
            <a:solidFill>
              <a:prstClr val="white"/>
            </a:solidFill>
            <a:latin typeface="Calibri"/>
            <a:ea typeface="+mn-ea"/>
            <a:cs typeface="+mn-cs"/>
          </a:endParaRPr>
        </a:p>
      </dgm:t>
    </dgm:pt>
    <dgm:pt modelId="{4FE57131-0C69-F14D-B8C8-ABF13F6712F7}" type="sibTrans" cxnId="{11F8F34B-A5DB-784E-9AAF-A982B3DAE5AA}">
      <dgm:prSet/>
      <dgm:spPr/>
      <dgm:t>
        <a:bodyPr/>
        <a:lstStyle/>
        <a:p>
          <a:endParaRPr lang="es-ES"/>
        </a:p>
      </dgm:t>
    </dgm:pt>
    <dgm:pt modelId="{10562399-17E9-214E-82F8-3B3CD66DD4D7}">
      <dgm:prSet custT="1"/>
      <dgm:spPr>
        <a:solidFill>
          <a:schemeClr val="bg1">
            <a:lumMod val="75000"/>
          </a:schemeClr>
        </a:solidFill>
      </dgm:spPr>
      <dgm:t>
        <a:bodyPr/>
        <a:lstStyle/>
        <a:p>
          <a:r>
            <a:rPr lang="es-ES" sz="1000" dirty="0"/>
            <a:t>Infraestructura</a:t>
          </a:r>
        </a:p>
      </dgm:t>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1DA550C2-E763-164F-B313-0E5E9A4C5FB7}" type="parTrans" cxnId="{0500B442-79D3-064D-B514-9CB328639341}">
      <dgm:prSet custT="1"/>
      <dgm:spPr>
        <a:solidFill>
          <a:prstClr val="white">
            <a:lumMod val="85000"/>
          </a:prstClr>
        </a:solidFill>
        <a:ln>
          <a:noFill/>
        </a:ln>
        <a:effectLst/>
      </dgm:spPr>
      <dgm:t>
        <a:bodyPr spcFirstLastPara="0" vert="horz" wrap="square" lIns="0" tIns="0" rIns="0" bIns="0" numCol="1" spcCol="1270" anchor="ctr" anchorCtr="0"/>
        <a:lstStyle/>
        <a:p>
          <a:pPr marL="0" lvl="0" indent="0" algn="ctr" defTabSz="755650">
            <a:lnSpc>
              <a:spcPct val="90000"/>
            </a:lnSpc>
            <a:spcBef>
              <a:spcPct val="0"/>
            </a:spcBef>
            <a:spcAft>
              <a:spcPct val="35000"/>
            </a:spcAft>
            <a:buNone/>
          </a:pPr>
          <a:endParaRPr lang="es-ES" sz="1700" kern="1200" dirty="0">
            <a:solidFill>
              <a:prstClr val="white"/>
            </a:solidFill>
            <a:latin typeface="Calibri"/>
            <a:ea typeface="+mn-ea"/>
            <a:cs typeface="+mn-cs"/>
          </a:endParaRPr>
        </a:p>
      </dgm:t>
    </dgm:pt>
    <dgm:pt modelId="{7F3E9DC3-B672-B24B-A3B5-3B7940CB78C6}" type="sibTrans" cxnId="{0500B442-79D3-064D-B514-9CB328639341}">
      <dgm:prSet/>
      <dgm:spPr/>
      <dgm:t>
        <a:bodyPr/>
        <a:lstStyle/>
        <a:p>
          <a:endParaRPr lang="es-ES"/>
        </a:p>
      </dgm:t>
    </dgm:pt>
    <dgm:pt modelId="{2B9CAA2F-E5AE-3A41-BF95-AB42E5346496}">
      <dgm:prSet custT="1"/>
      <dgm:spPr>
        <a:solidFill>
          <a:schemeClr val="tx2">
            <a:lumMod val="40000"/>
            <a:lumOff val="60000"/>
          </a:schemeClr>
        </a:solidFill>
      </dgm:spPr>
      <dgm:t>
        <a:bodyPr/>
        <a:lstStyle/>
        <a:p>
          <a:r>
            <a:rPr lang="es-ES" sz="1000" dirty="0"/>
            <a:t>Dinámica de Grupos</a:t>
          </a:r>
        </a:p>
      </dgm:t>
      <dgm:extLst>
        <a:ext uri="{E40237B7-FDA0-4F09-8148-C483321AD2D9}">
          <dgm14:cNvPr xmlns:dgm14="http://schemas.microsoft.com/office/drawing/2010/diagram" id="0" name="">
            <a:hlinkClick xmlns:r="http://schemas.openxmlformats.org/officeDocument/2006/relationships" r:id="rId7" action="ppaction://hlinksldjump"/>
          </dgm14:cNvPr>
        </a:ext>
      </dgm:extLst>
    </dgm:pt>
    <dgm:pt modelId="{6C31BCD1-3B02-1E44-9399-24B6173A470D}" type="parTrans" cxnId="{D499405B-77E5-B842-A756-0A4EBB296958}">
      <dgm:prSet custT="1"/>
      <dgm:spPr>
        <a:solidFill>
          <a:prstClr val="white">
            <a:lumMod val="85000"/>
          </a:prstClr>
        </a:solidFill>
        <a:ln>
          <a:noFill/>
        </a:ln>
        <a:effectLst/>
      </dgm:spPr>
      <dgm:t>
        <a:bodyPr spcFirstLastPara="0" vert="horz" wrap="square" lIns="0" tIns="0" rIns="0" bIns="0" numCol="1" spcCol="1270" anchor="ctr" anchorCtr="0"/>
        <a:lstStyle/>
        <a:p>
          <a:pPr marL="0" lvl="0" indent="0" algn="ctr" defTabSz="755650">
            <a:lnSpc>
              <a:spcPct val="90000"/>
            </a:lnSpc>
            <a:spcBef>
              <a:spcPct val="0"/>
            </a:spcBef>
            <a:spcAft>
              <a:spcPct val="35000"/>
            </a:spcAft>
            <a:buNone/>
          </a:pPr>
          <a:endParaRPr lang="es-ES" sz="1700" kern="1200" dirty="0">
            <a:solidFill>
              <a:prstClr val="white"/>
            </a:solidFill>
            <a:latin typeface="Calibri"/>
            <a:ea typeface="+mn-ea"/>
            <a:cs typeface="+mn-cs"/>
          </a:endParaRPr>
        </a:p>
      </dgm:t>
    </dgm:pt>
    <dgm:pt modelId="{AE145466-3BDC-EC42-84A2-9D278D692770}" type="sibTrans" cxnId="{D499405B-77E5-B842-A756-0A4EBB296958}">
      <dgm:prSet/>
      <dgm:spPr/>
      <dgm:t>
        <a:bodyPr/>
        <a:lstStyle/>
        <a:p>
          <a:endParaRPr lang="es-ES"/>
        </a:p>
      </dgm:t>
    </dgm:pt>
    <dgm:pt modelId="{6476C02D-34F3-0049-BCC7-AC0CB4E81C8F}">
      <dgm:prSet custT="1"/>
      <dgm:spPr>
        <a:solidFill>
          <a:srgbClr val="FFC000"/>
        </a:solidFill>
      </dgm:spPr>
      <dgm:t>
        <a:bodyPr/>
        <a:lstStyle/>
        <a:p>
          <a:r>
            <a:rPr lang="es-ES" sz="1000" dirty="0"/>
            <a:t>Análisis y Diseño</a:t>
          </a:r>
        </a:p>
        <a:p>
          <a:endParaRPr lang="es-ES" sz="700" dirty="0"/>
        </a:p>
      </dgm:t>
      <dgm:extLst>
        <a:ext uri="{E40237B7-FDA0-4F09-8148-C483321AD2D9}">
          <dgm14:cNvPr xmlns:dgm14="http://schemas.microsoft.com/office/drawing/2010/diagram" id="0" name="">
            <a:hlinkClick xmlns:r="http://schemas.openxmlformats.org/officeDocument/2006/relationships" r:id="rId8" action="ppaction://hlinksldjump"/>
          </dgm14:cNvPr>
        </a:ext>
      </dgm:extLst>
    </dgm:pt>
    <dgm:pt modelId="{D577C6B5-36EC-F04B-B206-5599E6146CCA}" type="parTrans" cxnId="{617F00A0-2B74-E641-B327-D1D4F4DB575B}">
      <dgm:prSet custT="1"/>
      <dgm:spPr>
        <a:solidFill>
          <a:prstClr val="white">
            <a:lumMod val="85000"/>
          </a:prstClr>
        </a:solidFill>
        <a:ln>
          <a:noFill/>
        </a:ln>
        <a:effectLst/>
      </dgm:spPr>
      <dgm:t>
        <a:bodyPr spcFirstLastPara="0" vert="horz" wrap="square" lIns="0" tIns="0" rIns="0" bIns="0" numCol="1" spcCol="1270" anchor="ctr" anchorCtr="0"/>
        <a:lstStyle/>
        <a:p>
          <a:pPr marL="0" lvl="0" indent="0" algn="ctr" defTabSz="755650">
            <a:lnSpc>
              <a:spcPct val="90000"/>
            </a:lnSpc>
            <a:spcBef>
              <a:spcPct val="0"/>
            </a:spcBef>
            <a:spcAft>
              <a:spcPct val="35000"/>
            </a:spcAft>
            <a:buNone/>
          </a:pPr>
          <a:endParaRPr lang="es-ES" sz="1700" kern="1200" dirty="0">
            <a:solidFill>
              <a:prstClr val="white"/>
            </a:solidFill>
            <a:latin typeface="Calibri"/>
            <a:ea typeface="+mn-ea"/>
            <a:cs typeface="+mn-cs"/>
          </a:endParaRPr>
        </a:p>
      </dgm:t>
    </dgm:pt>
    <dgm:pt modelId="{047B5D44-7DE5-C741-8308-F01961D2C7FA}" type="sibTrans" cxnId="{617F00A0-2B74-E641-B327-D1D4F4DB575B}">
      <dgm:prSet/>
      <dgm:spPr/>
      <dgm:t>
        <a:bodyPr/>
        <a:lstStyle/>
        <a:p>
          <a:endParaRPr lang="es-ES"/>
        </a:p>
      </dgm:t>
    </dgm:pt>
    <dgm:pt modelId="{0E98F452-CFA6-9342-84B2-9299439F9B6B}" type="pres">
      <dgm:prSet presAssocID="{FA8BAB4F-ADEE-7445-A754-07F6CC5F3CAC}" presName="Name0" presStyleCnt="0">
        <dgm:presLayoutVars>
          <dgm:chMax val="1"/>
          <dgm:dir/>
          <dgm:animLvl val="ctr"/>
          <dgm:resizeHandles val="exact"/>
        </dgm:presLayoutVars>
      </dgm:prSet>
      <dgm:spPr/>
    </dgm:pt>
    <dgm:pt modelId="{78E50E8A-216D-174C-BDB3-C32F793C792B}" type="pres">
      <dgm:prSet presAssocID="{5B0ED8CA-AA42-7F4E-B99D-051445C0245E}" presName="centerShape" presStyleLbl="node0" presStyleIdx="0" presStyleCnt="1"/>
      <dgm:spPr/>
    </dgm:pt>
    <dgm:pt modelId="{8A0C6FF5-445B-EE49-9BC3-A9F4FAD7C834}" type="pres">
      <dgm:prSet presAssocID="{98E3ED45-E6B2-0446-846A-BC4DB77602BE}" presName="parTrans" presStyleLbl="sibTrans2D1" presStyleIdx="0" presStyleCnt="8"/>
      <dgm:spPr/>
    </dgm:pt>
    <dgm:pt modelId="{C72B8D48-B6C5-B342-A6B2-A64031E113A9}" type="pres">
      <dgm:prSet presAssocID="{98E3ED45-E6B2-0446-846A-BC4DB77602BE}" presName="connectorText" presStyleLbl="sibTrans2D1" presStyleIdx="0" presStyleCnt="8"/>
      <dgm:spPr/>
    </dgm:pt>
    <dgm:pt modelId="{67CAF4EA-0FE2-2D48-A65F-5094ECFEC669}" type="pres">
      <dgm:prSet presAssocID="{432ED06D-4757-FA42-B59F-1CCF2C016672}" presName="node" presStyleLbl="node1" presStyleIdx="0" presStyleCnt="8">
        <dgm:presLayoutVars>
          <dgm:bulletEnabled val="1"/>
        </dgm:presLayoutVars>
      </dgm:prSet>
      <dgm:spPr/>
    </dgm:pt>
    <dgm:pt modelId="{1A3599A5-0E76-E142-809E-71EE3A66FECD}" type="pres">
      <dgm:prSet presAssocID="{D577C6B5-36EC-F04B-B206-5599E6146CCA}" presName="parTrans" presStyleLbl="sibTrans2D1" presStyleIdx="1" presStyleCnt="8"/>
      <dgm:spPr>
        <a:xfrm rot="18900000">
          <a:off x="4355726" y="1568729"/>
          <a:ext cx="440851" cy="405028"/>
        </a:xfrm>
        <a:prstGeom prst="rightArrow">
          <a:avLst>
            <a:gd name="adj1" fmla="val 60000"/>
            <a:gd name="adj2" fmla="val 50000"/>
          </a:avLst>
        </a:prstGeom>
      </dgm:spPr>
    </dgm:pt>
    <dgm:pt modelId="{B531D62E-2099-B44E-A7B6-A0B50BCC794C}" type="pres">
      <dgm:prSet presAssocID="{D577C6B5-36EC-F04B-B206-5599E6146CCA}" presName="connectorText" presStyleLbl="sibTrans2D1" presStyleIdx="1" presStyleCnt="8"/>
      <dgm:spPr/>
    </dgm:pt>
    <dgm:pt modelId="{2D16543E-DBB6-8F46-8C0C-84E6E3C50D11}" type="pres">
      <dgm:prSet presAssocID="{6476C02D-34F3-0049-BCC7-AC0CB4E81C8F}" presName="node" presStyleLbl="node1" presStyleIdx="1" presStyleCnt="8">
        <dgm:presLayoutVars>
          <dgm:bulletEnabled val="1"/>
        </dgm:presLayoutVars>
      </dgm:prSet>
      <dgm:spPr/>
    </dgm:pt>
    <dgm:pt modelId="{7DD8D1FD-B037-0042-AF4C-1BFF62D78D98}" type="pres">
      <dgm:prSet presAssocID="{30C1A258-EA21-BB44-B101-F1EAF0207351}" presName="parTrans" presStyleLbl="sibTrans2D1" presStyleIdx="2" presStyleCnt="8"/>
      <dgm:spPr>
        <a:xfrm>
          <a:off x="4607344" y="2176188"/>
          <a:ext cx="440851" cy="405028"/>
        </a:xfrm>
        <a:prstGeom prst="rightArrow">
          <a:avLst>
            <a:gd name="adj1" fmla="val 60000"/>
            <a:gd name="adj2" fmla="val 50000"/>
          </a:avLst>
        </a:prstGeom>
      </dgm:spPr>
    </dgm:pt>
    <dgm:pt modelId="{0131FACE-499E-D24C-888A-CD014B9CF520}" type="pres">
      <dgm:prSet presAssocID="{30C1A258-EA21-BB44-B101-F1EAF0207351}" presName="connectorText" presStyleLbl="sibTrans2D1" presStyleIdx="2" presStyleCnt="8"/>
      <dgm:spPr/>
    </dgm:pt>
    <dgm:pt modelId="{B3F548C1-605A-D44A-95B3-09C65CD1A896}" type="pres">
      <dgm:prSet presAssocID="{F9DF1282-BBB2-CB4A-BE72-A3B76A89AA8E}" presName="node" presStyleLbl="node1" presStyleIdx="2" presStyleCnt="8">
        <dgm:presLayoutVars>
          <dgm:bulletEnabled val="1"/>
        </dgm:presLayoutVars>
      </dgm:prSet>
      <dgm:spPr/>
    </dgm:pt>
    <dgm:pt modelId="{461F94F7-298B-D841-A4C3-2B296C8B1752}" type="pres">
      <dgm:prSet presAssocID="{2635A63C-038E-EB48-A8BA-7AED720D22EB}" presName="parTrans" presStyleLbl="sibTrans2D1" presStyleIdx="3" presStyleCnt="8"/>
      <dgm:spPr>
        <a:xfrm rot="2700000">
          <a:off x="4355726" y="2783648"/>
          <a:ext cx="440851" cy="405028"/>
        </a:xfrm>
        <a:prstGeom prst="rightArrow">
          <a:avLst>
            <a:gd name="adj1" fmla="val 60000"/>
            <a:gd name="adj2" fmla="val 50000"/>
          </a:avLst>
        </a:prstGeom>
      </dgm:spPr>
    </dgm:pt>
    <dgm:pt modelId="{E2896CDA-8150-3B4F-B09C-EE29E857F5BA}" type="pres">
      <dgm:prSet presAssocID="{2635A63C-038E-EB48-A8BA-7AED720D22EB}" presName="connectorText" presStyleLbl="sibTrans2D1" presStyleIdx="3" presStyleCnt="8"/>
      <dgm:spPr/>
    </dgm:pt>
    <dgm:pt modelId="{60857E3A-A246-9B42-97DC-5F8AEA4F7E15}" type="pres">
      <dgm:prSet presAssocID="{FBAA740A-E323-9F4E-8EE4-238848E7405D}" presName="node" presStyleLbl="node1" presStyleIdx="3" presStyleCnt="8">
        <dgm:presLayoutVars>
          <dgm:bulletEnabled val="1"/>
        </dgm:presLayoutVars>
      </dgm:prSet>
      <dgm:spPr/>
    </dgm:pt>
    <dgm:pt modelId="{E96D24D4-EE60-EB40-B678-582109CA1831}" type="pres">
      <dgm:prSet presAssocID="{1A0EA741-26B7-E04D-99DF-F5B63520FBF4}" presName="parTrans" presStyleLbl="sibTrans2D1" presStyleIdx="4" presStyleCnt="8"/>
      <dgm:spPr>
        <a:xfrm rot="5400000">
          <a:off x="3748267" y="3035266"/>
          <a:ext cx="440851" cy="405028"/>
        </a:xfrm>
        <a:prstGeom prst="rightArrow">
          <a:avLst>
            <a:gd name="adj1" fmla="val 60000"/>
            <a:gd name="adj2" fmla="val 50000"/>
          </a:avLst>
        </a:prstGeom>
      </dgm:spPr>
    </dgm:pt>
    <dgm:pt modelId="{8B018043-AE82-FB4D-AE55-872B71616AD4}" type="pres">
      <dgm:prSet presAssocID="{1A0EA741-26B7-E04D-99DF-F5B63520FBF4}" presName="connectorText" presStyleLbl="sibTrans2D1" presStyleIdx="4" presStyleCnt="8"/>
      <dgm:spPr/>
    </dgm:pt>
    <dgm:pt modelId="{0D268CB1-DFA8-BF4D-9733-2455A6A18ED7}" type="pres">
      <dgm:prSet presAssocID="{0CF631AF-0E8D-2541-BF31-14DBFF55C5C8}" presName="node" presStyleLbl="node1" presStyleIdx="4" presStyleCnt="8">
        <dgm:presLayoutVars>
          <dgm:bulletEnabled val="1"/>
        </dgm:presLayoutVars>
      </dgm:prSet>
      <dgm:spPr/>
    </dgm:pt>
    <dgm:pt modelId="{721EDE4A-9C41-1141-A414-382CB8CD72AA}" type="pres">
      <dgm:prSet presAssocID="{941F89F3-2201-1E46-8E31-7B04753B6913}" presName="parTrans" presStyleLbl="sibTrans2D1" presStyleIdx="5" presStyleCnt="8"/>
      <dgm:spPr>
        <a:xfrm rot="8100000">
          <a:off x="3140808" y="2783648"/>
          <a:ext cx="440851" cy="405028"/>
        </a:xfrm>
        <a:prstGeom prst="rightArrow">
          <a:avLst>
            <a:gd name="adj1" fmla="val 60000"/>
            <a:gd name="adj2" fmla="val 50000"/>
          </a:avLst>
        </a:prstGeom>
      </dgm:spPr>
    </dgm:pt>
    <dgm:pt modelId="{0FD41C7A-11E9-B54A-BF02-03C5C4AD87EA}" type="pres">
      <dgm:prSet presAssocID="{941F89F3-2201-1E46-8E31-7B04753B6913}" presName="connectorText" presStyleLbl="sibTrans2D1" presStyleIdx="5" presStyleCnt="8"/>
      <dgm:spPr/>
    </dgm:pt>
    <dgm:pt modelId="{D2F29FCE-1EC4-3541-8F0E-9A31E98EA714}" type="pres">
      <dgm:prSet presAssocID="{52A7EE3E-3378-AC4B-8F78-1F4E19B77AD6}" presName="node" presStyleLbl="node1" presStyleIdx="5" presStyleCnt="8">
        <dgm:presLayoutVars>
          <dgm:bulletEnabled val="1"/>
        </dgm:presLayoutVars>
      </dgm:prSet>
      <dgm:spPr/>
    </dgm:pt>
    <dgm:pt modelId="{CBA12B32-9101-8E4F-A972-C74FD9ABAF52}" type="pres">
      <dgm:prSet presAssocID="{1DA550C2-E763-164F-B313-0E5E9A4C5FB7}" presName="parTrans" presStyleLbl="sibTrans2D1" presStyleIdx="6" presStyleCnt="8"/>
      <dgm:spPr>
        <a:xfrm rot="10800000">
          <a:off x="2921901" y="2176188"/>
          <a:ext cx="417735" cy="405028"/>
        </a:xfrm>
        <a:prstGeom prst="rightArrow">
          <a:avLst>
            <a:gd name="adj1" fmla="val 60000"/>
            <a:gd name="adj2" fmla="val 50000"/>
          </a:avLst>
        </a:prstGeom>
      </dgm:spPr>
    </dgm:pt>
    <dgm:pt modelId="{B53AD309-BF8A-8B40-97B6-90765D3F20FC}" type="pres">
      <dgm:prSet presAssocID="{1DA550C2-E763-164F-B313-0E5E9A4C5FB7}" presName="connectorText" presStyleLbl="sibTrans2D1" presStyleIdx="6" presStyleCnt="8"/>
      <dgm:spPr/>
    </dgm:pt>
    <dgm:pt modelId="{5D04BB5E-CE49-4449-9241-D4D169FC1C17}" type="pres">
      <dgm:prSet presAssocID="{10562399-17E9-214E-82F8-3B3CD66DD4D7}" presName="node" presStyleLbl="node1" presStyleIdx="6" presStyleCnt="8" custScaleX="108136" custScaleY="104624">
        <dgm:presLayoutVars>
          <dgm:bulletEnabled val="1"/>
        </dgm:presLayoutVars>
      </dgm:prSet>
      <dgm:spPr/>
    </dgm:pt>
    <dgm:pt modelId="{4405D49B-A281-0947-AA0E-B521601B7716}" type="pres">
      <dgm:prSet presAssocID="{6C31BCD1-3B02-1E44-9399-24B6173A470D}" presName="parTrans" presStyleLbl="sibTrans2D1" presStyleIdx="7" presStyleCnt="8"/>
      <dgm:spPr>
        <a:xfrm rot="13500000">
          <a:off x="3140808" y="1568729"/>
          <a:ext cx="440851" cy="405028"/>
        </a:xfrm>
        <a:prstGeom prst="rightArrow">
          <a:avLst>
            <a:gd name="adj1" fmla="val 60000"/>
            <a:gd name="adj2" fmla="val 50000"/>
          </a:avLst>
        </a:prstGeom>
      </dgm:spPr>
    </dgm:pt>
    <dgm:pt modelId="{A7BBA1EF-D940-B94E-A54F-9646BFE35D82}" type="pres">
      <dgm:prSet presAssocID="{6C31BCD1-3B02-1E44-9399-24B6173A470D}" presName="connectorText" presStyleLbl="sibTrans2D1" presStyleIdx="7" presStyleCnt="8"/>
      <dgm:spPr/>
    </dgm:pt>
    <dgm:pt modelId="{ACC013C8-681A-FD40-9A50-F7449E7B5A55}" type="pres">
      <dgm:prSet presAssocID="{2B9CAA2F-E5AE-3A41-BF95-AB42E5346496}" presName="node" presStyleLbl="node1" presStyleIdx="7" presStyleCnt="8">
        <dgm:presLayoutVars>
          <dgm:bulletEnabled val="1"/>
        </dgm:presLayoutVars>
      </dgm:prSet>
      <dgm:spPr/>
    </dgm:pt>
  </dgm:ptLst>
  <dgm:cxnLst>
    <dgm:cxn modelId="{460A9204-29B8-474A-B549-0FE22C968936}" type="presOf" srcId="{432ED06D-4757-FA42-B59F-1CCF2C016672}" destId="{67CAF4EA-0FE2-2D48-A65F-5094ECFEC669}" srcOrd="0" destOrd="0" presId="urn:microsoft.com/office/officeart/2005/8/layout/radial5"/>
    <dgm:cxn modelId="{0E54AE04-4ECC-8F46-8F6B-BC387DECDF68}" srcId="{5B0ED8CA-AA42-7F4E-B99D-051445C0245E}" destId="{F9DF1282-BBB2-CB4A-BE72-A3B76A89AA8E}" srcOrd="2" destOrd="0" parTransId="{30C1A258-EA21-BB44-B101-F1EAF0207351}" sibTransId="{C702121D-BC10-814E-9EAD-A893571FB5DA}"/>
    <dgm:cxn modelId="{D48FF811-05BA-E444-A5C1-3312B8362D16}" type="presOf" srcId="{6C31BCD1-3B02-1E44-9399-24B6173A470D}" destId="{4405D49B-A281-0947-AA0E-B521601B7716}" srcOrd="0" destOrd="0" presId="urn:microsoft.com/office/officeart/2005/8/layout/radial5"/>
    <dgm:cxn modelId="{6B27C116-9C89-2446-B8DE-E2830C15973B}" type="presOf" srcId="{FBAA740A-E323-9F4E-8EE4-238848E7405D}" destId="{60857E3A-A246-9B42-97DC-5F8AEA4F7E15}" srcOrd="0" destOrd="0" presId="urn:microsoft.com/office/officeart/2005/8/layout/radial5"/>
    <dgm:cxn modelId="{6ECA2532-97E7-E246-AFC0-1EB903DBE43D}" type="presOf" srcId="{D577C6B5-36EC-F04B-B206-5599E6146CCA}" destId="{B531D62E-2099-B44E-A7B6-A0B50BCC794C}" srcOrd="1" destOrd="0" presId="urn:microsoft.com/office/officeart/2005/8/layout/radial5"/>
    <dgm:cxn modelId="{F4089333-DD22-F148-BD3D-DE0D72D51242}" type="presOf" srcId="{98E3ED45-E6B2-0446-846A-BC4DB77602BE}" destId="{C72B8D48-B6C5-B342-A6B2-A64031E113A9}" srcOrd="1" destOrd="0" presId="urn:microsoft.com/office/officeart/2005/8/layout/radial5"/>
    <dgm:cxn modelId="{33A22B38-0C43-2744-B950-53408174366B}" srcId="{FA8BAB4F-ADEE-7445-A754-07F6CC5F3CAC}" destId="{5B0ED8CA-AA42-7F4E-B99D-051445C0245E}" srcOrd="0" destOrd="0" parTransId="{709E1A73-536A-CB47-8D17-F69F236E8409}" sibTransId="{D9280648-E2FC-7547-8F0E-B3082FF91CDC}"/>
    <dgm:cxn modelId="{1F6EA73F-9C05-384E-B905-2DFD46AB3F76}" srcId="{5B0ED8CA-AA42-7F4E-B99D-051445C0245E}" destId="{0CF631AF-0E8D-2541-BF31-14DBFF55C5C8}" srcOrd="4" destOrd="0" parTransId="{1A0EA741-26B7-E04D-99DF-F5B63520FBF4}" sibTransId="{455F2034-68D2-6F43-8978-EF4E350BDC2F}"/>
    <dgm:cxn modelId="{D499405B-77E5-B842-A756-0A4EBB296958}" srcId="{5B0ED8CA-AA42-7F4E-B99D-051445C0245E}" destId="{2B9CAA2F-E5AE-3A41-BF95-AB42E5346496}" srcOrd="7" destOrd="0" parTransId="{6C31BCD1-3B02-1E44-9399-24B6173A470D}" sibTransId="{AE145466-3BDC-EC42-84A2-9D278D692770}"/>
    <dgm:cxn modelId="{E6C3D95B-B3B6-7346-BF0C-DF5DB1B7B959}" type="presOf" srcId="{2B9CAA2F-E5AE-3A41-BF95-AB42E5346496}" destId="{ACC013C8-681A-FD40-9A50-F7449E7B5A55}" srcOrd="0" destOrd="0" presId="urn:microsoft.com/office/officeart/2005/8/layout/radial5"/>
    <dgm:cxn modelId="{0500B442-79D3-064D-B514-9CB328639341}" srcId="{5B0ED8CA-AA42-7F4E-B99D-051445C0245E}" destId="{10562399-17E9-214E-82F8-3B3CD66DD4D7}" srcOrd="6" destOrd="0" parTransId="{1DA550C2-E763-164F-B313-0E5E9A4C5FB7}" sibTransId="{7F3E9DC3-B672-B24B-A3B5-3B7940CB78C6}"/>
    <dgm:cxn modelId="{4D08C44B-7FE2-7B40-A2FC-E1E2105FE872}" type="presOf" srcId="{2635A63C-038E-EB48-A8BA-7AED720D22EB}" destId="{E2896CDA-8150-3B4F-B09C-EE29E857F5BA}" srcOrd="1" destOrd="0" presId="urn:microsoft.com/office/officeart/2005/8/layout/radial5"/>
    <dgm:cxn modelId="{11F8F34B-A5DB-784E-9AAF-A982B3DAE5AA}" srcId="{5B0ED8CA-AA42-7F4E-B99D-051445C0245E}" destId="{52A7EE3E-3378-AC4B-8F78-1F4E19B77AD6}" srcOrd="5" destOrd="0" parTransId="{941F89F3-2201-1E46-8E31-7B04753B6913}" sibTransId="{4FE57131-0C69-F14D-B8C8-ABF13F6712F7}"/>
    <dgm:cxn modelId="{F5007F52-EA62-CD47-98A2-2053264B8138}" type="presOf" srcId="{30C1A258-EA21-BB44-B101-F1EAF0207351}" destId="{7DD8D1FD-B037-0042-AF4C-1BFF62D78D98}" srcOrd="0" destOrd="0" presId="urn:microsoft.com/office/officeart/2005/8/layout/radial5"/>
    <dgm:cxn modelId="{E9FF3077-F83F-344A-B703-3737C0E4F0B7}" type="presOf" srcId="{1A0EA741-26B7-E04D-99DF-F5B63520FBF4}" destId="{E96D24D4-EE60-EB40-B678-582109CA1831}" srcOrd="0" destOrd="0" presId="urn:microsoft.com/office/officeart/2005/8/layout/radial5"/>
    <dgm:cxn modelId="{C5812859-D929-C544-9C10-456335280E76}" type="presOf" srcId="{6476C02D-34F3-0049-BCC7-AC0CB4E81C8F}" destId="{2D16543E-DBB6-8F46-8C0C-84E6E3C50D11}" srcOrd="0" destOrd="0" presId="urn:microsoft.com/office/officeart/2005/8/layout/radial5"/>
    <dgm:cxn modelId="{20D4E15A-11C0-E442-A1EA-0C365906C23F}" srcId="{5B0ED8CA-AA42-7F4E-B99D-051445C0245E}" destId="{FBAA740A-E323-9F4E-8EE4-238848E7405D}" srcOrd="3" destOrd="0" parTransId="{2635A63C-038E-EB48-A8BA-7AED720D22EB}" sibTransId="{7B21EEA3-23BF-D64E-B4F2-5C11C34DD5F8}"/>
    <dgm:cxn modelId="{4ABD2488-6A6E-9E4D-B606-CCDE0FEBD979}" type="presOf" srcId="{6C31BCD1-3B02-1E44-9399-24B6173A470D}" destId="{A7BBA1EF-D940-B94E-A54F-9646BFE35D82}" srcOrd="1" destOrd="0" presId="urn:microsoft.com/office/officeart/2005/8/layout/radial5"/>
    <dgm:cxn modelId="{726C1A8E-0DFE-4847-B65A-DF71A7CA7040}" type="presOf" srcId="{2635A63C-038E-EB48-A8BA-7AED720D22EB}" destId="{461F94F7-298B-D841-A4C3-2B296C8B1752}" srcOrd="0" destOrd="0" presId="urn:microsoft.com/office/officeart/2005/8/layout/radial5"/>
    <dgm:cxn modelId="{EB6CCB95-0564-7344-85CF-B33209062374}" type="presOf" srcId="{52A7EE3E-3378-AC4B-8F78-1F4E19B77AD6}" destId="{D2F29FCE-1EC4-3541-8F0E-9A31E98EA714}" srcOrd="0" destOrd="0" presId="urn:microsoft.com/office/officeart/2005/8/layout/radial5"/>
    <dgm:cxn modelId="{837EBF96-CD26-D542-B569-AA51B617C2CB}" type="presOf" srcId="{5B0ED8CA-AA42-7F4E-B99D-051445C0245E}" destId="{78E50E8A-216D-174C-BDB3-C32F793C792B}" srcOrd="0" destOrd="0" presId="urn:microsoft.com/office/officeart/2005/8/layout/radial5"/>
    <dgm:cxn modelId="{92A03A9F-056A-DA4E-9080-D0B28CC745A5}" type="presOf" srcId="{1A0EA741-26B7-E04D-99DF-F5B63520FBF4}" destId="{8B018043-AE82-FB4D-AE55-872B71616AD4}" srcOrd="1" destOrd="0" presId="urn:microsoft.com/office/officeart/2005/8/layout/radial5"/>
    <dgm:cxn modelId="{617F00A0-2B74-E641-B327-D1D4F4DB575B}" srcId="{5B0ED8CA-AA42-7F4E-B99D-051445C0245E}" destId="{6476C02D-34F3-0049-BCC7-AC0CB4E81C8F}" srcOrd="1" destOrd="0" parTransId="{D577C6B5-36EC-F04B-B206-5599E6146CCA}" sibTransId="{047B5D44-7DE5-C741-8308-F01961D2C7FA}"/>
    <dgm:cxn modelId="{50916CA0-02D7-5248-92FE-E82271AFE0DF}" type="presOf" srcId="{941F89F3-2201-1E46-8E31-7B04753B6913}" destId="{0FD41C7A-11E9-B54A-BF02-03C5C4AD87EA}" srcOrd="1" destOrd="0" presId="urn:microsoft.com/office/officeart/2005/8/layout/radial5"/>
    <dgm:cxn modelId="{AB7EFEA3-C051-E847-812F-CF21D4C8D8B6}" type="presOf" srcId="{30C1A258-EA21-BB44-B101-F1EAF0207351}" destId="{0131FACE-499E-D24C-888A-CD014B9CF520}" srcOrd="1" destOrd="0" presId="urn:microsoft.com/office/officeart/2005/8/layout/radial5"/>
    <dgm:cxn modelId="{0B58CBBE-DC20-A144-8B60-B376D79BAAFE}" type="presOf" srcId="{FA8BAB4F-ADEE-7445-A754-07F6CC5F3CAC}" destId="{0E98F452-CFA6-9342-84B2-9299439F9B6B}" srcOrd="0" destOrd="0" presId="urn:microsoft.com/office/officeart/2005/8/layout/radial5"/>
    <dgm:cxn modelId="{28ECC8BF-CC50-1443-A40F-D651D0684A1D}" srcId="{5B0ED8CA-AA42-7F4E-B99D-051445C0245E}" destId="{432ED06D-4757-FA42-B59F-1CCF2C016672}" srcOrd="0" destOrd="0" parTransId="{98E3ED45-E6B2-0446-846A-BC4DB77602BE}" sibTransId="{863CD56A-0CA2-3C46-8BB3-C2278859F301}"/>
    <dgm:cxn modelId="{DE8FCCC2-A174-6847-AD46-A138D9181417}" type="presOf" srcId="{10562399-17E9-214E-82F8-3B3CD66DD4D7}" destId="{5D04BB5E-CE49-4449-9241-D4D169FC1C17}" srcOrd="0" destOrd="0" presId="urn:microsoft.com/office/officeart/2005/8/layout/radial5"/>
    <dgm:cxn modelId="{0A00A7D0-245B-3A4E-AC13-6563F7D5B964}" type="presOf" srcId="{D577C6B5-36EC-F04B-B206-5599E6146CCA}" destId="{1A3599A5-0E76-E142-809E-71EE3A66FECD}" srcOrd="0" destOrd="0" presId="urn:microsoft.com/office/officeart/2005/8/layout/radial5"/>
    <dgm:cxn modelId="{B0E637ED-8D2D-8C47-A99A-397111D3560B}" type="presOf" srcId="{1DA550C2-E763-164F-B313-0E5E9A4C5FB7}" destId="{CBA12B32-9101-8E4F-A972-C74FD9ABAF52}" srcOrd="0" destOrd="0" presId="urn:microsoft.com/office/officeart/2005/8/layout/radial5"/>
    <dgm:cxn modelId="{8386E5EE-8549-464E-9164-66E5F86C52E7}" type="presOf" srcId="{0CF631AF-0E8D-2541-BF31-14DBFF55C5C8}" destId="{0D268CB1-DFA8-BF4D-9733-2455A6A18ED7}" srcOrd="0" destOrd="0" presId="urn:microsoft.com/office/officeart/2005/8/layout/radial5"/>
    <dgm:cxn modelId="{C3D694F1-E86F-AB4D-8649-38C0EB928A1D}" type="presOf" srcId="{F9DF1282-BBB2-CB4A-BE72-A3B76A89AA8E}" destId="{B3F548C1-605A-D44A-95B3-09C65CD1A896}" srcOrd="0" destOrd="0" presId="urn:microsoft.com/office/officeart/2005/8/layout/radial5"/>
    <dgm:cxn modelId="{02F86BF6-496A-2C40-904F-B12B081461D1}" type="presOf" srcId="{98E3ED45-E6B2-0446-846A-BC4DB77602BE}" destId="{8A0C6FF5-445B-EE49-9BC3-A9F4FAD7C834}" srcOrd="0" destOrd="0" presId="urn:microsoft.com/office/officeart/2005/8/layout/radial5"/>
    <dgm:cxn modelId="{93F0CAFD-314A-804B-816B-1C606F70B09F}" type="presOf" srcId="{941F89F3-2201-1E46-8E31-7B04753B6913}" destId="{721EDE4A-9C41-1141-A414-382CB8CD72AA}" srcOrd="0" destOrd="0" presId="urn:microsoft.com/office/officeart/2005/8/layout/radial5"/>
    <dgm:cxn modelId="{AF6E61FE-88B3-BE47-9C2B-67C65D2DCAE6}" type="presOf" srcId="{1DA550C2-E763-164F-B313-0E5E9A4C5FB7}" destId="{B53AD309-BF8A-8B40-97B6-90765D3F20FC}" srcOrd="1" destOrd="0" presId="urn:microsoft.com/office/officeart/2005/8/layout/radial5"/>
    <dgm:cxn modelId="{F820BA31-0AB8-974E-9B02-1B2005E2D0B9}" type="presParOf" srcId="{0E98F452-CFA6-9342-84B2-9299439F9B6B}" destId="{78E50E8A-216D-174C-BDB3-C32F793C792B}" srcOrd="0" destOrd="0" presId="urn:microsoft.com/office/officeart/2005/8/layout/radial5"/>
    <dgm:cxn modelId="{05D2F142-CE72-244B-9455-E1B47E353B75}" type="presParOf" srcId="{0E98F452-CFA6-9342-84B2-9299439F9B6B}" destId="{8A0C6FF5-445B-EE49-9BC3-A9F4FAD7C834}" srcOrd="1" destOrd="0" presId="urn:microsoft.com/office/officeart/2005/8/layout/radial5"/>
    <dgm:cxn modelId="{73DB1310-0875-5944-B991-F2E375CD8300}" type="presParOf" srcId="{8A0C6FF5-445B-EE49-9BC3-A9F4FAD7C834}" destId="{C72B8D48-B6C5-B342-A6B2-A64031E113A9}" srcOrd="0" destOrd="0" presId="urn:microsoft.com/office/officeart/2005/8/layout/radial5"/>
    <dgm:cxn modelId="{F5CF0457-77F7-904E-9D0B-496895675746}" type="presParOf" srcId="{0E98F452-CFA6-9342-84B2-9299439F9B6B}" destId="{67CAF4EA-0FE2-2D48-A65F-5094ECFEC669}" srcOrd="2" destOrd="0" presId="urn:microsoft.com/office/officeart/2005/8/layout/radial5"/>
    <dgm:cxn modelId="{3FB99E87-4E1A-4742-B0F9-E013BCC8BAA5}" type="presParOf" srcId="{0E98F452-CFA6-9342-84B2-9299439F9B6B}" destId="{1A3599A5-0E76-E142-809E-71EE3A66FECD}" srcOrd="3" destOrd="0" presId="urn:microsoft.com/office/officeart/2005/8/layout/radial5"/>
    <dgm:cxn modelId="{CF1948BD-141F-0A47-94EA-E586D6E0216E}" type="presParOf" srcId="{1A3599A5-0E76-E142-809E-71EE3A66FECD}" destId="{B531D62E-2099-B44E-A7B6-A0B50BCC794C}" srcOrd="0" destOrd="0" presId="urn:microsoft.com/office/officeart/2005/8/layout/radial5"/>
    <dgm:cxn modelId="{101C32C9-D754-C041-88F2-05D8043AA60A}" type="presParOf" srcId="{0E98F452-CFA6-9342-84B2-9299439F9B6B}" destId="{2D16543E-DBB6-8F46-8C0C-84E6E3C50D11}" srcOrd="4" destOrd="0" presId="urn:microsoft.com/office/officeart/2005/8/layout/radial5"/>
    <dgm:cxn modelId="{4B58F42C-C7FA-0142-8928-A3904195C638}" type="presParOf" srcId="{0E98F452-CFA6-9342-84B2-9299439F9B6B}" destId="{7DD8D1FD-B037-0042-AF4C-1BFF62D78D98}" srcOrd="5" destOrd="0" presId="urn:microsoft.com/office/officeart/2005/8/layout/radial5"/>
    <dgm:cxn modelId="{1513F73B-B7A8-A740-B63D-4C5B17D716CD}" type="presParOf" srcId="{7DD8D1FD-B037-0042-AF4C-1BFF62D78D98}" destId="{0131FACE-499E-D24C-888A-CD014B9CF520}" srcOrd="0" destOrd="0" presId="urn:microsoft.com/office/officeart/2005/8/layout/radial5"/>
    <dgm:cxn modelId="{8CA05328-67A7-DA43-9EAB-D63CF5190415}" type="presParOf" srcId="{0E98F452-CFA6-9342-84B2-9299439F9B6B}" destId="{B3F548C1-605A-D44A-95B3-09C65CD1A896}" srcOrd="6" destOrd="0" presId="urn:microsoft.com/office/officeart/2005/8/layout/radial5"/>
    <dgm:cxn modelId="{4325D926-5D6A-D64B-82DE-DE5EB1AAA0F8}" type="presParOf" srcId="{0E98F452-CFA6-9342-84B2-9299439F9B6B}" destId="{461F94F7-298B-D841-A4C3-2B296C8B1752}" srcOrd="7" destOrd="0" presId="urn:microsoft.com/office/officeart/2005/8/layout/radial5"/>
    <dgm:cxn modelId="{AF4F22D7-4C2F-6746-A803-9CEDF39E9C2B}" type="presParOf" srcId="{461F94F7-298B-D841-A4C3-2B296C8B1752}" destId="{E2896CDA-8150-3B4F-B09C-EE29E857F5BA}" srcOrd="0" destOrd="0" presId="urn:microsoft.com/office/officeart/2005/8/layout/radial5"/>
    <dgm:cxn modelId="{A9F40DF5-1E5D-CB4B-9E0C-9DEA4CBF9EC5}" type="presParOf" srcId="{0E98F452-CFA6-9342-84B2-9299439F9B6B}" destId="{60857E3A-A246-9B42-97DC-5F8AEA4F7E15}" srcOrd="8" destOrd="0" presId="urn:microsoft.com/office/officeart/2005/8/layout/radial5"/>
    <dgm:cxn modelId="{AA9F3912-D701-0945-BD40-DEDFF296BC07}" type="presParOf" srcId="{0E98F452-CFA6-9342-84B2-9299439F9B6B}" destId="{E96D24D4-EE60-EB40-B678-582109CA1831}" srcOrd="9" destOrd="0" presId="urn:microsoft.com/office/officeart/2005/8/layout/radial5"/>
    <dgm:cxn modelId="{B5049A30-05AA-CD47-B19D-F8BB8A0467C5}" type="presParOf" srcId="{E96D24D4-EE60-EB40-B678-582109CA1831}" destId="{8B018043-AE82-FB4D-AE55-872B71616AD4}" srcOrd="0" destOrd="0" presId="urn:microsoft.com/office/officeart/2005/8/layout/radial5"/>
    <dgm:cxn modelId="{DDE08866-ECC2-504B-BBB2-A44ED7837DD0}" type="presParOf" srcId="{0E98F452-CFA6-9342-84B2-9299439F9B6B}" destId="{0D268CB1-DFA8-BF4D-9733-2455A6A18ED7}" srcOrd="10" destOrd="0" presId="urn:microsoft.com/office/officeart/2005/8/layout/radial5"/>
    <dgm:cxn modelId="{4D31C7CD-31D9-BC49-A3A9-425B00CD3C7B}" type="presParOf" srcId="{0E98F452-CFA6-9342-84B2-9299439F9B6B}" destId="{721EDE4A-9C41-1141-A414-382CB8CD72AA}" srcOrd="11" destOrd="0" presId="urn:microsoft.com/office/officeart/2005/8/layout/radial5"/>
    <dgm:cxn modelId="{9EADC00B-B0AD-8C44-9B14-005E051EE8C1}" type="presParOf" srcId="{721EDE4A-9C41-1141-A414-382CB8CD72AA}" destId="{0FD41C7A-11E9-B54A-BF02-03C5C4AD87EA}" srcOrd="0" destOrd="0" presId="urn:microsoft.com/office/officeart/2005/8/layout/radial5"/>
    <dgm:cxn modelId="{EB481EEA-17A4-C54C-A0CC-8E9AFD640C08}" type="presParOf" srcId="{0E98F452-CFA6-9342-84B2-9299439F9B6B}" destId="{D2F29FCE-1EC4-3541-8F0E-9A31E98EA714}" srcOrd="12" destOrd="0" presId="urn:microsoft.com/office/officeart/2005/8/layout/radial5"/>
    <dgm:cxn modelId="{F0E0E09C-7DD2-414B-9573-DF643AAC1056}" type="presParOf" srcId="{0E98F452-CFA6-9342-84B2-9299439F9B6B}" destId="{CBA12B32-9101-8E4F-A972-C74FD9ABAF52}" srcOrd="13" destOrd="0" presId="urn:microsoft.com/office/officeart/2005/8/layout/radial5"/>
    <dgm:cxn modelId="{D0B1871C-4AD5-3A42-9323-8387B608103E}" type="presParOf" srcId="{CBA12B32-9101-8E4F-A972-C74FD9ABAF52}" destId="{B53AD309-BF8A-8B40-97B6-90765D3F20FC}" srcOrd="0" destOrd="0" presId="urn:microsoft.com/office/officeart/2005/8/layout/radial5"/>
    <dgm:cxn modelId="{43C575DA-AC86-6048-975F-6C0137E82925}" type="presParOf" srcId="{0E98F452-CFA6-9342-84B2-9299439F9B6B}" destId="{5D04BB5E-CE49-4449-9241-D4D169FC1C17}" srcOrd="14" destOrd="0" presId="urn:microsoft.com/office/officeart/2005/8/layout/radial5"/>
    <dgm:cxn modelId="{6F947EB4-EADF-824E-9963-420EF90E0B92}" type="presParOf" srcId="{0E98F452-CFA6-9342-84B2-9299439F9B6B}" destId="{4405D49B-A281-0947-AA0E-B521601B7716}" srcOrd="15" destOrd="0" presId="urn:microsoft.com/office/officeart/2005/8/layout/radial5"/>
    <dgm:cxn modelId="{960E3879-03AB-324C-B18C-19F7F1C00E36}" type="presParOf" srcId="{4405D49B-A281-0947-AA0E-B521601B7716}" destId="{A7BBA1EF-D940-B94E-A54F-9646BFE35D82}" srcOrd="0" destOrd="0" presId="urn:microsoft.com/office/officeart/2005/8/layout/radial5"/>
    <dgm:cxn modelId="{199438E0-68D5-2649-9CF1-1DB5E2866D25}" type="presParOf" srcId="{0E98F452-CFA6-9342-84B2-9299439F9B6B}" destId="{ACC013C8-681A-FD40-9A50-F7449E7B5A55}" srcOrd="16" destOrd="0" presId="urn:microsoft.com/office/officeart/2005/8/layout/radial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50E8A-216D-174C-BDB3-C32F793C792B}">
      <dsp:nvSpPr>
        <dsp:cNvPr id="0" name=""/>
        <dsp:cNvSpPr/>
      </dsp:nvSpPr>
      <dsp:spPr>
        <a:xfrm>
          <a:off x="3513036" y="1923046"/>
          <a:ext cx="911313" cy="911313"/>
        </a:xfrm>
        <a:prstGeom prst="ellipse">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s-ES" sz="1700" kern="1200" dirty="0"/>
        </a:p>
      </dsp:txBody>
      <dsp:txXfrm>
        <a:off x="3646495" y="2056505"/>
        <a:ext cx="644395" cy="644395"/>
      </dsp:txXfrm>
    </dsp:sp>
    <dsp:sp modelId="{8A0C6FF5-445B-EE49-9BC3-A9F4FAD7C834}">
      <dsp:nvSpPr>
        <dsp:cNvPr id="0" name=""/>
        <dsp:cNvSpPr/>
      </dsp:nvSpPr>
      <dsp:spPr>
        <a:xfrm rot="16200000">
          <a:off x="3748267" y="1317111"/>
          <a:ext cx="440851" cy="405028"/>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S" sz="1700" kern="1200" dirty="0"/>
        </a:p>
      </dsp:txBody>
      <dsp:txXfrm>
        <a:off x="3809021" y="1458871"/>
        <a:ext cx="319343" cy="243016"/>
      </dsp:txXfrm>
    </dsp:sp>
    <dsp:sp modelId="{67CAF4EA-0FE2-2D48-A65F-5094ECFEC669}">
      <dsp:nvSpPr>
        <dsp:cNvPr id="0" name=""/>
        <dsp:cNvSpPr/>
      </dsp:nvSpPr>
      <dsp:spPr>
        <a:xfrm>
          <a:off x="3432626" y="19117"/>
          <a:ext cx="1072133" cy="1072133"/>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Procesos de Negocio</a:t>
          </a:r>
        </a:p>
      </dsp:txBody>
      <dsp:txXfrm>
        <a:off x="3589636" y="176127"/>
        <a:ext cx="758113" cy="758113"/>
      </dsp:txXfrm>
    </dsp:sp>
    <dsp:sp modelId="{1A3599A5-0E76-E142-809E-71EE3A66FECD}">
      <dsp:nvSpPr>
        <dsp:cNvPr id="0" name=""/>
        <dsp:cNvSpPr/>
      </dsp:nvSpPr>
      <dsp:spPr>
        <a:xfrm rot="18900000">
          <a:off x="4355726" y="1568729"/>
          <a:ext cx="440851" cy="405028"/>
        </a:xfrm>
        <a:prstGeom prst="rightArrow">
          <a:avLst>
            <a:gd name="adj1" fmla="val 60000"/>
            <a:gd name="adj2" fmla="val 50000"/>
          </a:avLst>
        </a:prstGeom>
        <a:solidFill>
          <a:prstClr val="white">
            <a:lumMod val="85000"/>
          </a:prst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S" sz="1700" kern="1200" dirty="0">
            <a:solidFill>
              <a:prstClr val="white"/>
            </a:solidFill>
            <a:latin typeface="Calibri"/>
            <a:ea typeface="+mn-ea"/>
            <a:cs typeface="+mn-cs"/>
          </a:endParaRPr>
        </a:p>
      </dsp:txBody>
      <dsp:txXfrm>
        <a:off x="4373520" y="1692695"/>
        <a:ext cx="319343" cy="243016"/>
      </dsp:txXfrm>
    </dsp:sp>
    <dsp:sp modelId="{2D16543E-DBB6-8F46-8C0C-84E6E3C50D11}">
      <dsp:nvSpPr>
        <dsp:cNvPr id="0" name=""/>
        <dsp:cNvSpPr/>
      </dsp:nvSpPr>
      <dsp:spPr>
        <a:xfrm>
          <a:off x="4722048" y="553213"/>
          <a:ext cx="1072133" cy="1072133"/>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Análisis y Diseño</a:t>
          </a:r>
        </a:p>
        <a:p>
          <a:pPr marL="0" lvl="0" indent="0" algn="ctr" defTabSz="444500">
            <a:lnSpc>
              <a:spcPct val="90000"/>
            </a:lnSpc>
            <a:spcBef>
              <a:spcPct val="0"/>
            </a:spcBef>
            <a:spcAft>
              <a:spcPct val="35000"/>
            </a:spcAft>
            <a:buNone/>
          </a:pPr>
          <a:endParaRPr lang="es-ES" sz="700" kern="1200" dirty="0"/>
        </a:p>
      </dsp:txBody>
      <dsp:txXfrm>
        <a:off x="4879058" y="710223"/>
        <a:ext cx="758113" cy="758113"/>
      </dsp:txXfrm>
    </dsp:sp>
    <dsp:sp modelId="{7DD8D1FD-B037-0042-AF4C-1BFF62D78D98}">
      <dsp:nvSpPr>
        <dsp:cNvPr id="0" name=""/>
        <dsp:cNvSpPr/>
      </dsp:nvSpPr>
      <dsp:spPr>
        <a:xfrm>
          <a:off x="4607344" y="2176188"/>
          <a:ext cx="440851" cy="405028"/>
        </a:xfrm>
        <a:prstGeom prst="rightArrow">
          <a:avLst>
            <a:gd name="adj1" fmla="val 60000"/>
            <a:gd name="adj2" fmla="val 50000"/>
          </a:avLst>
        </a:prstGeom>
        <a:solidFill>
          <a:prstClr val="white">
            <a:lumMod val="85000"/>
          </a:prst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S" sz="1700" kern="1200" dirty="0">
            <a:solidFill>
              <a:prstClr val="white"/>
            </a:solidFill>
            <a:latin typeface="Calibri"/>
            <a:ea typeface="+mn-ea"/>
            <a:cs typeface="+mn-cs"/>
          </a:endParaRPr>
        </a:p>
      </dsp:txBody>
      <dsp:txXfrm>
        <a:off x="4607344" y="2257194"/>
        <a:ext cx="319343" cy="243016"/>
      </dsp:txXfrm>
    </dsp:sp>
    <dsp:sp modelId="{B3F548C1-605A-D44A-95B3-09C65CD1A896}">
      <dsp:nvSpPr>
        <dsp:cNvPr id="0" name=""/>
        <dsp:cNvSpPr/>
      </dsp:nvSpPr>
      <dsp:spPr>
        <a:xfrm>
          <a:off x="5256144" y="1842636"/>
          <a:ext cx="1072133" cy="1072133"/>
        </a:xfrm>
        <a:prstGeom prst="ellipse">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Share Services</a:t>
          </a:r>
        </a:p>
      </dsp:txBody>
      <dsp:txXfrm>
        <a:off x="5413154" y="1999646"/>
        <a:ext cx="758113" cy="758113"/>
      </dsp:txXfrm>
    </dsp:sp>
    <dsp:sp modelId="{461F94F7-298B-D841-A4C3-2B296C8B1752}">
      <dsp:nvSpPr>
        <dsp:cNvPr id="0" name=""/>
        <dsp:cNvSpPr/>
      </dsp:nvSpPr>
      <dsp:spPr>
        <a:xfrm rot="2700000">
          <a:off x="4355726" y="2783648"/>
          <a:ext cx="440851" cy="405028"/>
        </a:xfrm>
        <a:prstGeom prst="rightArrow">
          <a:avLst>
            <a:gd name="adj1" fmla="val 60000"/>
            <a:gd name="adj2" fmla="val 50000"/>
          </a:avLst>
        </a:prstGeom>
        <a:solidFill>
          <a:prstClr val="white">
            <a:lumMod val="85000"/>
          </a:prst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S" sz="1700" kern="1200" dirty="0">
            <a:solidFill>
              <a:prstClr val="white"/>
            </a:solidFill>
            <a:latin typeface="Calibri"/>
            <a:ea typeface="+mn-ea"/>
            <a:cs typeface="+mn-cs"/>
          </a:endParaRPr>
        </a:p>
      </dsp:txBody>
      <dsp:txXfrm>
        <a:off x="4373520" y="2821694"/>
        <a:ext cx="319343" cy="243016"/>
      </dsp:txXfrm>
    </dsp:sp>
    <dsp:sp modelId="{60857E3A-A246-9B42-97DC-5F8AEA4F7E15}">
      <dsp:nvSpPr>
        <dsp:cNvPr id="0" name=""/>
        <dsp:cNvSpPr/>
      </dsp:nvSpPr>
      <dsp:spPr>
        <a:xfrm>
          <a:off x="4722048" y="3132058"/>
          <a:ext cx="1072133" cy="1072133"/>
        </a:xfrm>
        <a:prstGeom prst="ellipse">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ERP</a:t>
          </a:r>
        </a:p>
      </dsp:txBody>
      <dsp:txXfrm>
        <a:off x="4879058" y="3289068"/>
        <a:ext cx="758113" cy="758113"/>
      </dsp:txXfrm>
    </dsp:sp>
    <dsp:sp modelId="{E96D24D4-EE60-EB40-B678-582109CA1831}">
      <dsp:nvSpPr>
        <dsp:cNvPr id="0" name=""/>
        <dsp:cNvSpPr/>
      </dsp:nvSpPr>
      <dsp:spPr>
        <a:xfrm rot="5400000">
          <a:off x="3748267" y="3035266"/>
          <a:ext cx="440851" cy="405028"/>
        </a:xfrm>
        <a:prstGeom prst="rightArrow">
          <a:avLst>
            <a:gd name="adj1" fmla="val 60000"/>
            <a:gd name="adj2" fmla="val 50000"/>
          </a:avLst>
        </a:prstGeom>
        <a:solidFill>
          <a:prstClr val="white">
            <a:lumMod val="85000"/>
          </a:prst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S" sz="1700" kern="1200" dirty="0">
            <a:solidFill>
              <a:prstClr val="white"/>
            </a:solidFill>
            <a:latin typeface="Calibri"/>
            <a:ea typeface="+mn-ea"/>
            <a:cs typeface="+mn-cs"/>
          </a:endParaRPr>
        </a:p>
      </dsp:txBody>
      <dsp:txXfrm>
        <a:off x="3809021" y="3055518"/>
        <a:ext cx="319343" cy="243016"/>
      </dsp:txXfrm>
    </dsp:sp>
    <dsp:sp modelId="{0D268CB1-DFA8-BF4D-9733-2455A6A18ED7}">
      <dsp:nvSpPr>
        <dsp:cNvPr id="0" name=""/>
        <dsp:cNvSpPr/>
      </dsp:nvSpPr>
      <dsp:spPr>
        <a:xfrm>
          <a:off x="3432626" y="3666154"/>
          <a:ext cx="1072133" cy="1072133"/>
        </a:xfrm>
        <a:prstGeom prst="ellipse">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PMO</a:t>
          </a:r>
        </a:p>
      </dsp:txBody>
      <dsp:txXfrm>
        <a:off x="3589636" y="3823164"/>
        <a:ext cx="758113" cy="758113"/>
      </dsp:txXfrm>
    </dsp:sp>
    <dsp:sp modelId="{721EDE4A-9C41-1141-A414-382CB8CD72AA}">
      <dsp:nvSpPr>
        <dsp:cNvPr id="0" name=""/>
        <dsp:cNvSpPr/>
      </dsp:nvSpPr>
      <dsp:spPr>
        <a:xfrm rot="8100000">
          <a:off x="3140808" y="2783648"/>
          <a:ext cx="440851" cy="405028"/>
        </a:xfrm>
        <a:prstGeom prst="rightArrow">
          <a:avLst>
            <a:gd name="adj1" fmla="val 60000"/>
            <a:gd name="adj2" fmla="val 50000"/>
          </a:avLst>
        </a:prstGeom>
        <a:solidFill>
          <a:prstClr val="white">
            <a:lumMod val="85000"/>
          </a:prst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S" sz="1700" kern="1200" dirty="0">
            <a:solidFill>
              <a:prstClr val="white"/>
            </a:solidFill>
            <a:latin typeface="Calibri"/>
            <a:ea typeface="+mn-ea"/>
            <a:cs typeface="+mn-cs"/>
          </a:endParaRPr>
        </a:p>
      </dsp:txBody>
      <dsp:txXfrm rot="10800000">
        <a:off x="3244522" y="2821694"/>
        <a:ext cx="319343" cy="243016"/>
      </dsp:txXfrm>
    </dsp:sp>
    <dsp:sp modelId="{D2F29FCE-1EC4-3541-8F0E-9A31E98EA714}">
      <dsp:nvSpPr>
        <dsp:cNvPr id="0" name=""/>
        <dsp:cNvSpPr/>
      </dsp:nvSpPr>
      <dsp:spPr>
        <a:xfrm>
          <a:off x="2143204" y="3132058"/>
          <a:ext cx="1072133" cy="1072133"/>
        </a:xfrm>
        <a:prstGeom prst="ellipse">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Redes y Telecomunicaciones</a:t>
          </a:r>
        </a:p>
      </dsp:txBody>
      <dsp:txXfrm>
        <a:off x="2300214" y="3289068"/>
        <a:ext cx="758113" cy="758113"/>
      </dsp:txXfrm>
    </dsp:sp>
    <dsp:sp modelId="{CBA12B32-9101-8E4F-A972-C74FD9ABAF52}">
      <dsp:nvSpPr>
        <dsp:cNvPr id="0" name=""/>
        <dsp:cNvSpPr/>
      </dsp:nvSpPr>
      <dsp:spPr>
        <a:xfrm rot="10800000">
          <a:off x="2921901" y="2176188"/>
          <a:ext cx="417735" cy="405028"/>
        </a:xfrm>
        <a:prstGeom prst="rightArrow">
          <a:avLst>
            <a:gd name="adj1" fmla="val 60000"/>
            <a:gd name="adj2" fmla="val 50000"/>
          </a:avLst>
        </a:prstGeom>
        <a:solidFill>
          <a:prstClr val="white">
            <a:lumMod val="85000"/>
          </a:prst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S" sz="1700" kern="1200" dirty="0">
            <a:solidFill>
              <a:prstClr val="white"/>
            </a:solidFill>
            <a:latin typeface="Calibri"/>
            <a:ea typeface="+mn-ea"/>
            <a:cs typeface="+mn-cs"/>
          </a:endParaRPr>
        </a:p>
      </dsp:txBody>
      <dsp:txXfrm rot="10800000">
        <a:off x="3043409" y="2257194"/>
        <a:ext cx="296227" cy="243016"/>
      </dsp:txXfrm>
    </dsp:sp>
    <dsp:sp modelId="{5D04BB5E-CE49-4449-9241-D4D169FC1C17}">
      <dsp:nvSpPr>
        <dsp:cNvPr id="0" name=""/>
        <dsp:cNvSpPr/>
      </dsp:nvSpPr>
      <dsp:spPr>
        <a:xfrm>
          <a:off x="1565493" y="1817848"/>
          <a:ext cx="1159362" cy="1121709"/>
        </a:xfrm>
        <a:prstGeom prst="ellipse">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Infraestructura</a:t>
          </a:r>
        </a:p>
      </dsp:txBody>
      <dsp:txXfrm>
        <a:off x="1735278" y="1982118"/>
        <a:ext cx="819792" cy="793169"/>
      </dsp:txXfrm>
    </dsp:sp>
    <dsp:sp modelId="{4405D49B-A281-0947-AA0E-B521601B7716}">
      <dsp:nvSpPr>
        <dsp:cNvPr id="0" name=""/>
        <dsp:cNvSpPr/>
      </dsp:nvSpPr>
      <dsp:spPr>
        <a:xfrm rot="13500000">
          <a:off x="3140808" y="1568729"/>
          <a:ext cx="440851" cy="405028"/>
        </a:xfrm>
        <a:prstGeom prst="rightArrow">
          <a:avLst>
            <a:gd name="adj1" fmla="val 60000"/>
            <a:gd name="adj2" fmla="val 50000"/>
          </a:avLst>
        </a:prstGeom>
        <a:solidFill>
          <a:prstClr val="white">
            <a:lumMod val="85000"/>
          </a:prst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S" sz="1700" kern="1200" dirty="0">
            <a:solidFill>
              <a:prstClr val="white"/>
            </a:solidFill>
            <a:latin typeface="Calibri"/>
            <a:ea typeface="+mn-ea"/>
            <a:cs typeface="+mn-cs"/>
          </a:endParaRPr>
        </a:p>
      </dsp:txBody>
      <dsp:txXfrm rot="10800000">
        <a:off x="3244522" y="1692695"/>
        <a:ext cx="319343" cy="243016"/>
      </dsp:txXfrm>
    </dsp:sp>
    <dsp:sp modelId="{ACC013C8-681A-FD40-9A50-F7449E7B5A55}">
      <dsp:nvSpPr>
        <dsp:cNvPr id="0" name=""/>
        <dsp:cNvSpPr/>
      </dsp:nvSpPr>
      <dsp:spPr>
        <a:xfrm>
          <a:off x="2143204" y="553213"/>
          <a:ext cx="1072133" cy="1072133"/>
        </a:xfrm>
        <a:prstGeom prst="ellipse">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Dinámica de Grupos</a:t>
          </a:r>
        </a:p>
      </dsp:txBody>
      <dsp:txXfrm>
        <a:off x="2300214" y="710223"/>
        <a:ext cx="758113" cy="758113"/>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B91A6-7E8A-3149-98B1-022A38A7FBDC}" type="datetimeFigureOut">
              <a:rPr lang="en-US" smtClean="0"/>
              <a:t>5/23/2018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DCBE2-16E9-E147-B7B9-0C3C912F236E}" type="slidenum">
              <a:rPr lang="en-US" smtClean="0"/>
              <a:t>‹Nº›</a:t>
            </a:fld>
            <a:endParaRPr lang="en-US"/>
          </a:p>
        </p:txBody>
      </p:sp>
    </p:spTree>
    <p:extLst>
      <p:ext uri="{BB962C8B-B14F-4D97-AF65-F5344CB8AC3E}">
        <p14:creationId xmlns:p14="http://schemas.microsoft.com/office/powerpoint/2010/main" val="1628486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FDCBE2-16E9-E147-B7B9-0C3C912F236E}" type="slidenum">
              <a:rPr lang="en-US" smtClean="0"/>
              <a:t>1</a:t>
            </a:fld>
            <a:endParaRPr lang="en-US"/>
          </a:p>
        </p:txBody>
      </p:sp>
    </p:spTree>
    <p:extLst>
      <p:ext uri="{BB962C8B-B14F-4D97-AF65-F5344CB8AC3E}">
        <p14:creationId xmlns:p14="http://schemas.microsoft.com/office/powerpoint/2010/main" val="291726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MX"/>
          </a:p>
        </p:txBody>
      </p:sp>
      <p:sp>
        <p:nvSpPr>
          <p:cNvPr id="4" name="Marcador de posición de número de diapositiva 3"/>
          <p:cNvSpPr>
            <a:spLocks noGrp="1"/>
          </p:cNvSpPr>
          <p:nvPr>
            <p:ph type="sldNum" sz="quarter" idx="10"/>
          </p:nvPr>
        </p:nvSpPr>
        <p:spPr/>
        <p:txBody>
          <a:bodyPr/>
          <a:lstStyle/>
          <a:p>
            <a:fld id="{0AFDCBE2-16E9-E147-B7B9-0C3C912F236E}" type="slidenum">
              <a:rPr lang="en-US" smtClean="0"/>
              <a:t>39</a:t>
            </a:fld>
            <a:endParaRPr lang="en-US"/>
          </a:p>
        </p:txBody>
      </p:sp>
    </p:spTree>
    <p:extLst>
      <p:ext uri="{BB962C8B-B14F-4D97-AF65-F5344CB8AC3E}">
        <p14:creationId xmlns:p14="http://schemas.microsoft.com/office/powerpoint/2010/main" val="1130029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MX"/>
          </a:p>
        </p:txBody>
      </p:sp>
      <p:sp>
        <p:nvSpPr>
          <p:cNvPr id="4" name="Marcador de posición de número de diapositiva 3"/>
          <p:cNvSpPr>
            <a:spLocks noGrp="1"/>
          </p:cNvSpPr>
          <p:nvPr>
            <p:ph type="sldNum" sz="quarter" idx="10"/>
          </p:nvPr>
        </p:nvSpPr>
        <p:spPr/>
        <p:txBody>
          <a:bodyPr/>
          <a:lstStyle/>
          <a:p>
            <a:fld id="{0AFDCBE2-16E9-E147-B7B9-0C3C912F236E}" type="slidenum">
              <a:rPr lang="en-US" smtClean="0"/>
              <a:t>40</a:t>
            </a:fld>
            <a:endParaRPr lang="en-US"/>
          </a:p>
        </p:txBody>
      </p:sp>
    </p:spTree>
    <p:extLst>
      <p:ext uri="{BB962C8B-B14F-4D97-AF65-F5344CB8AC3E}">
        <p14:creationId xmlns:p14="http://schemas.microsoft.com/office/powerpoint/2010/main" val="197159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MX"/>
          </a:p>
        </p:txBody>
      </p:sp>
      <p:sp>
        <p:nvSpPr>
          <p:cNvPr id="4" name="Marcador de posición de número de diapositiva 3"/>
          <p:cNvSpPr>
            <a:spLocks noGrp="1"/>
          </p:cNvSpPr>
          <p:nvPr>
            <p:ph type="sldNum" sz="quarter" idx="10"/>
          </p:nvPr>
        </p:nvSpPr>
        <p:spPr/>
        <p:txBody>
          <a:bodyPr/>
          <a:lstStyle/>
          <a:p>
            <a:fld id="{0AFDCBE2-16E9-E147-B7B9-0C3C912F236E}" type="slidenum">
              <a:rPr lang="en-US" smtClean="0"/>
              <a:t>41</a:t>
            </a:fld>
            <a:endParaRPr lang="en-US"/>
          </a:p>
        </p:txBody>
      </p:sp>
    </p:spTree>
    <p:extLst>
      <p:ext uri="{BB962C8B-B14F-4D97-AF65-F5344CB8AC3E}">
        <p14:creationId xmlns:p14="http://schemas.microsoft.com/office/powerpoint/2010/main" val="914526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MX"/>
          </a:p>
        </p:txBody>
      </p:sp>
      <p:sp>
        <p:nvSpPr>
          <p:cNvPr id="4" name="Marcador de posición de número de diapositiva 3"/>
          <p:cNvSpPr>
            <a:spLocks noGrp="1"/>
          </p:cNvSpPr>
          <p:nvPr>
            <p:ph type="sldNum" sz="quarter" idx="10"/>
          </p:nvPr>
        </p:nvSpPr>
        <p:spPr/>
        <p:txBody>
          <a:bodyPr/>
          <a:lstStyle/>
          <a:p>
            <a:fld id="{0AFDCBE2-16E9-E147-B7B9-0C3C912F236E}" type="slidenum">
              <a:rPr lang="en-US" smtClean="0"/>
              <a:t>42</a:t>
            </a:fld>
            <a:endParaRPr lang="en-US"/>
          </a:p>
        </p:txBody>
      </p:sp>
    </p:spTree>
    <p:extLst>
      <p:ext uri="{BB962C8B-B14F-4D97-AF65-F5344CB8AC3E}">
        <p14:creationId xmlns:p14="http://schemas.microsoft.com/office/powerpoint/2010/main" val="746238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MX"/>
          </a:p>
        </p:txBody>
      </p:sp>
      <p:sp>
        <p:nvSpPr>
          <p:cNvPr id="4" name="Marcador de posición de número de diapositiva 3"/>
          <p:cNvSpPr>
            <a:spLocks noGrp="1"/>
          </p:cNvSpPr>
          <p:nvPr>
            <p:ph type="sldNum" sz="quarter" idx="10"/>
          </p:nvPr>
        </p:nvSpPr>
        <p:spPr/>
        <p:txBody>
          <a:bodyPr/>
          <a:lstStyle/>
          <a:p>
            <a:fld id="{0AFDCBE2-16E9-E147-B7B9-0C3C912F236E}" type="slidenum">
              <a:rPr lang="en-US" smtClean="0"/>
              <a:t>43</a:t>
            </a:fld>
            <a:endParaRPr lang="en-US"/>
          </a:p>
        </p:txBody>
      </p:sp>
    </p:spTree>
    <p:extLst>
      <p:ext uri="{BB962C8B-B14F-4D97-AF65-F5344CB8AC3E}">
        <p14:creationId xmlns:p14="http://schemas.microsoft.com/office/powerpoint/2010/main" val="937698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MX"/>
          </a:p>
        </p:txBody>
      </p:sp>
      <p:sp>
        <p:nvSpPr>
          <p:cNvPr id="4" name="Marcador de posición de número de diapositiva 3"/>
          <p:cNvSpPr>
            <a:spLocks noGrp="1"/>
          </p:cNvSpPr>
          <p:nvPr>
            <p:ph type="sldNum" sz="quarter" idx="10"/>
          </p:nvPr>
        </p:nvSpPr>
        <p:spPr/>
        <p:txBody>
          <a:bodyPr/>
          <a:lstStyle/>
          <a:p>
            <a:fld id="{0AFDCBE2-16E9-E147-B7B9-0C3C912F236E}" type="slidenum">
              <a:rPr lang="en-US" smtClean="0"/>
              <a:t>44</a:t>
            </a:fld>
            <a:endParaRPr lang="en-US"/>
          </a:p>
        </p:txBody>
      </p:sp>
    </p:spTree>
    <p:extLst>
      <p:ext uri="{BB962C8B-B14F-4D97-AF65-F5344CB8AC3E}">
        <p14:creationId xmlns:p14="http://schemas.microsoft.com/office/powerpoint/2010/main" val="404739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MX"/>
          </a:p>
        </p:txBody>
      </p:sp>
      <p:sp>
        <p:nvSpPr>
          <p:cNvPr id="4" name="Marcador de posición de número de diapositiva 3"/>
          <p:cNvSpPr>
            <a:spLocks noGrp="1"/>
          </p:cNvSpPr>
          <p:nvPr>
            <p:ph type="sldNum" sz="quarter" idx="10"/>
          </p:nvPr>
        </p:nvSpPr>
        <p:spPr/>
        <p:txBody>
          <a:bodyPr/>
          <a:lstStyle/>
          <a:p>
            <a:fld id="{0AFDCBE2-16E9-E147-B7B9-0C3C912F236E}" type="slidenum">
              <a:rPr lang="en-US" smtClean="0"/>
              <a:t>45</a:t>
            </a:fld>
            <a:endParaRPr lang="en-US"/>
          </a:p>
        </p:txBody>
      </p:sp>
    </p:spTree>
    <p:extLst>
      <p:ext uri="{BB962C8B-B14F-4D97-AF65-F5344CB8AC3E}">
        <p14:creationId xmlns:p14="http://schemas.microsoft.com/office/powerpoint/2010/main" val="2134796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FDCBE2-16E9-E147-B7B9-0C3C912F236E}" type="slidenum">
              <a:rPr lang="en-US" smtClean="0"/>
              <a:t>20</a:t>
            </a:fld>
            <a:endParaRPr lang="en-US"/>
          </a:p>
        </p:txBody>
      </p:sp>
    </p:spTree>
    <p:extLst>
      <p:ext uri="{BB962C8B-B14F-4D97-AF65-F5344CB8AC3E}">
        <p14:creationId xmlns:p14="http://schemas.microsoft.com/office/powerpoint/2010/main" val="136793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FDCBE2-16E9-E147-B7B9-0C3C912F236E}" type="slidenum">
              <a:rPr lang="en-US" smtClean="0"/>
              <a:t>32</a:t>
            </a:fld>
            <a:endParaRPr lang="en-US"/>
          </a:p>
        </p:txBody>
      </p:sp>
    </p:spTree>
    <p:extLst>
      <p:ext uri="{BB962C8B-B14F-4D97-AF65-F5344CB8AC3E}">
        <p14:creationId xmlns:p14="http://schemas.microsoft.com/office/powerpoint/2010/main" val="1289906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0AFDCBE2-16E9-E147-B7B9-0C3C912F236E}" type="slidenum">
              <a:rPr lang="en-US" smtClean="0"/>
              <a:t>33</a:t>
            </a:fld>
            <a:endParaRPr lang="en-US"/>
          </a:p>
        </p:txBody>
      </p:sp>
    </p:spTree>
    <p:extLst>
      <p:ext uri="{BB962C8B-B14F-4D97-AF65-F5344CB8AC3E}">
        <p14:creationId xmlns:p14="http://schemas.microsoft.com/office/powerpoint/2010/main" val="1825528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MX"/>
          </a:p>
        </p:txBody>
      </p:sp>
      <p:sp>
        <p:nvSpPr>
          <p:cNvPr id="4" name="Marcador de posición de número de diapositiva 3"/>
          <p:cNvSpPr>
            <a:spLocks noGrp="1"/>
          </p:cNvSpPr>
          <p:nvPr>
            <p:ph type="sldNum" sz="quarter" idx="10"/>
          </p:nvPr>
        </p:nvSpPr>
        <p:spPr/>
        <p:txBody>
          <a:bodyPr/>
          <a:lstStyle/>
          <a:p>
            <a:fld id="{0AFDCBE2-16E9-E147-B7B9-0C3C912F236E}" type="slidenum">
              <a:rPr lang="en-US" smtClean="0"/>
              <a:t>34</a:t>
            </a:fld>
            <a:endParaRPr lang="en-US" dirty="0"/>
          </a:p>
        </p:txBody>
      </p:sp>
    </p:spTree>
    <p:extLst>
      <p:ext uri="{BB962C8B-B14F-4D97-AF65-F5344CB8AC3E}">
        <p14:creationId xmlns:p14="http://schemas.microsoft.com/office/powerpoint/2010/main" val="2136448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MX"/>
          </a:p>
        </p:txBody>
      </p:sp>
      <p:sp>
        <p:nvSpPr>
          <p:cNvPr id="4" name="Marcador de posición de número de diapositiva 3"/>
          <p:cNvSpPr>
            <a:spLocks noGrp="1"/>
          </p:cNvSpPr>
          <p:nvPr>
            <p:ph type="sldNum" sz="quarter" idx="10"/>
          </p:nvPr>
        </p:nvSpPr>
        <p:spPr/>
        <p:txBody>
          <a:bodyPr/>
          <a:lstStyle/>
          <a:p>
            <a:fld id="{0AFDCBE2-16E9-E147-B7B9-0C3C912F236E}" type="slidenum">
              <a:rPr lang="en-US" smtClean="0"/>
              <a:t>35</a:t>
            </a:fld>
            <a:endParaRPr lang="en-US" dirty="0"/>
          </a:p>
        </p:txBody>
      </p:sp>
    </p:spTree>
    <p:extLst>
      <p:ext uri="{BB962C8B-B14F-4D97-AF65-F5344CB8AC3E}">
        <p14:creationId xmlns:p14="http://schemas.microsoft.com/office/powerpoint/2010/main" val="213167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MX"/>
          </a:p>
        </p:txBody>
      </p:sp>
      <p:sp>
        <p:nvSpPr>
          <p:cNvPr id="4" name="Marcador de posición de número de diapositiva 3"/>
          <p:cNvSpPr>
            <a:spLocks noGrp="1"/>
          </p:cNvSpPr>
          <p:nvPr>
            <p:ph type="sldNum" sz="quarter" idx="10"/>
          </p:nvPr>
        </p:nvSpPr>
        <p:spPr/>
        <p:txBody>
          <a:bodyPr/>
          <a:lstStyle/>
          <a:p>
            <a:fld id="{0AFDCBE2-16E9-E147-B7B9-0C3C912F236E}" type="slidenum">
              <a:rPr lang="en-US" smtClean="0"/>
              <a:t>36</a:t>
            </a:fld>
            <a:endParaRPr lang="en-US" dirty="0"/>
          </a:p>
        </p:txBody>
      </p:sp>
    </p:spTree>
    <p:extLst>
      <p:ext uri="{BB962C8B-B14F-4D97-AF65-F5344CB8AC3E}">
        <p14:creationId xmlns:p14="http://schemas.microsoft.com/office/powerpoint/2010/main" val="2058769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MX"/>
          </a:p>
        </p:txBody>
      </p:sp>
      <p:sp>
        <p:nvSpPr>
          <p:cNvPr id="4" name="Marcador de posición de número de diapositiva 3"/>
          <p:cNvSpPr>
            <a:spLocks noGrp="1"/>
          </p:cNvSpPr>
          <p:nvPr>
            <p:ph type="sldNum" sz="quarter" idx="10"/>
          </p:nvPr>
        </p:nvSpPr>
        <p:spPr/>
        <p:txBody>
          <a:bodyPr/>
          <a:lstStyle/>
          <a:p>
            <a:fld id="{0AFDCBE2-16E9-E147-B7B9-0C3C912F236E}" type="slidenum">
              <a:rPr lang="en-US" smtClean="0"/>
              <a:t>37</a:t>
            </a:fld>
            <a:endParaRPr lang="en-US"/>
          </a:p>
        </p:txBody>
      </p:sp>
    </p:spTree>
    <p:extLst>
      <p:ext uri="{BB962C8B-B14F-4D97-AF65-F5344CB8AC3E}">
        <p14:creationId xmlns:p14="http://schemas.microsoft.com/office/powerpoint/2010/main" val="558107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MX"/>
          </a:p>
        </p:txBody>
      </p:sp>
      <p:sp>
        <p:nvSpPr>
          <p:cNvPr id="4" name="Marcador de posición de número de diapositiva 3"/>
          <p:cNvSpPr>
            <a:spLocks noGrp="1"/>
          </p:cNvSpPr>
          <p:nvPr>
            <p:ph type="sldNum" sz="quarter" idx="10"/>
          </p:nvPr>
        </p:nvSpPr>
        <p:spPr/>
        <p:txBody>
          <a:bodyPr/>
          <a:lstStyle/>
          <a:p>
            <a:fld id="{0AFDCBE2-16E9-E147-B7B9-0C3C912F236E}" type="slidenum">
              <a:rPr lang="en-US" smtClean="0"/>
              <a:t>38</a:t>
            </a:fld>
            <a:endParaRPr lang="en-US"/>
          </a:p>
        </p:txBody>
      </p:sp>
    </p:spTree>
    <p:extLst>
      <p:ext uri="{BB962C8B-B14F-4D97-AF65-F5344CB8AC3E}">
        <p14:creationId xmlns:p14="http://schemas.microsoft.com/office/powerpoint/2010/main" val="1193752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n-US"/>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Haga clic para modificar el estilo de subtítulo del patrón</a:t>
            </a:r>
            <a:endParaRPr lang="es-ES"/>
          </a:p>
        </p:txBody>
      </p:sp>
      <p:sp>
        <p:nvSpPr>
          <p:cNvPr id="4" name="Marcador de fecha 3"/>
          <p:cNvSpPr>
            <a:spLocks noGrp="1"/>
          </p:cNvSpPr>
          <p:nvPr>
            <p:ph type="dt" sz="half" idx="10"/>
          </p:nvPr>
        </p:nvSpPr>
        <p:spPr/>
        <p:txBody>
          <a:bodyPr/>
          <a:lstStyle/>
          <a:p>
            <a:fld id="{3A988C6E-526E-1E42-B735-4DA05DA5BFEC}" type="datetimeFigureOut">
              <a:rPr lang="es-ES" smtClean="0"/>
              <a:t>23/05/2018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DDE3421-474D-1B48-84CF-C8C0FC482726}" type="slidenum">
              <a:rPr lang="es-ES" smtClean="0"/>
              <a:t>‹Nº›</a:t>
            </a:fld>
            <a:endParaRPr lang="es-ES"/>
          </a:p>
        </p:txBody>
      </p:sp>
    </p:spTree>
    <p:extLst>
      <p:ext uri="{BB962C8B-B14F-4D97-AF65-F5344CB8AC3E}">
        <p14:creationId xmlns:p14="http://schemas.microsoft.com/office/powerpoint/2010/main" val="420337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 para editar título</a:t>
            </a:r>
            <a:endParaRPr lang="es-ES"/>
          </a:p>
        </p:txBody>
      </p:sp>
      <p:sp>
        <p:nvSpPr>
          <p:cNvPr id="3" name="Marcador de texto vertical 2"/>
          <p:cNvSpPr>
            <a:spLocks noGrp="1"/>
          </p:cNvSpPr>
          <p:nvPr>
            <p:ph type="body" orient="vert" idx="1"/>
          </p:nvPr>
        </p:nvSpPr>
        <p:spPr/>
        <p:txBody>
          <a:bodyPr vert="eaVert"/>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
          </a:p>
        </p:txBody>
      </p:sp>
      <p:sp>
        <p:nvSpPr>
          <p:cNvPr id="4" name="Marcador de fecha 3"/>
          <p:cNvSpPr>
            <a:spLocks noGrp="1"/>
          </p:cNvSpPr>
          <p:nvPr>
            <p:ph type="dt" sz="half" idx="10"/>
          </p:nvPr>
        </p:nvSpPr>
        <p:spPr/>
        <p:txBody>
          <a:bodyPr/>
          <a:lstStyle/>
          <a:p>
            <a:fld id="{3A988C6E-526E-1E42-B735-4DA05DA5BFEC}" type="datetimeFigureOut">
              <a:rPr lang="es-ES" smtClean="0"/>
              <a:t>23/05/2018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DDE3421-474D-1B48-84CF-C8C0FC482726}" type="slidenum">
              <a:rPr lang="es-ES" smtClean="0"/>
              <a:t>‹Nº›</a:t>
            </a:fld>
            <a:endParaRPr lang="es-ES"/>
          </a:p>
        </p:txBody>
      </p:sp>
    </p:spTree>
    <p:extLst>
      <p:ext uri="{BB962C8B-B14F-4D97-AF65-F5344CB8AC3E}">
        <p14:creationId xmlns:p14="http://schemas.microsoft.com/office/powerpoint/2010/main" val="299299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n-US"/>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
          </a:p>
        </p:txBody>
      </p:sp>
      <p:sp>
        <p:nvSpPr>
          <p:cNvPr id="4" name="Marcador de fecha 3"/>
          <p:cNvSpPr>
            <a:spLocks noGrp="1"/>
          </p:cNvSpPr>
          <p:nvPr>
            <p:ph type="dt" sz="half" idx="10"/>
          </p:nvPr>
        </p:nvSpPr>
        <p:spPr/>
        <p:txBody>
          <a:bodyPr/>
          <a:lstStyle/>
          <a:p>
            <a:fld id="{3A988C6E-526E-1E42-B735-4DA05DA5BFEC}" type="datetimeFigureOut">
              <a:rPr lang="es-ES" smtClean="0"/>
              <a:t>23/05/2018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DDE3421-474D-1B48-84CF-C8C0FC482726}" type="slidenum">
              <a:rPr lang="es-ES" smtClean="0"/>
              <a:t>‹Nº›</a:t>
            </a:fld>
            <a:endParaRPr lang="es-ES"/>
          </a:p>
        </p:txBody>
      </p:sp>
    </p:spTree>
    <p:extLst>
      <p:ext uri="{BB962C8B-B14F-4D97-AF65-F5344CB8AC3E}">
        <p14:creationId xmlns:p14="http://schemas.microsoft.com/office/powerpoint/2010/main" val="4173087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 para editar título</a:t>
            </a:r>
            <a:endParaRPr lang="es-ES"/>
          </a:p>
        </p:txBody>
      </p:sp>
      <p:sp>
        <p:nvSpPr>
          <p:cNvPr id="3" name="Marcador de contenido 2"/>
          <p:cNvSpPr>
            <a:spLocks noGrp="1"/>
          </p:cNvSpPr>
          <p:nvPr>
            <p:ph idx="1"/>
          </p:nvPr>
        </p:nvSpPr>
        <p:spPr/>
        <p:txBody>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
          </a:p>
        </p:txBody>
      </p:sp>
      <p:sp>
        <p:nvSpPr>
          <p:cNvPr id="4" name="Marcador de fecha 3"/>
          <p:cNvSpPr>
            <a:spLocks noGrp="1"/>
          </p:cNvSpPr>
          <p:nvPr>
            <p:ph type="dt" sz="half" idx="10"/>
          </p:nvPr>
        </p:nvSpPr>
        <p:spPr/>
        <p:txBody>
          <a:bodyPr/>
          <a:lstStyle/>
          <a:p>
            <a:fld id="{3A988C6E-526E-1E42-B735-4DA05DA5BFEC}" type="datetimeFigureOut">
              <a:rPr lang="es-ES" smtClean="0"/>
              <a:t>23/05/2018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DDE3421-474D-1B48-84CF-C8C0FC482726}" type="slidenum">
              <a:rPr lang="es-ES" smtClean="0"/>
              <a:t>‹Nº›</a:t>
            </a:fld>
            <a:endParaRPr lang="es-ES"/>
          </a:p>
        </p:txBody>
      </p:sp>
    </p:spTree>
    <p:extLst>
      <p:ext uri="{BB962C8B-B14F-4D97-AF65-F5344CB8AC3E}">
        <p14:creationId xmlns:p14="http://schemas.microsoft.com/office/powerpoint/2010/main" val="4040918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n-US"/>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Haga clic para modificar el estilo de texto del patrón</a:t>
            </a:r>
          </a:p>
        </p:txBody>
      </p:sp>
      <p:sp>
        <p:nvSpPr>
          <p:cNvPr id="4" name="Marcador de fecha 3"/>
          <p:cNvSpPr>
            <a:spLocks noGrp="1"/>
          </p:cNvSpPr>
          <p:nvPr>
            <p:ph type="dt" sz="half" idx="10"/>
          </p:nvPr>
        </p:nvSpPr>
        <p:spPr/>
        <p:txBody>
          <a:bodyPr/>
          <a:lstStyle/>
          <a:p>
            <a:fld id="{3A988C6E-526E-1E42-B735-4DA05DA5BFEC}" type="datetimeFigureOut">
              <a:rPr lang="es-ES" smtClean="0"/>
              <a:t>23/05/2018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DDE3421-474D-1B48-84CF-C8C0FC482726}" type="slidenum">
              <a:rPr lang="es-ES" smtClean="0"/>
              <a:t>‹Nº›</a:t>
            </a:fld>
            <a:endParaRPr lang="es-ES"/>
          </a:p>
        </p:txBody>
      </p:sp>
    </p:spTree>
    <p:extLst>
      <p:ext uri="{BB962C8B-B14F-4D97-AF65-F5344CB8AC3E}">
        <p14:creationId xmlns:p14="http://schemas.microsoft.com/office/powerpoint/2010/main" val="118395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
          </a:p>
        </p:txBody>
      </p:sp>
      <p:sp>
        <p:nvSpPr>
          <p:cNvPr id="5" name="Marcador de fecha 4"/>
          <p:cNvSpPr>
            <a:spLocks noGrp="1"/>
          </p:cNvSpPr>
          <p:nvPr>
            <p:ph type="dt" sz="half" idx="10"/>
          </p:nvPr>
        </p:nvSpPr>
        <p:spPr/>
        <p:txBody>
          <a:bodyPr/>
          <a:lstStyle/>
          <a:p>
            <a:fld id="{3A988C6E-526E-1E42-B735-4DA05DA5BFEC}" type="datetimeFigureOut">
              <a:rPr lang="es-ES" smtClean="0"/>
              <a:t>23/05/2018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DDE3421-474D-1B48-84CF-C8C0FC482726}" type="slidenum">
              <a:rPr lang="es-ES" smtClean="0"/>
              <a:t>‹Nº›</a:t>
            </a:fld>
            <a:endParaRPr lang="es-ES"/>
          </a:p>
        </p:txBody>
      </p:sp>
    </p:spTree>
    <p:extLst>
      <p:ext uri="{BB962C8B-B14F-4D97-AF65-F5344CB8AC3E}">
        <p14:creationId xmlns:p14="http://schemas.microsoft.com/office/powerpoint/2010/main" val="395071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n-US"/>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
          </a:p>
        </p:txBody>
      </p:sp>
      <p:sp>
        <p:nvSpPr>
          <p:cNvPr id="7" name="Marcador de fecha 6"/>
          <p:cNvSpPr>
            <a:spLocks noGrp="1"/>
          </p:cNvSpPr>
          <p:nvPr>
            <p:ph type="dt" sz="half" idx="10"/>
          </p:nvPr>
        </p:nvSpPr>
        <p:spPr/>
        <p:txBody>
          <a:bodyPr/>
          <a:lstStyle/>
          <a:p>
            <a:fld id="{3A988C6E-526E-1E42-B735-4DA05DA5BFEC}" type="datetimeFigureOut">
              <a:rPr lang="es-ES" smtClean="0"/>
              <a:t>23/05/2018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2DDE3421-474D-1B48-84CF-C8C0FC482726}" type="slidenum">
              <a:rPr lang="es-ES" smtClean="0"/>
              <a:t>‹Nº›</a:t>
            </a:fld>
            <a:endParaRPr lang="es-ES"/>
          </a:p>
        </p:txBody>
      </p:sp>
    </p:spTree>
    <p:extLst>
      <p:ext uri="{BB962C8B-B14F-4D97-AF65-F5344CB8AC3E}">
        <p14:creationId xmlns:p14="http://schemas.microsoft.com/office/powerpoint/2010/main" val="2008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 para editar título</a:t>
            </a:r>
            <a:endParaRPr lang="es-ES"/>
          </a:p>
        </p:txBody>
      </p:sp>
      <p:sp>
        <p:nvSpPr>
          <p:cNvPr id="3" name="Marcador de fecha 2"/>
          <p:cNvSpPr>
            <a:spLocks noGrp="1"/>
          </p:cNvSpPr>
          <p:nvPr>
            <p:ph type="dt" sz="half" idx="10"/>
          </p:nvPr>
        </p:nvSpPr>
        <p:spPr/>
        <p:txBody>
          <a:bodyPr/>
          <a:lstStyle/>
          <a:p>
            <a:fld id="{3A988C6E-526E-1E42-B735-4DA05DA5BFEC}" type="datetimeFigureOut">
              <a:rPr lang="es-ES" smtClean="0"/>
              <a:t>23/05/2018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2DDE3421-474D-1B48-84CF-C8C0FC482726}" type="slidenum">
              <a:rPr lang="es-ES" smtClean="0"/>
              <a:t>‹Nº›</a:t>
            </a:fld>
            <a:endParaRPr lang="es-ES"/>
          </a:p>
        </p:txBody>
      </p:sp>
    </p:spTree>
    <p:extLst>
      <p:ext uri="{BB962C8B-B14F-4D97-AF65-F5344CB8AC3E}">
        <p14:creationId xmlns:p14="http://schemas.microsoft.com/office/powerpoint/2010/main" val="421217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A988C6E-526E-1E42-B735-4DA05DA5BFEC}" type="datetimeFigureOut">
              <a:rPr lang="es-ES" smtClean="0"/>
              <a:t>23/05/2018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2DDE3421-474D-1B48-84CF-C8C0FC482726}" type="slidenum">
              <a:rPr lang="es-ES" smtClean="0"/>
              <a:t>‹Nº›</a:t>
            </a:fld>
            <a:endParaRPr lang="es-ES"/>
          </a:p>
        </p:txBody>
      </p:sp>
    </p:spTree>
    <p:extLst>
      <p:ext uri="{BB962C8B-B14F-4D97-AF65-F5344CB8AC3E}">
        <p14:creationId xmlns:p14="http://schemas.microsoft.com/office/powerpoint/2010/main" val="398400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n-US"/>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Haga clic para modificar el estilo de texto del patrón</a:t>
            </a:r>
          </a:p>
        </p:txBody>
      </p:sp>
      <p:sp>
        <p:nvSpPr>
          <p:cNvPr id="5" name="Marcador de fecha 4"/>
          <p:cNvSpPr>
            <a:spLocks noGrp="1"/>
          </p:cNvSpPr>
          <p:nvPr>
            <p:ph type="dt" sz="half" idx="10"/>
          </p:nvPr>
        </p:nvSpPr>
        <p:spPr/>
        <p:txBody>
          <a:bodyPr/>
          <a:lstStyle/>
          <a:p>
            <a:fld id="{3A988C6E-526E-1E42-B735-4DA05DA5BFEC}" type="datetimeFigureOut">
              <a:rPr lang="es-ES" smtClean="0"/>
              <a:t>23/05/2018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DDE3421-474D-1B48-84CF-C8C0FC482726}" type="slidenum">
              <a:rPr lang="es-ES" smtClean="0"/>
              <a:t>‹Nº›</a:t>
            </a:fld>
            <a:endParaRPr lang="es-ES"/>
          </a:p>
        </p:txBody>
      </p:sp>
    </p:spTree>
    <p:extLst>
      <p:ext uri="{BB962C8B-B14F-4D97-AF65-F5344CB8AC3E}">
        <p14:creationId xmlns:p14="http://schemas.microsoft.com/office/powerpoint/2010/main" val="424611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n-US"/>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Haga clic para modificar el estilo de texto del patrón</a:t>
            </a:r>
          </a:p>
        </p:txBody>
      </p:sp>
      <p:sp>
        <p:nvSpPr>
          <p:cNvPr id="5" name="Marcador de fecha 4"/>
          <p:cNvSpPr>
            <a:spLocks noGrp="1"/>
          </p:cNvSpPr>
          <p:nvPr>
            <p:ph type="dt" sz="half" idx="10"/>
          </p:nvPr>
        </p:nvSpPr>
        <p:spPr/>
        <p:txBody>
          <a:bodyPr/>
          <a:lstStyle/>
          <a:p>
            <a:fld id="{3A988C6E-526E-1E42-B735-4DA05DA5BFEC}" type="datetimeFigureOut">
              <a:rPr lang="es-ES" smtClean="0"/>
              <a:t>23/05/2018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DDE3421-474D-1B48-84CF-C8C0FC482726}" type="slidenum">
              <a:rPr lang="es-ES" smtClean="0"/>
              <a:t>‹Nº›</a:t>
            </a:fld>
            <a:endParaRPr lang="es-ES"/>
          </a:p>
        </p:txBody>
      </p:sp>
    </p:spTree>
    <p:extLst>
      <p:ext uri="{BB962C8B-B14F-4D97-AF65-F5344CB8AC3E}">
        <p14:creationId xmlns:p14="http://schemas.microsoft.com/office/powerpoint/2010/main" val="85061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88C6E-526E-1E42-B735-4DA05DA5BFEC}" type="datetimeFigureOut">
              <a:rPr lang="es-ES" smtClean="0"/>
              <a:t>23/05/2018</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E3421-474D-1B48-84CF-C8C0FC482726}" type="slidenum">
              <a:rPr lang="es-ES" smtClean="0"/>
              <a:t>‹Nº›</a:t>
            </a:fld>
            <a:endParaRPr lang="es-ES"/>
          </a:p>
        </p:txBody>
      </p:sp>
    </p:spTree>
    <p:extLst>
      <p:ext uri="{BB962C8B-B14F-4D97-AF65-F5344CB8AC3E}">
        <p14:creationId xmlns:p14="http://schemas.microsoft.com/office/powerpoint/2010/main" val="160535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8.PNG"/><Relationship Id="rId4" Type="http://schemas.openxmlformats.org/officeDocument/2006/relationships/diagramLayout" Target="../diagrams/layout1.xml"/><Relationship Id="rId9" Type="http://schemas.openxmlformats.org/officeDocument/2006/relationships/slide" Target="slide35.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tiff"/></Relationships>
</file>

<file path=ppt/slides/_rels/slide44.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734901" y="2947015"/>
            <a:ext cx="7886700" cy="994172"/>
          </a:xfrm>
          <a:prstGeom prst="rect">
            <a:avLst/>
          </a:prstGeom>
        </p:spPr>
        <p:txBody>
          <a:bodyPr vert="horz" lIns="68580" tIns="34290" rIns="68580" bIns="3429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_tradnl" sz="4500" b="1" dirty="0"/>
              <a:t>Plan </a:t>
            </a:r>
            <a:r>
              <a:rPr lang="es-ES_tradnl" sz="4500" b="1" dirty="0" err="1"/>
              <a:t>Estrat</a:t>
            </a:r>
            <a:r>
              <a:rPr lang="es-ES" sz="4500" b="1" dirty="0" err="1"/>
              <a:t>égico</a:t>
            </a:r>
            <a:r>
              <a:rPr lang="es-ES" sz="4500" b="1" dirty="0"/>
              <a:t> </a:t>
            </a:r>
            <a:r>
              <a:rPr lang="es-ES" sz="4500" b="1" dirty="0" err="1"/>
              <a:t>Tekio-Kiininet</a:t>
            </a:r>
            <a:r>
              <a:rPr lang="es-ES" sz="4500" b="1" dirty="0"/>
              <a:t> 2018</a:t>
            </a:r>
            <a:br>
              <a:rPr lang="es-ES" sz="4500" b="1" dirty="0"/>
            </a:br>
            <a:r>
              <a:rPr lang="es-ES_tradnl" sz="4500" b="1" dirty="0" err="1"/>
              <a:t>Sesion</a:t>
            </a:r>
            <a:r>
              <a:rPr lang="es-ES_tradnl" sz="4500" b="1" dirty="0"/>
              <a:t> 1 </a:t>
            </a:r>
          </a:p>
          <a:p>
            <a:r>
              <a:rPr lang="es-ES_tradnl" sz="4500" b="1" dirty="0" err="1"/>
              <a:t>Introducci</a:t>
            </a:r>
            <a:r>
              <a:rPr lang="es-ES" sz="4500" b="1" dirty="0" err="1"/>
              <a:t>ón</a:t>
            </a:r>
            <a:endParaRPr lang="es-ES_tradnl" sz="45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838" y="424513"/>
            <a:ext cx="2478781" cy="544720"/>
          </a:xfrm>
          <a:prstGeom prst="rect">
            <a:avLst/>
          </a:prstGeom>
        </p:spPr>
      </p:pic>
    </p:spTree>
    <p:extLst>
      <p:ext uri="{BB962C8B-B14F-4D97-AF65-F5344CB8AC3E}">
        <p14:creationId xmlns:p14="http://schemas.microsoft.com/office/powerpoint/2010/main" val="108995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Acciones</a:t>
            </a:r>
          </a:p>
        </p:txBody>
      </p:sp>
      <p:sp>
        <p:nvSpPr>
          <p:cNvPr id="3" name="Marcador de contenido 2"/>
          <p:cNvSpPr>
            <a:spLocks noGrp="1"/>
          </p:cNvSpPr>
          <p:nvPr>
            <p:ph idx="1"/>
          </p:nvPr>
        </p:nvSpPr>
        <p:spPr>
          <a:xfrm>
            <a:off x="457200" y="2008511"/>
            <a:ext cx="7372148" cy="4154639"/>
          </a:xfrm>
        </p:spPr>
        <p:txBody>
          <a:bodyPr>
            <a:normAutofit fontScale="85000" lnSpcReduction="20000"/>
          </a:bodyPr>
          <a:lstStyle/>
          <a:p>
            <a:r>
              <a:rPr lang="es-ES_tradnl" dirty="0">
                <a:solidFill>
                  <a:srgbClr val="595959"/>
                </a:solidFill>
              </a:rPr>
              <a:t>Aplicar Metodología Diver</a:t>
            </a:r>
          </a:p>
          <a:p>
            <a:endParaRPr lang="es-ES_tradnl" dirty="0">
              <a:solidFill>
                <a:srgbClr val="595959"/>
              </a:solidFill>
            </a:endParaRPr>
          </a:p>
          <a:p>
            <a:r>
              <a:rPr lang="es-ES_tradnl" dirty="0">
                <a:solidFill>
                  <a:srgbClr val="595959"/>
                </a:solidFill>
              </a:rPr>
              <a:t>Capacitación y Certificaciones </a:t>
            </a:r>
          </a:p>
          <a:p>
            <a:pPr lvl="1"/>
            <a:r>
              <a:rPr lang="es-ES_tradnl" dirty="0">
                <a:solidFill>
                  <a:srgbClr val="595959"/>
                </a:solidFill>
              </a:rPr>
              <a:t>Prepararnos para conocer y proveer soluciones de:</a:t>
            </a:r>
          </a:p>
          <a:p>
            <a:pPr lvl="2"/>
            <a:r>
              <a:rPr lang="es-ES_tradnl" dirty="0">
                <a:solidFill>
                  <a:srgbClr val="595959"/>
                </a:solidFill>
              </a:rPr>
              <a:t>Marketing Digital </a:t>
            </a:r>
          </a:p>
          <a:p>
            <a:pPr lvl="2"/>
            <a:r>
              <a:rPr lang="es-ES_tradnl" dirty="0">
                <a:solidFill>
                  <a:srgbClr val="595959"/>
                </a:solidFill>
              </a:rPr>
              <a:t>Transformación Digital </a:t>
            </a:r>
          </a:p>
          <a:p>
            <a:pPr lvl="1"/>
            <a:r>
              <a:rPr lang="es-ES_tradnl" dirty="0">
                <a:solidFill>
                  <a:srgbClr val="595959"/>
                </a:solidFill>
              </a:rPr>
              <a:t>Capacitación y Certificaciones requeridas por IBM y Oracle.</a:t>
            </a:r>
          </a:p>
          <a:p>
            <a:pPr lvl="2"/>
            <a:r>
              <a:rPr lang="es-ES_tradnl" dirty="0">
                <a:solidFill>
                  <a:srgbClr val="595959"/>
                </a:solidFill>
              </a:rPr>
              <a:t>Certificaciones de Venta</a:t>
            </a:r>
          </a:p>
          <a:p>
            <a:pPr lvl="2"/>
            <a:r>
              <a:rPr lang="es-ES_tradnl" dirty="0">
                <a:solidFill>
                  <a:srgbClr val="595959"/>
                </a:solidFill>
              </a:rPr>
              <a:t>Certificaciones Técnicas </a:t>
            </a:r>
          </a:p>
          <a:p>
            <a:pPr lvl="1"/>
            <a:r>
              <a:rPr lang="es-ES_tradnl" dirty="0">
                <a:solidFill>
                  <a:srgbClr val="595959"/>
                </a:solidFill>
              </a:rPr>
              <a:t>Certificaciones Coaching</a:t>
            </a:r>
          </a:p>
          <a:p>
            <a:endParaRPr lang="es-ES_tradnl" dirty="0">
              <a:solidFill>
                <a:srgbClr val="595959"/>
              </a:solidFill>
            </a:endParaRPr>
          </a:p>
          <a:p>
            <a:endParaRPr lang="es-ES_tradnl" dirty="0">
              <a:solidFill>
                <a:srgbClr val="595959"/>
              </a:solidFill>
            </a:endParaRPr>
          </a:p>
          <a:p>
            <a:endParaRPr lang="es-ES_tradnl" dirty="0">
              <a:solidFill>
                <a:srgbClr val="595959"/>
              </a:solidFill>
            </a:endParaRPr>
          </a:p>
          <a:p>
            <a:endParaRPr lang="es-ES_tradnl" dirty="0">
              <a:solidFill>
                <a:srgbClr val="595959"/>
              </a:solidFill>
            </a:endParaRPr>
          </a:p>
        </p:txBody>
      </p:sp>
    </p:spTree>
    <p:extLst>
      <p:ext uri="{BB962C8B-B14F-4D97-AF65-F5344CB8AC3E}">
        <p14:creationId xmlns:p14="http://schemas.microsoft.com/office/powerpoint/2010/main" val="82119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Plan Social Media</a:t>
            </a:r>
          </a:p>
        </p:txBody>
      </p:sp>
      <p:sp>
        <p:nvSpPr>
          <p:cNvPr id="3" name="Marcador de contenido 2"/>
          <p:cNvSpPr>
            <a:spLocks noGrp="1"/>
          </p:cNvSpPr>
          <p:nvPr>
            <p:ph idx="1"/>
          </p:nvPr>
        </p:nvSpPr>
        <p:spPr>
          <a:xfrm>
            <a:off x="457200" y="2008511"/>
            <a:ext cx="6776848" cy="4303931"/>
          </a:xfrm>
        </p:spPr>
        <p:txBody>
          <a:bodyPr>
            <a:normAutofit fontScale="55000" lnSpcReduction="20000"/>
          </a:bodyPr>
          <a:lstStyle/>
          <a:p>
            <a:r>
              <a:rPr lang="es-ES_tradnl" dirty="0">
                <a:solidFill>
                  <a:srgbClr val="595959"/>
                </a:solidFill>
              </a:rPr>
              <a:t>Plan de Marketing</a:t>
            </a:r>
          </a:p>
          <a:p>
            <a:pPr lvl="1"/>
            <a:r>
              <a:rPr lang="es-ES_tradnl" dirty="0">
                <a:solidFill>
                  <a:srgbClr val="595959"/>
                </a:solidFill>
              </a:rPr>
              <a:t>Generación Leads para Diver</a:t>
            </a:r>
          </a:p>
          <a:p>
            <a:pPr lvl="1"/>
            <a:r>
              <a:rPr lang="es-ES_tradnl" dirty="0">
                <a:solidFill>
                  <a:srgbClr val="595959"/>
                </a:solidFill>
              </a:rPr>
              <a:t>Trabajar en una Campaña para Generar Leads en conjunto con </a:t>
            </a:r>
            <a:r>
              <a:rPr lang="es-ES_tradnl" dirty="0" err="1">
                <a:solidFill>
                  <a:srgbClr val="595959"/>
                </a:solidFill>
              </a:rPr>
              <a:t>Tech</a:t>
            </a:r>
            <a:r>
              <a:rPr lang="es-ES_tradnl" dirty="0">
                <a:solidFill>
                  <a:srgbClr val="595959"/>
                </a:solidFill>
              </a:rPr>
              <a:t> Data</a:t>
            </a:r>
          </a:p>
          <a:p>
            <a:endParaRPr lang="es-ES_tradnl" dirty="0">
              <a:solidFill>
                <a:srgbClr val="595959"/>
              </a:solidFill>
            </a:endParaRPr>
          </a:p>
          <a:p>
            <a:r>
              <a:rPr lang="es-ES_tradnl" dirty="0">
                <a:solidFill>
                  <a:srgbClr val="595959"/>
                </a:solidFill>
              </a:rPr>
              <a:t>Presencia en Redes Sociales </a:t>
            </a:r>
          </a:p>
          <a:p>
            <a:pPr lvl="1"/>
            <a:r>
              <a:rPr lang="es-ES_tradnl" dirty="0">
                <a:solidFill>
                  <a:srgbClr val="595959"/>
                </a:solidFill>
              </a:rPr>
              <a:t>Objetivo: </a:t>
            </a:r>
          </a:p>
          <a:p>
            <a:pPr lvl="2"/>
            <a:r>
              <a:rPr lang="es-ES_tradnl" dirty="0">
                <a:solidFill>
                  <a:srgbClr val="595959"/>
                </a:solidFill>
              </a:rPr>
              <a:t>Conseguir leads que sirvan de prospectos para Diver</a:t>
            </a:r>
          </a:p>
          <a:p>
            <a:pPr lvl="2"/>
            <a:r>
              <a:rPr lang="es-ES_tradnl" dirty="0">
                <a:solidFill>
                  <a:srgbClr val="595959"/>
                </a:solidFill>
              </a:rPr>
              <a:t>Captar talentos para mejorar Diver</a:t>
            </a:r>
          </a:p>
          <a:p>
            <a:pPr lvl="2"/>
            <a:endParaRPr lang="es-ES_tradnl" dirty="0">
              <a:solidFill>
                <a:srgbClr val="595959"/>
              </a:solidFill>
            </a:endParaRPr>
          </a:p>
          <a:p>
            <a:pPr lvl="1"/>
            <a:r>
              <a:rPr lang="es-ES_tradnl" dirty="0">
                <a:solidFill>
                  <a:srgbClr val="595959"/>
                </a:solidFill>
              </a:rPr>
              <a:t>Contenido: </a:t>
            </a:r>
          </a:p>
          <a:p>
            <a:pPr lvl="2"/>
            <a:r>
              <a:rPr lang="es-ES_tradnl" dirty="0">
                <a:solidFill>
                  <a:srgbClr val="595959"/>
                </a:solidFill>
              </a:rPr>
              <a:t>Video de Diver</a:t>
            </a:r>
          </a:p>
          <a:p>
            <a:pPr lvl="2"/>
            <a:r>
              <a:rPr lang="es-ES_tradnl" dirty="0">
                <a:solidFill>
                  <a:srgbClr val="595959"/>
                </a:solidFill>
              </a:rPr>
              <a:t>Presentación como Diver te ayuda a poner a funcionar tu Nuevas </a:t>
            </a:r>
            <a:r>
              <a:rPr lang="es-ES_tradnl" dirty="0" err="1">
                <a:solidFill>
                  <a:srgbClr val="595959"/>
                </a:solidFill>
              </a:rPr>
              <a:t>Exp</a:t>
            </a:r>
            <a:r>
              <a:rPr lang="es-ES_tradnl" dirty="0">
                <a:solidFill>
                  <a:srgbClr val="595959"/>
                </a:solidFill>
              </a:rPr>
              <a:t>. de compra</a:t>
            </a:r>
          </a:p>
          <a:p>
            <a:pPr lvl="2"/>
            <a:r>
              <a:rPr lang="es-ES_tradnl" dirty="0">
                <a:solidFill>
                  <a:srgbClr val="595959"/>
                </a:solidFill>
              </a:rPr>
              <a:t>Generación de Contenido de interés para los clientes que nos ayude a Educarlos hacia nuestras soluciones</a:t>
            </a:r>
          </a:p>
          <a:p>
            <a:pPr lvl="1"/>
            <a:endParaRPr lang="es-ES_tradnl" dirty="0">
              <a:solidFill>
                <a:srgbClr val="595959"/>
              </a:solidFill>
            </a:endParaRPr>
          </a:p>
          <a:p>
            <a:pPr lvl="1"/>
            <a:r>
              <a:rPr lang="es-ES_tradnl" dirty="0">
                <a:solidFill>
                  <a:srgbClr val="595959"/>
                </a:solidFill>
              </a:rPr>
              <a:t>Frecuencia:</a:t>
            </a:r>
          </a:p>
          <a:p>
            <a:pPr lvl="2"/>
            <a:r>
              <a:rPr lang="es-ES_tradnl" dirty="0">
                <a:solidFill>
                  <a:srgbClr val="595959"/>
                </a:solidFill>
              </a:rPr>
              <a:t>Hacer fuerte la presencia cada que cerremos un negocio para estar atentos de llegar a mas personas.</a:t>
            </a:r>
          </a:p>
          <a:p>
            <a:pPr lvl="2"/>
            <a:r>
              <a:rPr lang="es-ES_tradnl" dirty="0">
                <a:solidFill>
                  <a:srgbClr val="595959"/>
                </a:solidFill>
              </a:rPr>
              <a:t>Sugerencia de Marketing</a:t>
            </a:r>
          </a:p>
          <a:p>
            <a:pPr marL="0" indent="0">
              <a:buNone/>
            </a:pPr>
            <a:endParaRPr lang="es-ES_tradnl" dirty="0">
              <a:solidFill>
                <a:srgbClr val="595959"/>
              </a:solidFill>
            </a:endParaRPr>
          </a:p>
        </p:txBody>
      </p:sp>
    </p:spTree>
    <p:extLst>
      <p:ext uri="{BB962C8B-B14F-4D97-AF65-F5344CB8AC3E}">
        <p14:creationId xmlns:p14="http://schemas.microsoft.com/office/powerpoint/2010/main" val="2055692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visor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571500"/>
            <a:ext cx="6921500" cy="5715000"/>
          </a:xfrm>
          <a:prstGeom prst="rect">
            <a:avLst/>
          </a:prstGeom>
        </p:spPr>
      </p:pic>
      <p:pic>
        <p:nvPicPr>
          <p:cNvPr id="4" name="Picture 3" descr="logo-div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3513" y="2478973"/>
            <a:ext cx="5772292" cy="1333873"/>
          </a:xfrm>
          <a:prstGeom prst="rect">
            <a:avLst/>
          </a:prstGeom>
        </p:spPr>
      </p:pic>
      <p:pic>
        <p:nvPicPr>
          <p:cNvPr id="3" name="Picture 2" descr="logo-tekio-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9129" y="4149052"/>
            <a:ext cx="1511591" cy="422948"/>
          </a:xfrm>
          <a:prstGeom prst="rect">
            <a:avLst/>
          </a:prstGeom>
        </p:spPr>
      </p:pic>
      <p:sp>
        <p:nvSpPr>
          <p:cNvPr id="5" name="TextBox 4"/>
          <p:cNvSpPr txBox="1"/>
          <p:nvPr/>
        </p:nvSpPr>
        <p:spPr>
          <a:xfrm>
            <a:off x="5207297" y="4146705"/>
            <a:ext cx="530114" cy="400110"/>
          </a:xfrm>
          <a:prstGeom prst="rect">
            <a:avLst/>
          </a:prstGeom>
          <a:noFill/>
        </p:spPr>
        <p:txBody>
          <a:bodyPr wrap="square" rtlCol="0">
            <a:spAutoFit/>
          </a:bodyPr>
          <a:lstStyle/>
          <a:p>
            <a:r>
              <a:rPr lang="en-US" sz="2000" b="1" dirty="0">
                <a:solidFill>
                  <a:srgbClr val="BFBFBF"/>
                </a:solidFill>
                <a:latin typeface="Trebuchet MS"/>
                <a:cs typeface="Trebuchet MS"/>
              </a:rPr>
              <a:t>by</a:t>
            </a:r>
          </a:p>
        </p:txBody>
      </p:sp>
    </p:spTree>
    <p:extLst>
      <p:ext uri="{BB962C8B-B14F-4D97-AF65-F5344CB8AC3E}">
        <p14:creationId xmlns:p14="http://schemas.microsoft.com/office/powerpoint/2010/main" val="130585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par>
                                <p:cTn id="13" presetID="5"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ctr">
            <a:normAutofit/>
          </a:bodyPr>
          <a:lstStyle/>
          <a:p>
            <a:r>
              <a:rPr lang="en-US" dirty="0" err="1"/>
              <a:t>Metodolog</a:t>
            </a:r>
            <a:r>
              <a:rPr lang="es-ES" dirty="0" err="1"/>
              <a:t>ía</a:t>
            </a:r>
            <a:r>
              <a:rPr lang="es-ES" dirty="0"/>
              <a:t> Diver</a:t>
            </a:r>
            <a:endParaRPr lang="es-ES_tradnl" dirty="0"/>
          </a:p>
        </p:txBody>
      </p:sp>
      <p:pic>
        <p:nvPicPr>
          <p:cNvPr id="6" name="Picture 6" descr="cuadro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336" y="3801381"/>
            <a:ext cx="6635768" cy="2745835"/>
          </a:xfrm>
          <a:prstGeom prst="rect">
            <a:avLst/>
          </a:prstGeom>
        </p:spPr>
      </p:pic>
      <p:sp>
        <p:nvSpPr>
          <p:cNvPr id="7" name="Content Placeholder 2"/>
          <p:cNvSpPr txBox="1">
            <a:spLocks/>
          </p:cNvSpPr>
          <p:nvPr/>
        </p:nvSpPr>
        <p:spPr>
          <a:xfrm>
            <a:off x="910737" y="1858295"/>
            <a:ext cx="6400800" cy="175260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b="0" i="0" kern="1200">
                <a:solidFill>
                  <a:srgbClr val="999999"/>
                </a:solidFill>
                <a:latin typeface="Trebuchet MS"/>
                <a:ea typeface="+mn-ea"/>
                <a:cs typeface="Trebuchet MS"/>
              </a:defRPr>
            </a:lvl1pPr>
            <a:lvl2pPr marL="742950" indent="-285750" algn="l" defTabSz="457200" rtl="0" eaLnBrk="1" latinLnBrk="0" hangingPunct="1">
              <a:spcBef>
                <a:spcPct val="20000"/>
              </a:spcBef>
              <a:buFont typeface="Arial"/>
              <a:buChar char="–"/>
              <a:defRPr sz="2800" b="0" i="0" kern="1200">
                <a:solidFill>
                  <a:srgbClr val="999999"/>
                </a:solidFill>
                <a:latin typeface="Trebuchet MS"/>
                <a:ea typeface="+mn-ea"/>
                <a:cs typeface="Trebuchet MS"/>
              </a:defRPr>
            </a:lvl2pPr>
            <a:lvl3pPr marL="1143000" indent="-228600" algn="l" defTabSz="457200" rtl="0" eaLnBrk="1" latinLnBrk="0" hangingPunct="1">
              <a:spcBef>
                <a:spcPct val="20000"/>
              </a:spcBef>
              <a:buFont typeface="Arial"/>
              <a:buChar char="•"/>
              <a:defRPr sz="2400" b="0" i="0" kern="1200">
                <a:solidFill>
                  <a:srgbClr val="999999"/>
                </a:solidFill>
                <a:latin typeface="Trebuchet MS"/>
                <a:ea typeface="+mn-ea"/>
                <a:cs typeface="Trebuchet MS"/>
              </a:defRPr>
            </a:lvl3pPr>
            <a:lvl4pPr marL="1600200" indent="-228600" algn="l" defTabSz="457200" rtl="0" eaLnBrk="1" latinLnBrk="0" hangingPunct="1">
              <a:spcBef>
                <a:spcPct val="20000"/>
              </a:spcBef>
              <a:buFont typeface="Arial"/>
              <a:buChar char="–"/>
              <a:defRPr sz="2000" b="0" i="0" kern="1200">
                <a:solidFill>
                  <a:srgbClr val="999999"/>
                </a:solidFill>
                <a:latin typeface="Trebuchet MS"/>
                <a:ea typeface="+mn-ea"/>
                <a:cs typeface="Trebuchet MS"/>
              </a:defRPr>
            </a:lvl4pPr>
            <a:lvl5pPr marL="2057400" indent="-228600" algn="l" defTabSz="457200" rtl="0" eaLnBrk="1" latinLnBrk="0" hangingPunct="1">
              <a:spcBef>
                <a:spcPct val="20000"/>
              </a:spcBef>
              <a:buFont typeface="Arial"/>
              <a:buChar char="»"/>
              <a:defRPr sz="2000" b="0" i="0" kern="1200">
                <a:solidFill>
                  <a:srgbClr val="999999"/>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buFont typeface="+mj-lt"/>
              <a:buAutoNum type="alphaUcPeriod"/>
            </a:pPr>
            <a:r>
              <a:rPr lang="es-ES" sz="2400" b="1" dirty="0">
                <a:solidFill>
                  <a:srgbClr val="318EB8"/>
                </a:solidFill>
              </a:rPr>
              <a:t> Fase Inicial.</a:t>
            </a:r>
          </a:p>
          <a:p>
            <a:pPr marL="0" indent="0">
              <a:lnSpc>
                <a:spcPct val="130000"/>
              </a:lnSpc>
              <a:buFont typeface="Arial"/>
              <a:buNone/>
            </a:pPr>
            <a:br>
              <a:rPr lang="es-ES" sz="1500" b="1" dirty="0">
                <a:solidFill>
                  <a:srgbClr val="B3B3B3"/>
                </a:solidFill>
              </a:rPr>
            </a:br>
            <a:r>
              <a:rPr lang="es-ES" sz="2000" dirty="0">
                <a:solidFill>
                  <a:schemeClr val="tx1">
                    <a:lumMod val="65000"/>
                    <a:lumOff val="35000"/>
                  </a:schemeClr>
                </a:solidFill>
              </a:rPr>
              <a:t>Determinar la visión unificada de las personas, procesos y tecnologías existentes para convertirse en una Nueva Experiencia de compra, necesidad o proyecto.</a:t>
            </a:r>
          </a:p>
        </p:txBody>
      </p:sp>
      <p:sp>
        <p:nvSpPr>
          <p:cNvPr id="8" name="TextBox 4"/>
          <p:cNvSpPr txBox="1"/>
          <p:nvPr/>
        </p:nvSpPr>
        <p:spPr>
          <a:xfrm>
            <a:off x="1104667" y="4012247"/>
            <a:ext cx="6169844" cy="2599173"/>
          </a:xfrm>
          <a:prstGeom prst="rect">
            <a:avLst/>
          </a:prstGeom>
          <a:noFill/>
        </p:spPr>
        <p:txBody>
          <a:bodyPr wrap="square" rtlCol="0">
            <a:spAutoFit/>
          </a:bodyPr>
          <a:lstStyle/>
          <a:p>
            <a:pPr>
              <a:lnSpc>
                <a:spcPct val="130000"/>
              </a:lnSpc>
            </a:pPr>
            <a:r>
              <a:rPr lang="es-ES" dirty="0">
                <a:solidFill>
                  <a:schemeClr val="bg1"/>
                </a:solidFill>
                <a:latin typeface="Trebuchet MS"/>
                <a:cs typeface="Trebuchet MS"/>
              </a:rPr>
              <a:t>Pasos:</a:t>
            </a:r>
          </a:p>
          <a:p>
            <a:pPr marL="400050">
              <a:lnSpc>
                <a:spcPct val="130000"/>
              </a:lnSpc>
              <a:buFont typeface="+mj-lt"/>
              <a:buAutoNum type="arabicPeriod"/>
            </a:pPr>
            <a:r>
              <a:rPr lang="es-ES" dirty="0">
                <a:solidFill>
                  <a:schemeClr val="bg1"/>
                </a:solidFill>
                <a:latin typeface="Trebuchet MS"/>
                <a:cs typeface="Trebuchet MS"/>
              </a:rPr>
              <a:t> Percepción Inicial del negocio</a:t>
            </a:r>
          </a:p>
          <a:p>
            <a:pPr marL="400050">
              <a:lnSpc>
                <a:spcPct val="130000"/>
              </a:lnSpc>
              <a:buFont typeface="+mj-lt"/>
              <a:buAutoNum type="arabicPeriod"/>
            </a:pPr>
            <a:r>
              <a:rPr lang="es-ES" dirty="0">
                <a:solidFill>
                  <a:schemeClr val="bg1"/>
                </a:solidFill>
                <a:latin typeface="Trebuchet MS"/>
                <a:cs typeface="Trebuchet MS"/>
              </a:rPr>
              <a:t> Visualizar las expectativas del cliente</a:t>
            </a:r>
          </a:p>
          <a:p>
            <a:pPr marL="400050">
              <a:lnSpc>
                <a:spcPct val="130000"/>
              </a:lnSpc>
              <a:buFont typeface="+mj-lt"/>
              <a:buAutoNum type="arabicPeriod"/>
            </a:pPr>
            <a:r>
              <a:rPr lang="es-ES" dirty="0">
                <a:solidFill>
                  <a:schemeClr val="bg1"/>
                </a:solidFill>
                <a:latin typeface="Trebuchet MS"/>
                <a:cs typeface="Trebuchet MS"/>
              </a:rPr>
              <a:t> Difundir la visión de la organización</a:t>
            </a:r>
          </a:p>
          <a:p>
            <a:pPr marL="1257300" lvl="2" indent="-342900">
              <a:lnSpc>
                <a:spcPct val="130000"/>
              </a:lnSpc>
              <a:buFont typeface="+mj-lt"/>
              <a:buAutoNum type="arabicPeriod"/>
            </a:pPr>
            <a:r>
              <a:rPr lang="es-ES" dirty="0">
                <a:solidFill>
                  <a:schemeClr val="bg1"/>
                </a:solidFill>
                <a:latin typeface="Trebuchet MS"/>
                <a:cs typeface="Trebuchet MS"/>
              </a:rPr>
              <a:t>Presentación de Propuesta para la Nueva Experiencia de Compra.</a:t>
            </a:r>
          </a:p>
          <a:p>
            <a:pPr>
              <a:lnSpc>
                <a:spcPct val="130000"/>
              </a:lnSpc>
            </a:pPr>
            <a:endParaRPr lang="en-US" dirty="0">
              <a:solidFill>
                <a:schemeClr val="bg1"/>
              </a:solidFill>
              <a:latin typeface="Trebuchet MS"/>
              <a:cs typeface="Trebuchet MS"/>
            </a:endParaRPr>
          </a:p>
        </p:txBody>
      </p:sp>
    </p:spTree>
    <p:extLst>
      <p:ext uri="{BB962C8B-B14F-4D97-AF65-F5344CB8AC3E}">
        <p14:creationId xmlns:p14="http://schemas.microsoft.com/office/powerpoint/2010/main" val="28792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par>
                                <p:cTn id="18" presetID="9"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uadro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71" y="3546472"/>
            <a:ext cx="6635768" cy="2745835"/>
          </a:xfrm>
          <a:prstGeom prst="rect">
            <a:avLst/>
          </a:prstGeom>
        </p:spPr>
      </p:pic>
      <p:sp>
        <p:nvSpPr>
          <p:cNvPr id="3" name="Content Placeholder 2"/>
          <p:cNvSpPr>
            <a:spLocks noGrp="1"/>
          </p:cNvSpPr>
          <p:nvPr>
            <p:ph idx="1"/>
          </p:nvPr>
        </p:nvSpPr>
        <p:spPr>
          <a:xfrm>
            <a:off x="642471" y="1900324"/>
            <a:ext cx="6589058" cy="1663252"/>
          </a:xfrm>
        </p:spPr>
        <p:txBody>
          <a:bodyPr>
            <a:normAutofit lnSpcReduction="10000"/>
          </a:bodyPr>
          <a:lstStyle/>
          <a:p>
            <a:pPr marL="0" indent="0">
              <a:lnSpc>
                <a:spcPct val="130000"/>
              </a:lnSpc>
              <a:buNone/>
            </a:pPr>
            <a:r>
              <a:rPr lang="es-ES" sz="2400" b="1" dirty="0">
                <a:solidFill>
                  <a:srgbClr val="318EB8"/>
                </a:solidFill>
              </a:rPr>
              <a:t>B. Fase de Adopción. </a:t>
            </a:r>
          </a:p>
          <a:p>
            <a:pPr marL="0" indent="0">
              <a:lnSpc>
                <a:spcPct val="130000"/>
              </a:lnSpc>
              <a:buNone/>
            </a:pPr>
            <a:br>
              <a:rPr lang="es-MX" sz="1500" dirty="0">
                <a:solidFill>
                  <a:srgbClr val="B3B3B3"/>
                </a:solidFill>
              </a:rPr>
            </a:br>
            <a:r>
              <a:rPr lang="es-MX" sz="2000" dirty="0">
                <a:solidFill>
                  <a:schemeClr val="tx1">
                    <a:lumMod val="65000"/>
                    <a:lumOff val="35000"/>
                  </a:schemeClr>
                </a:solidFill>
              </a:rPr>
              <a:t>Plan de extensi</a:t>
            </a:r>
            <a:r>
              <a:rPr lang="es-ES" sz="2000" dirty="0" err="1">
                <a:solidFill>
                  <a:schemeClr val="tx1">
                    <a:lumMod val="65000"/>
                    <a:lumOff val="35000"/>
                  </a:schemeClr>
                </a:solidFill>
              </a:rPr>
              <a:t>ón</a:t>
            </a:r>
            <a:r>
              <a:rPr lang="es-ES" sz="2000" dirty="0">
                <a:solidFill>
                  <a:schemeClr val="tx1">
                    <a:lumMod val="65000"/>
                    <a:lumOff val="35000"/>
                  </a:schemeClr>
                </a:solidFill>
              </a:rPr>
              <a:t> de objetivos y nuevas acciones a llevar acabo en la empresa.</a:t>
            </a:r>
            <a:endParaRPr lang="es-MX" sz="2000" dirty="0">
              <a:solidFill>
                <a:schemeClr val="tx1">
                  <a:lumMod val="65000"/>
                  <a:lumOff val="35000"/>
                </a:schemeClr>
              </a:solidFill>
            </a:endParaRPr>
          </a:p>
        </p:txBody>
      </p:sp>
      <p:sp>
        <p:nvSpPr>
          <p:cNvPr id="5" name="TextBox 4"/>
          <p:cNvSpPr txBox="1"/>
          <p:nvPr/>
        </p:nvSpPr>
        <p:spPr>
          <a:xfrm>
            <a:off x="875407" y="3969935"/>
            <a:ext cx="6164841" cy="1518877"/>
          </a:xfrm>
          <a:prstGeom prst="rect">
            <a:avLst/>
          </a:prstGeom>
          <a:noFill/>
        </p:spPr>
        <p:txBody>
          <a:bodyPr wrap="square" rtlCol="0">
            <a:spAutoFit/>
          </a:bodyPr>
          <a:lstStyle/>
          <a:p>
            <a:pPr>
              <a:lnSpc>
                <a:spcPct val="130000"/>
              </a:lnSpc>
            </a:pPr>
            <a:r>
              <a:rPr lang="es-ES" dirty="0">
                <a:solidFill>
                  <a:srgbClr val="FFFFFF"/>
                </a:solidFill>
                <a:latin typeface="Trebuchet MS"/>
                <a:cs typeface="Trebuchet MS"/>
              </a:rPr>
              <a:t>Pasos:</a:t>
            </a:r>
          </a:p>
          <a:p>
            <a:pPr marL="800100" lvl="1" indent="-342900">
              <a:lnSpc>
                <a:spcPct val="130000"/>
              </a:lnSpc>
              <a:buFont typeface="+mj-lt"/>
              <a:buAutoNum type="arabicPeriod"/>
            </a:pPr>
            <a:r>
              <a:rPr lang="es-ES" dirty="0">
                <a:solidFill>
                  <a:srgbClr val="FFFFFF"/>
                </a:solidFill>
                <a:latin typeface="Trebuchet MS"/>
                <a:cs typeface="Trebuchet MS"/>
              </a:rPr>
              <a:t>Presentación del Modelo con las áreas involucradas “La entrega del tesoro”</a:t>
            </a:r>
          </a:p>
          <a:p>
            <a:pPr marL="800100" lvl="1" indent="-342900">
              <a:lnSpc>
                <a:spcPct val="130000"/>
              </a:lnSpc>
              <a:buFont typeface="+mj-lt"/>
              <a:buAutoNum type="arabicPeriod"/>
            </a:pPr>
            <a:r>
              <a:rPr lang="es-ES" dirty="0">
                <a:solidFill>
                  <a:srgbClr val="FFFFFF"/>
                </a:solidFill>
                <a:latin typeface="Trebuchet MS"/>
                <a:cs typeface="Trebuchet MS"/>
              </a:rPr>
              <a:t>Difusión interna y externa del tesoro encontrado</a:t>
            </a:r>
          </a:p>
        </p:txBody>
      </p:sp>
      <p:sp>
        <p:nvSpPr>
          <p:cNvPr id="8" name="Título 1"/>
          <p:cNvSpPr>
            <a:spLocks noGrp="1"/>
          </p:cNvSpPr>
          <p:nvPr>
            <p:ph type="title"/>
          </p:nvPr>
        </p:nvSpPr>
        <p:spPr>
          <a:xfrm>
            <a:off x="457200" y="1195150"/>
            <a:ext cx="6776847" cy="740306"/>
          </a:xfrm>
        </p:spPr>
        <p:txBody>
          <a:bodyPr vert="horz" lIns="91440" tIns="45720" rIns="91440" bIns="45720" rtlCol="0" anchor="ctr">
            <a:normAutofit fontScale="90000"/>
          </a:bodyPr>
          <a:lstStyle/>
          <a:p>
            <a:r>
              <a:rPr lang="en-US" dirty="0" err="1"/>
              <a:t>Metodolog</a:t>
            </a:r>
            <a:r>
              <a:rPr lang="es-ES" dirty="0" err="1"/>
              <a:t>ía</a:t>
            </a:r>
            <a:r>
              <a:rPr lang="es-ES" dirty="0"/>
              <a:t> Diver</a:t>
            </a:r>
            <a:endParaRPr lang="es-ES_tradnl" dirty="0"/>
          </a:p>
        </p:txBody>
      </p:sp>
    </p:spTree>
    <p:extLst>
      <p:ext uri="{BB962C8B-B14F-4D97-AF65-F5344CB8AC3E}">
        <p14:creationId xmlns:p14="http://schemas.microsoft.com/office/powerpoint/2010/main" val="93989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par>
                                <p:cTn id="18" presetID="9"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adro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65" y="4437521"/>
            <a:ext cx="6570382" cy="1811506"/>
          </a:xfrm>
          <a:prstGeom prst="rect">
            <a:avLst/>
          </a:prstGeom>
        </p:spPr>
      </p:pic>
      <p:sp>
        <p:nvSpPr>
          <p:cNvPr id="3" name="Content Placeholder 2"/>
          <p:cNvSpPr>
            <a:spLocks noGrp="1"/>
          </p:cNvSpPr>
          <p:nvPr>
            <p:ph type="subTitle" idx="1"/>
          </p:nvPr>
        </p:nvSpPr>
        <p:spPr>
          <a:xfrm>
            <a:off x="590134" y="1919190"/>
            <a:ext cx="5958113" cy="2333854"/>
          </a:xfrm>
        </p:spPr>
        <p:txBody>
          <a:bodyPr>
            <a:normAutofit/>
          </a:bodyPr>
          <a:lstStyle/>
          <a:p>
            <a:pPr marL="0" indent="0" algn="l">
              <a:lnSpc>
                <a:spcPct val="130000"/>
              </a:lnSpc>
              <a:buNone/>
            </a:pPr>
            <a:r>
              <a:rPr lang="es-ES" sz="2400" b="1" dirty="0">
                <a:solidFill>
                  <a:srgbClr val="318EB8"/>
                </a:solidFill>
              </a:rPr>
              <a:t>C. Fase de Implementación. </a:t>
            </a:r>
          </a:p>
          <a:p>
            <a:pPr marL="0" indent="0" algn="l">
              <a:lnSpc>
                <a:spcPct val="130000"/>
              </a:lnSpc>
              <a:buNone/>
            </a:pPr>
            <a:br>
              <a:rPr lang="es-ES" sz="1600" b="1" dirty="0">
                <a:solidFill>
                  <a:schemeClr val="tx1">
                    <a:lumMod val="65000"/>
                    <a:lumOff val="35000"/>
                  </a:schemeClr>
                </a:solidFill>
              </a:rPr>
            </a:br>
            <a:r>
              <a:rPr lang="es-MX" sz="2000" dirty="0">
                <a:solidFill>
                  <a:srgbClr val="595959"/>
                </a:solidFill>
              </a:rPr>
              <a:t>Implementaci</a:t>
            </a:r>
            <a:r>
              <a:rPr lang="es-ES" sz="2000" dirty="0" err="1">
                <a:solidFill>
                  <a:srgbClr val="595959"/>
                </a:solidFill>
              </a:rPr>
              <a:t>ón</a:t>
            </a:r>
            <a:r>
              <a:rPr lang="es-ES" sz="2000" dirty="0">
                <a:solidFill>
                  <a:srgbClr val="595959"/>
                </a:solidFill>
              </a:rPr>
              <a:t> de </a:t>
            </a:r>
            <a:r>
              <a:rPr lang="es-MX" sz="2000" dirty="0">
                <a:solidFill>
                  <a:srgbClr val="595959"/>
                </a:solidFill>
              </a:rPr>
              <a:t>cambios, soluciones y servicios, nuevos o modificados para llevar a cabo la </a:t>
            </a:r>
            <a:r>
              <a:rPr lang="es-MX" sz="2000" b="1" dirty="0">
                <a:solidFill>
                  <a:srgbClr val="318EB8"/>
                </a:solidFill>
              </a:rPr>
              <a:t>Nueva Experiencia de Compra</a:t>
            </a:r>
            <a:r>
              <a:rPr lang="es-MX" sz="2000" dirty="0">
                <a:solidFill>
                  <a:schemeClr val="tx1">
                    <a:lumMod val="65000"/>
                    <a:lumOff val="35000"/>
                  </a:schemeClr>
                </a:solidFill>
              </a:rPr>
              <a:t>.</a:t>
            </a:r>
          </a:p>
        </p:txBody>
      </p:sp>
      <p:sp>
        <p:nvSpPr>
          <p:cNvPr id="5" name="TextBox 4"/>
          <p:cNvSpPr txBox="1"/>
          <p:nvPr/>
        </p:nvSpPr>
        <p:spPr>
          <a:xfrm>
            <a:off x="1031966" y="4746090"/>
            <a:ext cx="5770505" cy="1158779"/>
          </a:xfrm>
          <a:prstGeom prst="rect">
            <a:avLst/>
          </a:prstGeom>
          <a:noFill/>
        </p:spPr>
        <p:txBody>
          <a:bodyPr wrap="square" rtlCol="0">
            <a:spAutoFit/>
          </a:bodyPr>
          <a:lstStyle/>
          <a:p>
            <a:pPr>
              <a:lnSpc>
                <a:spcPct val="130000"/>
              </a:lnSpc>
            </a:pPr>
            <a:r>
              <a:rPr lang="es-ES" dirty="0">
                <a:solidFill>
                  <a:srgbClr val="FFFFFF"/>
                </a:solidFill>
                <a:latin typeface="Trebuchet MS"/>
                <a:cs typeface="Trebuchet MS"/>
              </a:rPr>
              <a:t>Pasos:</a:t>
            </a:r>
          </a:p>
          <a:p>
            <a:pPr lvl="1">
              <a:lnSpc>
                <a:spcPct val="130000"/>
              </a:lnSpc>
            </a:pPr>
            <a:r>
              <a:rPr lang="es-ES" dirty="0">
                <a:solidFill>
                  <a:srgbClr val="FFFFFF"/>
                </a:solidFill>
                <a:latin typeface="Trebuchet MS"/>
                <a:cs typeface="Trebuchet MS"/>
              </a:rPr>
              <a:t>1. Estrategia de ejecución e integración de la solución</a:t>
            </a:r>
          </a:p>
        </p:txBody>
      </p:sp>
      <p:sp>
        <p:nvSpPr>
          <p:cNvPr id="7" name="Título 1"/>
          <p:cNvSpPr txBox="1">
            <a:spLocks/>
          </p:cNvSpPr>
          <p:nvPr/>
        </p:nvSpPr>
        <p:spPr>
          <a:xfrm>
            <a:off x="457200" y="1195150"/>
            <a:ext cx="6776847" cy="74030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1" i="0" kern="1200">
                <a:solidFill>
                  <a:srgbClr val="152252"/>
                </a:solidFill>
                <a:latin typeface="Trebuchet MS"/>
                <a:ea typeface="+mj-ea"/>
                <a:cs typeface="Trebuchet MS"/>
              </a:defRPr>
            </a:lvl1pPr>
          </a:lstStyle>
          <a:p>
            <a:r>
              <a:rPr lang="en-US"/>
              <a:t>Metodolog</a:t>
            </a:r>
            <a:r>
              <a:rPr lang="es-ES"/>
              <a:t>ía Diver</a:t>
            </a:r>
            <a:endParaRPr lang="es-ES_tradnl" dirty="0"/>
          </a:p>
        </p:txBody>
      </p:sp>
    </p:spTree>
    <p:extLst>
      <p:ext uri="{BB962C8B-B14F-4D97-AF65-F5344CB8AC3E}">
        <p14:creationId xmlns:p14="http://schemas.microsoft.com/office/powerpoint/2010/main" val="207325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par>
                                <p:cTn id="18" presetID="9"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ctr">
            <a:normAutofit/>
          </a:bodyPr>
          <a:lstStyle/>
          <a:p>
            <a:r>
              <a:rPr lang="es-ES_tradnl" dirty="0"/>
              <a:t>Modo de Operación Interna</a:t>
            </a:r>
          </a:p>
        </p:txBody>
      </p:sp>
      <p:sp>
        <p:nvSpPr>
          <p:cNvPr id="3" name="Marcador de contenido 2"/>
          <p:cNvSpPr>
            <a:spLocks noGrp="1"/>
          </p:cNvSpPr>
          <p:nvPr>
            <p:ph idx="1"/>
          </p:nvPr>
        </p:nvSpPr>
        <p:spPr/>
        <p:txBody>
          <a:bodyPr/>
          <a:lstStyle/>
          <a:p>
            <a:r>
              <a:rPr lang="es-ES" sz="2800" b="1" dirty="0">
                <a:solidFill>
                  <a:srgbClr val="318EB8"/>
                </a:solidFill>
              </a:rPr>
              <a:t> Fase </a:t>
            </a:r>
            <a:r>
              <a:rPr lang="es-ES" sz="2800" b="1" dirty="0" err="1">
                <a:solidFill>
                  <a:srgbClr val="318EB8"/>
                </a:solidFill>
              </a:rPr>
              <a:t>Prospectación</a:t>
            </a:r>
            <a:r>
              <a:rPr lang="es-ES" sz="2800" b="1" dirty="0">
                <a:solidFill>
                  <a:srgbClr val="318EB8"/>
                </a:solidFill>
              </a:rPr>
              <a:t>.</a:t>
            </a:r>
          </a:p>
          <a:p>
            <a:pPr lvl="1"/>
            <a:r>
              <a:rPr lang="es-ES_tradnl" sz="2400" dirty="0">
                <a:solidFill>
                  <a:srgbClr val="595959"/>
                </a:solidFill>
              </a:rPr>
              <a:t>Observación del cliente</a:t>
            </a:r>
          </a:p>
          <a:p>
            <a:pPr lvl="2"/>
            <a:r>
              <a:rPr lang="es-ES_tradnl" sz="2000" dirty="0">
                <a:solidFill>
                  <a:srgbClr val="595959"/>
                </a:solidFill>
              </a:rPr>
              <a:t>Información del Cliente</a:t>
            </a:r>
          </a:p>
          <a:p>
            <a:pPr lvl="2"/>
            <a:r>
              <a:rPr lang="es-ES_tradnl" sz="2000" dirty="0">
                <a:solidFill>
                  <a:srgbClr val="595959"/>
                </a:solidFill>
              </a:rPr>
              <a:t>Análisis del Cliente </a:t>
            </a:r>
          </a:p>
          <a:p>
            <a:pPr lvl="3"/>
            <a:r>
              <a:rPr lang="es-ES_tradnl" sz="1600" dirty="0" err="1">
                <a:solidFill>
                  <a:srgbClr val="595959"/>
                </a:solidFill>
              </a:rPr>
              <a:t>Brainstorming</a:t>
            </a:r>
            <a:endParaRPr lang="es-ES_tradnl" sz="1600" dirty="0">
              <a:solidFill>
                <a:srgbClr val="595959"/>
              </a:solidFill>
            </a:endParaRPr>
          </a:p>
          <a:p>
            <a:pPr lvl="3"/>
            <a:r>
              <a:rPr lang="es-ES_tradnl" sz="1600" dirty="0">
                <a:solidFill>
                  <a:srgbClr val="595959"/>
                </a:solidFill>
              </a:rPr>
              <a:t>Agenda estratégica</a:t>
            </a:r>
          </a:p>
          <a:p>
            <a:pPr lvl="1"/>
            <a:r>
              <a:rPr lang="es-ES_tradnl" sz="2400" dirty="0">
                <a:solidFill>
                  <a:srgbClr val="595959"/>
                </a:solidFill>
              </a:rPr>
              <a:t>Acciones para conseguir 1er visita</a:t>
            </a:r>
          </a:p>
          <a:p>
            <a:pPr lvl="2"/>
            <a:r>
              <a:rPr lang="es-ES_tradnl" sz="2000" dirty="0">
                <a:solidFill>
                  <a:srgbClr val="595959"/>
                </a:solidFill>
              </a:rPr>
              <a:t>Seguimiento para obtener reunión</a:t>
            </a:r>
          </a:p>
          <a:p>
            <a:pPr lvl="2"/>
            <a:r>
              <a:rPr lang="es-ES_tradnl" sz="2000" dirty="0">
                <a:solidFill>
                  <a:srgbClr val="595959"/>
                </a:solidFill>
              </a:rPr>
              <a:t>Tener lista la presentación Diver</a:t>
            </a:r>
          </a:p>
          <a:p>
            <a:endParaRPr lang="es-ES_tradnl" dirty="0">
              <a:solidFill>
                <a:srgbClr val="595959"/>
              </a:solidFill>
            </a:endParaRPr>
          </a:p>
        </p:txBody>
      </p:sp>
    </p:spTree>
    <p:extLst>
      <p:ext uri="{BB962C8B-B14F-4D97-AF65-F5344CB8AC3E}">
        <p14:creationId xmlns:p14="http://schemas.microsoft.com/office/powerpoint/2010/main" val="207903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Modo de Operación Interna</a:t>
            </a:r>
          </a:p>
        </p:txBody>
      </p:sp>
      <p:sp>
        <p:nvSpPr>
          <p:cNvPr id="3" name="Marcador de contenido 2"/>
          <p:cNvSpPr>
            <a:spLocks noGrp="1"/>
          </p:cNvSpPr>
          <p:nvPr>
            <p:ph idx="1"/>
          </p:nvPr>
        </p:nvSpPr>
        <p:spPr>
          <a:xfrm>
            <a:off x="457200" y="2008511"/>
            <a:ext cx="7359818" cy="4154639"/>
          </a:xfrm>
        </p:spPr>
        <p:txBody>
          <a:bodyPr>
            <a:normAutofit/>
          </a:bodyPr>
          <a:lstStyle/>
          <a:p>
            <a:r>
              <a:rPr lang="es-ES" sz="2800" b="1" dirty="0">
                <a:solidFill>
                  <a:srgbClr val="318EB8"/>
                </a:solidFill>
              </a:rPr>
              <a:t> Fase Inicial.</a:t>
            </a:r>
          </a:p>
          <a:p>
            <a:pPr lvl="1"/>
            <a:r>
              <a:rPr lang="es-ES_tradnl" sz="2400" dirty="0">
                <a:solidFill>
                  <a:srgbClr val="595959"/>
                </a:solidFill>
              </a:rPr>
              <a:t>Percepción del negocio</a:t>
            </a:r>
          </a:p>
          <a:p>
            <a:pPr lvl="2"/>
            <a:r>
              <a:rPr lang="es-ES_tradnl" sz="2000" dirty="0">
                <a:solidFill>
                  <a:srgbClr val="595959"/>
                </a:solidFill>
              </a:rPr>
              <a:t>Coaching (Percepción Básica y recomendaciones)</a:t>
            </a:r>
          </a:p>
          <a:p>
            <a:pPr lvl="2"/>
            <a:r>
              <a:rPr lang="es-ES_tradnl" sz="2000" dirty="0">
                <a:solidFill>
                  <a:srgbClr val="595959"/>
                </a:solidFill>
              </a:rPr>
              <a:t>Análisis Externo (consumidor final)</a:t>
            </a:r>
          </a:p>
          <a:p>
            <a:pPr lvl="2"/>
            <a:r>
              <a:rPr lang="es-ES_tradnl" sz="2000" dirty="0">
                <a:solidFill>
                  <a:srgbClr val="595959"/>
                </a:solidFill>
              </a:rPr>
              <a:t>Análisis de Procesos (</a:t>
            </a:r>
            <a:r>
              <a:rPr lang="es-ES_tradnl" sz="2000" dirty="0" err="1">
                <a:solidFill>
                  <a:srgbClr val="595959"/>
                </a:solidFill>
              </a:rPr>
              <a:t>Discovery</a:t>
            </a:r>
            <a:r>
              <a:rPr lang="es-ES_tradnl" sz="2000" dirty="0">
                <a:solidFill>
                  <a:srgbClr val="595959"/>
                </a:solidFill>
              </a:rPr>
              <a:t> </a:t>
            </a:r>
            <a:r>
              <a:rPr lang="es-ES_tradnl" sz="2000" dirty="0" err="1">
                <a:solidFill>
                  <a:srgbClr val="595959"/>
                </a:solidFill>
              </a:rPr>
              <a:t>Gral</a:t>
            </a:r>
            <a:r>
              <a:rPr lang="es-ES_tradnl" sz="2000" dirty="0">
                <a:solidFill>
                  <a:srgbClr val="595959"/>
                </a:solidFill>
              </a:rPr>
              <a:t>)</a:t>
            </a:r>
          </a:p>
          <a:p>
            <a:pPr lvl="2"/>
            <a:r>
              <a:rPr lang="es-ES_tradnl" sz="2000" dirty="0">
                <a:solidFill>
                  <a:srgbClr val="595959"/>
                </a:solidFill>
              </a:rPr>
              <a:t>Visualización Expectativas / Video</a:t>
            </a:r>
          </a:p>
          <a:p>
            <a:pPr lvl="2"/>
            <a:r>
              <a:rPr lang="es-ES_tradnl" sz="2000" dirty="0">
                <a:solidFill>
                  <a:srgbClr val="595959"/>
                </a:solidFill>
              </a:rPr>
              <a:t>Entregables:</a:t>
            </a:r>
          </a:p>
          <a:p>
            <a:pPr lvl="3"/>
            <a:r>
              <a:rPr lang="es-ES_tradnl" sz="1600" dirty="0">
                <a:solidFill>
                  <a:srgbClr val="595959"/>
                </a:solidFill>
              </a:rPr>
              <a:t>Interpretación de la información recabada</a:t>
            </a:r>
          </a:p>
          <a:p>
            <a:pPr lvl="3"/>
            <a:r>
              <a:rPr lang="es-ES_tradnl" sz="1600" dirty="0">
                <a:solidFill>
                  <a:srgbClr val="595959"/>
                </a:solidFill>
              </a:rPr>
              <a:t>Documentos resumen de lo que piensan los empleados o colaboradores de nuestros clientes </a:t>
            </a:r>
          </a:p>
          <a:p>
            <a:pPr lvl="3"/>
            <a:r>
              <a:rPr lang="es-ES_tradnl" sz="1600" dirty="0">
                <a:solidFill>
                  <a:srgbClr val="595959"/>
                </a:solidFill>
              </a:rPr>
              <a:t>Análisis y reportes de lo que dice el Consumidor Final, gráficos, </a:t>
            </a:r>
            <a:r>
              <a:rPr lang="es-ES_tradnl" sz="1600" dirty="0" err="1">
                <a:solidFill>
                  <a:srgbClr val="595959"/>
                </a:solidFill>
              </a:rPr>
              <a:t>etc</a:t>
            </a:r>
            <a:r>
              <a:rPr lang="mr-IN" sz="1600" dirty="0">
                <a:solidFill>
                  <a:srgbClr val="595959"/>
                </a:solidFill>
              </a:rPr>
              <a:t>…</a:t>
            </a:r>
            <a:r>
              <a:rPr lang="es-ES_tradnl" sz="1600" dirty="0">
                <a:solidFill>
                  <a:srgbClr val="595959"/>
                </a:solidFill>
              </a:rPr>
              <a:t> </a:t>
            </a:r>
          </a:p>
          <a:p>
            <a:endParaRPr lang="es-ES_tradnl" dirty="0">
              <a:solidFill>
                <a:srgbClr val="595959"/>
              </a:solidFill>
            </a:endParaRPr>
          </a:p>
        </p:txBody>
      </p:sp>
    </p:spTree>
    <p:extLst>
      <p:ext uri="{BB962C8B-B14F-4D97-AF65-F5344CB8AC3E}">
        <p14:creationId xmlns:p14="http://schemas.microsoft.com/office/powerpoint/2010/main" val="273524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Modo de Operación Interna</a:t>
            </a:r>
          </a:p>
        </p:txBody>
      </p:sp>
      <p:sp>
        <p:nvSpPr>
          <p:cNvPr id="3" name="Marcador de contenido 2"/>
          <p:cNvSpPr>
            <a:spLocks noGrp="1"/>
          </p:cNvSpPr>
          <p:nvPr>
            <p:ph idx="1"/>
          </p:nvPr>
        </p:nvSpPr>
        <p:spPr>
          <a:xfrm>
            <a:off x="457200" y="2008511"/>
            <a:ext cx="7187202" cy="4154639"/>
          </a:xfrm>
        </p:spPr>
        <p:txBody>
          <a:bodyPr>
            <a:normAutofit fontScale="92500" lnSpcReduction="10000"/>
          </a:bodyPr>
          <a:lstStyle/>
          <a:p>
            <a:r>
              <a:rPr lang="es-ES" sz="2800" b="1" dirty="0">
                <a:solidFill>
                  <a:srgbClr val="318EB8"/>
                </a:solidFill>
              </a:rPr>
              <a:t> Fase Adopción.</a:t>
            </a:r>
          </a:p>
          <a:p>
            <a:pPr lvl="1"/>
            <a:r>
              <a:rPr lang="es-ES" sz="2400" dirty="0">
                <a:solidFill>
                  <a:srgbClr val="595959"/>
                </a:solidFill>
              </a:rPr>
              <a:t>Presentación del Modelo con las áreas involucradas</a:t>
            </a:r>
          </a:p>
          <a:p>
            <a:pPr lvl="2"/>
            <a:r>
              <a:rPr lang="es-ES_tradnl" sz="2000" dirty="0">
                <a:solidFill>
                  <a:srgbClr val="595959"/>
                </a:solidFill>
              </a:rPr>
              <a:t>La forma como vamos a Compartir el tesoro</a:t>
            </a:r>
          </a:p>
          <a:p>
            <a:pPr lvl="1"/>
            <a:endParaRPr lang="es-ES" sz="2400" dirty="0">
              <a:solidFill>
                <a:srgbClr val="595959"/>
              </a:solidFill>
            </a:endParaRPr>
          </a:p>
          <a:p>
            <a:pPr lvl="1"/>
            <a:r>
              <a:rPr lang="es-ES" sz="2400" dirty="0">
                <a:solidFill>
                  <a:srgbClr val="595959"/>
                </a:solidFill>
              </a:rPr>
              <a:t>Difusión interna y externa</a:t>
            </a:r>
          </a:p>
          <a:p>
            <a:pPr lvl="2"/>
            <a:r>
              <a:rPr lang="es-ES" sz="2000" dirty="0">
                <a:solidFill>
                  <a:srgbClr val="595959"/>
                </a:solidFill>
              </a:rPr>
              <a:t>Entrega de los resultados Diver dentro de la Organización con servicios de apoyo en los siguientes aspectos de la comunicación </a:t>
            </a:r>
            <a:r>
              <a:rPr lang="es-ES_tradnl" sz="2000" dirty="0">
                <a:solidFill>
                  <a:srgbClr val="595959"/>
                </a:solidFill>
              </a:rPr>
              <a:t> </a:t>
            </a:r>
          </a:p>
          <a:p>
            <a:pPr lvl="3"/>
            <a:r>
              <a:rPr lang="es-ES_tradnl" sz="1600" dirty="0">
                <a:solidFill>
                  <a:srgbClr val="595959"/>
                </a:solidFill>
              </a:rPr>
              <a:t>Asesoría, diseño e implementación de campañas de comunicación.</a:t>
            </a:r>
          </a:p>
          <a:p>
            <a:pPr lvl="3"/>
            <a:r>
              <a:rPr lang="es-ES_tradnl" sz="1600" dirty="0">
                <a:solidFill>
                  <a:srgbClr val="595959"/>
                </a:solidFill>
              </a:rPr>
              <a:t>Coaching personalizado para la implementación y desarrollo de las estrategias que resultan del proceso Diver.</a:t>
            </a:r>
          </a:p>
          <a:p>
            <a:pPr lvl="3"/>
            <a:r>
              <a:rPr lang="es-ES_tradnl" sz="1600" dirty="0">
                <a:solidFill>
                  <a:srgbClr val="595959"/>
                </a:solidFill>
              </a:rPr>
              <a:t>Entrenamiento (acompañamiento) para la gestión y continuidad de las estrategias </a:t>
            </a:r>
            <a:endParaRPr lang="es-ES_tradnl" sz="1200" dirty="0">
              <a:solidFill>
                <a:srgbClr val="595959"/>
              </a:solidFill>
            </a:endParaRPr>
          </a:p>
          <a:p>
            <a:endParaRPr lang="es-ES_tradnl" dirty="0">
              <a:solidFill>
                <a:srgbClr val="595959"/>
              </a:solidFill>
            </a:endParaRPr>
          </a:p>
        </p:txBody>
      </p:sp>
    </p:spTree>
    <p:extLst>
      <p:ext uri="{BB962C8B-B14F-4D97-AF65-F5344CB8AC3E}">
        <p14:creationId xmlns:p14="http://schemas.microsoft.com/office/powerpoint/2010/main" val="1517502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Modo de Operación Interna</a:t>
            </a:r>
          </a:p>
        </p:txBody>
      </p:sp>
      <p:sp>
        <p:nvSpPr>
          <p:cNvPr id="3" name="Marcador de contenido 2"/>
          <p:cNvSpPr>
            <a:spLocks noGrp="1"/>
          </p:cNvSpPr>
          <p:nvPr>
            <p:ph idx="1"/>
          </p:nvPr>
        </p:nvSpPr>
        <p:spPr>
          <a:xfrm>
            <a:off x="457200" y="2008511"/>
            <a:ext cx="7187202" cy="4154639"/>
          </a:xfrm>
        </p:spPr>
        <p:txBody>
          <a:bodyPr>
            <a:normAutofit/>
          </a:bodyPr>
          <a:lstStyle/>
          <a:p>
            <a:r>
              <a:rPr lang="es-ES" sz="2800" b="1" dirty="0">
                <a:solidFill>
                  <a:srgbClr val="318EB8"/>
                </a:solidFill>
              </a:rPr>
              <a:t> Fase Implementación.</a:t>
            </a:r>
          </a:p>
          <a:p>
            <a:pPr lvl="1"/>
            <a:r>
              <a:rPr lang="es-ES" sz="2400" dirty="0">
                <a:solidFill>
                  <a:srgbClr val="595959"/>
                </a:solidFill>
              </a:rPr>
              <a:t>Estrategia de ejecución e integración de la solución (SOW)</a:t>
            </a:r>
          </a:p>
          <a:p>
            <a:pPr lvl="1"/>
            <a:r>
              <a:rPr lang="es-ES" sz="2400" dirty="0">
                <a:solidFill>
                  <a:srgbClr val="595959"/>
                </a:solidFill>
              </a:rPr>
              <a:t>Se implementa la solución y cada uno de sus componentes</a:t>
            </a:r>
          </a:p>
          <a:p>
            <a:pPr lvl="1"/>
            <a:r>
              <a:rPr lang="es-ES" sz="2400" dirty="0">
                <a:solidFill>
                  <a:srgbClr val="595959"/>
                </a:solidFill>
              </a:rPr>
              <a:t>Se lleva a cabo la capacitación adecuada y la transferencia de conocimiento</a:t>
            </a:r>
          </a:p>
          <a:p>
            <a:pPr marL="457200" lvl="1" indent="0">
              <a:buNone/>
            </a:pPr>
            <a:r>
              <a:rPr lang="es-ES_tradnl" sz="2400" dirty="0">
                <a:solidFill>
                  <a:srgbClr val="595959"/>
                </a:solidFill>
              </a:rPr>
              <a:t> </a:t>
            </a:r>
          </a:p>
          <a:p>
            <a:pPr lvl="1"/>
            <a:endParaRPr lang="es-ES_tradnl" sz="2400" dirty="0">
              <a:solidFill>
                <a:srgbClr val="595959"/>
              </a:solidFill>
            </a:endParaRPr>
          </a:p>
          <a:p>
            <a:endParaRPr lang="es-ES_tradnl" dirty="0">
              <a:solidFill>
                <a:srgbClr val="595959"/>
              </a:solidFill>
            </a:endParaRPr>
          </a:p>
        </p:txBody>
      </p:sp>
    </p:spTree>
    <p:extLst>
      <p:ext uri="{BB962C8B-B14F-4D97-AF65-F5344CB8AC3E}">
        <p14:creationId xmlns:p14="http://schemas.microsoft.com/office/powerpoint/2010/main" val="114565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628650" y="921231"/>
            <a:ext cx="7886700" cy="595481"/>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3200" b="1" u="sng" dirty="0"/>
              <a:t>Agenda del día</a:t>
            </a:r>
            <a:endParaRPr lang="es-ES_tradnl" sz="3200" b="1" u="sng" dirty="0"/>
          </a:p>
        </p:txBody>
      </p:sp>
      <p:sp>
        <p:nvSpPr>
          <p:cNvPr id="8" name="Marcador de contenido 2"/>
          <p:cNvSpPr txBox="1">
            <a:spLocks/>
          </p:cNvSpPr>
          <p:nvPr/>
        </p:nvSpPr>
        <p:spPr>
          <a:xfrm>
            <a:off x="628650" y="1516712"/>
            <a:ext cx="7886700" cy="3908097"/>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SzPct val="90000"/>
              <a:buNone/>
            </a:pPr>
            <a:r>
              <a:rPr lang="es-ES_tradnl" sz="1200" b="1" dirty="0">
                <a:solidFill>
                  <a:srgbClr val="00B050"/>
                </a:solidFill>
              </a:rPr>
              <a:t>9:30-9:45 Registro, </a:t>
            </a:r>
            <a:r>
              <a:rPr lang="es-ES_tradnl" sz="1200" b="1" dirty="0" err="1">
                <a:solidFill>
                  <a:srgbClr val="00B050"/>
                </a:solidFill>
              </a:rPr>
              <a:t>caf</a:t>
            </a:r>
            <a:r>
              <a:rPr lang="es-ES" sz="1200" b="1" dirty="0">
                <a:solidFill>
                  <a:srgbClr val="00B050"/>
                </a:solidFill>
              </a:rPr>
              <a:t>é </a:t>
            </a:r>
            <a:br>
              <a:rPr lang="es-ES" sz="1200" b="1" dirty="0">
                <a:solidFill>
                  <a:srgbClr val="00B050"/>
                </a:solidFill>
              </a:rPr>
            </a:br>
            <a:endParaRPr lang="es-ES" sz="1200" b="1" dirty="0">
              <a:solidFill>
                <a:srgbClr val="00B050"/>
              </a:solidFill>
            </a:endParaRPr>
          </a:p>
          <a:p>
            <a:pPr marL="0" indent="0">
              <a:buSzPct val="90000"/>
              <a:buNone/>
            </a:pPr>
            <a:r>
              <a:rPr lang="es-ES" sz="1200" b="1" dirty="0">
                <a:solidFill>
                  <a:srgbClr val="00B050"/>
                </a:solidFill>
              </a:rPr>
              <a:t>9:45 Inicio Sesión 1ª Parte</a:t>
            </a:r>
            <a:endParaRPr lang="es-ES_tradnl" sz="1200" b="1" dirty="0">
              <a:solidFill>
                <a:srgbClr val="00B050"/>
              </a:solidFill>
            </a:endParaRPr>
          </a:p>
          <a:p>
            <a:pPr>
              <a:buSzPct val="90000"/>
              <a:buFont typeface="Arial" charset="0"/>
              <a:buChar char="•"/>
            </a:pPr>
            <a:r>
              <a:rPr lang="es-ES_tradnl" sz="1200" dirty="0"/>
              <a:t>Objetivos </a:t>
            </a:r>
            <a:r>
              <a:rPr lang="es-ES_tradnl" sz="1200" dirty="0" err="1"/>
              <a:t>Tekio</a:t>
            </a:r>
            <a:r>
              <a:rPr lang="es-ES_tradnl" sz="1200" dirty="0"/>
              <a:t> 2018- </a:t>
            </a:r>
            <a:r>
              <a:rPr lang="es-ES_tradnl" sz="1200" dirty="0">
                <a:solidFill>
                  <a:schemeClr val="accent1"/>
                </a:solidFill>
              </a:rPr>
              <a:t>Alfredo Ordoñez ( 10 min)</a:t>
            </a:r>
          </a:p>
          <a:p>
            <a:pPr>
              <a:buSzPct val="90000"/>
              <a:buFont typeface="Arial" charset="0"/>
              <a:buChar char="•"/>
            </a:pPr>
            <a:r>
              <a:rPr lang="es-ES_tradnl" sz="1200" dirty="0"/>
              <a:t>Metodología </a:t>
            </a:r>
            <a:r>
              <a:rPr lang="es-ES_tradnl" sz="1200" dirty="0" err="1"/>
              <a:t>Diver</a:t>
            </a:r>
            <a:r>
              <a:rPr lang="es-ES_tradnl" sz="1200" dirty="0"/>
              <a:t> y Plan de </a:t>
            </a:r>
            <a:r>
              <a:rPr lang="es-ES_tradnl" sz="1200" dirty="0" err="1"/>
              <a:t>Comercializacion</a:t>
            </a:r>
            <a:r>
              <a:rPr lang="es-ES_tradnl" sz="1200" dirty="0"/>
              <a:t> </a:t>
            </a:r>
            <a:r>
              <a:rPr lang="es-ES_tradnl" sz="1200" dirty="0" err="1"/>
              <a:t>Tekio</a:t>
            </a:r>
            <a:r>
              <a:rPr lang="es-ES_tradnl" sz="1200" dirty="0"/>
              <a:t> 2018- </a:t>
            </a:r>
            <a:r>
              <a:rPr lang="es-ES_tradnl" sz="1200" dirty="0">
                <a:solidFill>
                  <a:schemeClr val="accent1"/>
                </a:solidFill>
              </a:rPr>
              <a:t>Erick Robles ( 30 min)</a:t>
            </a:r>
          </a:p>
          <a:p>
            <a:pPr>
              <a:buSzPct val="90000"/>
              <a:buFont typeface="Arial" charset="0"/>
              <a:buChar char="•"/>
            </a:pPr>
            <a:r>
              <a:rPr lang="es-ES_tradnl" sz="1200" dirty="0"/>
              <a:t>Imagen </a:t>
            </a:r>
            <a:r>
              <a:rPr lang="es-ES_tradnl" sz="1200" dirty="0" err="1"/>
              <a:t>Tekio</a:t>
            </a:r>
            <a:r>
              <a:rPr lang="es-ES_tradnl" sz="1200" dirty="0"/>
              <a:t> : Materiales y </a:t>
            </a:r>
            <a:r>
              <a:rPr lang="es-ES_tradnl" sz="1200" dirty="0" err="1"/>
              <a:t>Comunicaci</a:t>
            </a:r>
            <a:r>
              <a:rPr lang="es-ES" sz="1200" dirty="0" err="1"/>
              <a:t>ón</a:t>
            </a:r>
            <a:r>
              <a:rPr lang="es-ES" sz="1200" dirty="0"/>
              <a:t> tradicional y digital</a:t>
            </a:r>
            <a:r>
              <a:rPr lang="es-ES_tradnl" sz="1200" dirty="0"/>
              <a:t> </a:t>
            </a:r>
            <a:r>
              <a:rPr lang="mr-IN" sz="1200" dirty="0"/>
              <a:t>–</a:t>
            </a:r>
            <a:r>
              <a:rPr lang="es-ES_tradnl" sz="1200" dirty="0"/>
              <a:t> </a:t>
            </a:r>
            <a:r>
              <a:rPr lang="es-ES_tradnl" sz="1200" dirty="0">
                <a:solidFill>
                  <a:schemeClr val="accent1"/>
                </a:solidFill>
              </a:rPr>
              <a:t>Claudia M</a:t>
            </a:r>
            <a:r>
              <a:rPr lang="es-ES" sz="1200" dirty="0" err="1">
                <a:solidFill>
                  <a:schemeClr val="accent1"/>
                </a:solidFill>
              </a:rPr>
              <a:t>áynez</a:t>
            </a:r>
            <a:r>
              <a:rPr lang="es-ES_tradnl" sz="1200" dirty="0">
                <a:solidFill>
                  <a:schemeClr val="accent1"/>
                </a:solidFill>
              </a:rPr>
              <a:t>( 20 min)</a:t>
            </a:r>
          </a:p>
          <a:p>
            <a:pPr>
              <a:buSzPct val="90000"/>
              <a:buFont typeface="Arial" charset="0"/>
              <a:buChar char="•"/>
            </a:pPr>
            <a:endParaRPr lang="es-ES_tradnl" sz="1200" b="1" dirty="0">
              <a:solidFill>
                <a:srgbClr val="00B050"/>
              </a:solidFill>
            </a:endParaRPr>
          </a:p>
          <a:p>
            <a:pPr marL="0" indent="0">
              <a:buSzPct val="90000"/>
              <a:buNone/>
            </a:pPr>
            <a:r>
              <a:rPr lang="es-ES_tradnl" sz="1200" b="1" dirty="0">
                <a:solidFill>
                  <a:srgbClr val="00B050"/>
                </a:solidFill>
              </a:rPr>
              <a:t>10: 30 am-10: 45 Break</a:t>
            </a:r>
          </a:p>
          <a:p>
            <a:pPr>
              <a:buSzPct val="90000"/>
              <a:buFont typeface="Arial" charset="0"/>
              <a:buChar char="•"/>
            </a:pPr>
            <a:endParaRPr lang="es-ES_tradnl" sz="1200" dirty="0"/>
          </a:p>
          <a:p>
            <a:pPr marL="0" indent="0">
              <a:buSzPct val="90000"/>
              <a:buNone/>
            </a:pPr>
            <a:r>
              <a:rPr lang="es-ES_tradnl" sz="1200" b="1" dirty="0">
                <a:solidFill>
                  <a:srgbClr val="00B050"/>
                </a:solidFill>
              </a:rPr>
              <a:t>10:45 Inicio </a:t>
            </a:r>
            <a:r>
              <a:rPr lang="es-ES_tradnl" sz="1200" b="1" dirty="0" err="1">
                <a:solidFill>
                  <a:srgbClr val="00B050"/>
                </a:solidFill>
              </a:rPr>
              <a:t>Sesi</a:t>
            </a:r>
            <a:r>
              <a:rPr lang="es-ES" sz="1200" b="1" dirty="0" err="1">
                <a:solidFill>
                  <a:srgbClr val="00B050"/>
                </a:solidFill>
              </a:rPr>
              <a:t>ón</a:t>
            </a:r>
            <a:r>
              <a:rPr lang="es-ES" sz="1200" b="1" dirty="0">
                <a:solidFill>
                  <a:srgbClr val="00B050"/>
                </a:solidFill>
              </a:rPr>
              <a:t> 2ª Parte</a:t>
            </a:r>
            <a:endParaRPr lang="es-ES_tradnl" sz="1200" b="1" dirty="0">
              <a:solidFill>
                <a:srgbClr val="00B050"/>
              </a:solidFill>
            </a:endParaRPr>
          </a:p>
          <a:p>
            <a:pPr>
              <a:buSzPct val="90000"/>
              <a:buFont typeface="Arial" charset="0"/>
              <a:buChar char="•"/>
            </a:pPr>
            <a:r>
              <a:rPr lang="es-ES_tradnl" sz="1200" dirty="0" err="1"/>
              <a:t>Diver</a:t>
            </a:r>
            <a:r>
              <a:rPr lang="es-ES_tradnl" sz="1200" dirty="0"/>
              <a:t> en CPX - </a:t>
            </a:r>
            <a:r>
              <a:rPr lang="es-ES_tradnl" sz="1200" dirty="0">
                <a:solidFill>
                  <a:schemeClr val="accent1"/>
                </a:solidFill>
              </a:rPr>
              <a:t>Diana </a:t>
            </a:r>
            <a:r>
              <a:rPr lang="es-ES_tradnl" sz="1200" dirty="0" err="1">
                <a:solidFill>
                  <a:schemeClr val="accent1"/>
                </a:solidFill>
              </a:rPr>
              <a:t>Gutierrez</a:t>
            </a:r>
            <a:r>
              <a:rPr lang="es-ES_tradnl" sz="1200" dirty="0">
                <a:solidFill>
                  <a:schemeClr val="accent1"/>
                </a:solidFill>
              </a:rPr>
              <a:t> (20 min)</a:t>
            </a:r>
          </a:p>
          <a:p>
            <a:pPr>
              <a:buSzPct val="90000"/>
              <a:buFont typeface="Arial" charset="0"/>
              <a:buChar char="•"/>
            </a:pPr>
            <a:r>
              <a:rPr lang="es-ES_tradnl" sz="1200" dirty="0"/>
              <a:t>Presentación </a:t>
            </a:r>
            <a:r>
              <a:rPr lang="es-ES_tradnl" sz="1200" dirty="0" err="1"/>
              <a:t>Kiininet</a:t>
            </a:r>
            <a:r>
              <a:rPr lang="es-ES_tradnl" sz="1200" dirty="0"/>
              <a:t> Versión 1 (CPX) </a:t>
            </a:r>
            <a:r>
              <a:rPr lang="es-ES_tradnl" sz="1200" dirty="0">
                <a:solidFill>
                  <a:schemeClr val="accent1"/>
                </a:solidFill>
              </a:rPr>
              <a:t>Gustavo Vega (40 min)</a:t>
            </a:r>
          </a:p>
          <a:p>
            <a:pPr>
              <a:buSzPct val="90000"/>
              <a:buFont typeface="Arial" charset="0"/>
              <a:buChar char="•"/>
            </a:pPr>
            <a:endParaRPr lang="es-ES_tradnl" sz="1200" dirty="0">
              <a:solidFill>
                <a:schemeClr val="accent1"/>
              </a:solidFill>
            </a:endParaRPr>
          </a:p>
          <a:p>
            <a:pPr marL="0" indent="0">
              <a:buSzPct val="90000"/>
              <a:buNone/>
            </a:pPr>
            <a:r>
              <a:rPr lang="es-ES_tradnl" sz="1200" b="1" dirty="0">
                <a:solidFill>
                  <a:srgbClr val="00B050"/>
                </a:solidFill>
              </a:rPr>
              <a:t>11:45-12:00 Break </a:t>
            </a:r>
          </a:p>
          <a:p>
            <a:pPr>
              <a:buSzPct val="90000"/>
              <a:buFont typeface="Arial" charset="0"/>
              <a:buChar char="•"/>
            </a:pPr>
            <a:endParaRPr lang="es-ES_tradnl" sz="1200" dirty="0"/>
          </a:p>
          <a:p>
            <a:pPr marL="0" indent="0">
              <a:buSzPct val="90000"/>
              <a:buNone/>
            </a:pPr>
            <a:r>
              <a:rPr lang="es-ES_tradnl" sz="1200" b="1" dirty="0">
                <a:solidFill>
                  <a:srgbClr val="00B050"/>
                </a:solidFill>
              </a:rPr>
              <a:t>12:00 Inicio </a:t>
            </a:r>
            <a:r>
              <a:rPr lang="es-ES_tradnl" sz="1200" b="1" dirty="0" err="1">
                <a:solidFill>
                  <a:srgbClr val="00B050"/>
                </a:solidFill>
              </a:rPr>
              <a:t>Sesi</a:t>
            </a:r>
            <a:r>
              <a:rPr lang="es-ES" sz="1200" b="1" dirty="0" err="1">
                <a:solidFill>
                  <a:srgbClr val="00B050"/>
                </a:solidFill>
              </a:rPr>
              <a:t>ón</a:t>
            </a:r>
            <a:r>
              <a:rPr lang="es-ES" sz="1200" b="1" dirty="0">
                <a:solidFill>
                  <a:srgbClr val="00B050"/>
                </a:solidFill>
              </a:rPr>
              <a:t> Conclusiones en equipo(Raúl Cano Dirige)</a:t>
            </a:r>
            <a:endParaRPr lang="es-ES_tradnl" sz="1200" b="1" dirty="0">
              <a:solidFill>
                <a:srgbClr val="00B050"/>
              </a:solidFill>
            </a:endParaRPr>
          </a:p>
          <a:p>
            <a:pPr>
              <a:buSzPct val="90000"/>
              <a:buFont typeface="Arial" charset="0"/>
              <a:buChar char="•"/>
            </a:pPr>
            <a:r>
              <a:rPr lang="es-ES_tradnl" sz="1200" dirty="0"/>
              <a:t>Conclusiones </a:t>
            </a:r>
            <a:r>
              <a:rPr lang="mr-IN" sz="1200" dirty="0"/>
              <a:t>–</a:t>
            </a:r>
            <a:r>
              <a:rPr lang="es-ES_tradnl" sz="1200" dirty="0"/>
              <a:t> </a:t>
            </a:r>
            <a:r>
              <a:rPr lang="es-ES_tradnl" sz="1200" dirty="0">
                <a:solidFill>
                  <a:schemeClr val="accent1"/>
                </a:solidFill>
              </a:rPr>
              <a:t>(30 min)</a:t>
            </a:r>
          </a:p>
          <a:p>
            <a:pPr>
              <a:buSzPct val="90000"/>
              <a:buFont typeface="Arial" charset="0"/>
              <a:buChar char="•"/>
            </a:pPr>
            <a:r>
              <a:rPr lang="es-ES_tradnl" sz="1200" dirty="0"/>
              <a:t>Plan de Acción- </a:t>
            </a:r>
            <a:r>
              <a:rPr lang="es-ES_tradnl" sz="1200" dirty="0">
                <a:solidFill>
                  <a:schemeClr val="accent1"/>
                </a:solidFill>
              </a:rPr>
              <a:t>(60 min)</a:t>
            </a:r>
          </a:p>
          <a:p>
            <a:pPr>
              <a:buSzPct val="90000"/>
              <a:buFont typeface="Arial" charset="0"/>
              <a:buChar char="•"/>
            </a:pPr>
            <a:r>
              <a:rPr lang="es-ES_tradnl" sz="1200" dirty="0"/>
              <a:t>Tareas y Responsables- </a:t>
            </a:r>
            <a:r>
              <a:rPr lang="es-ES_tradnl" sz="1200" dirty="0">
                <a:solidFill>
                  <a:schemeClr val="accent1"/>
                </a:solidFill>
              </a:rPr>
              <a:t>(30 min)</a:t>
            </a:r>
          </a:p>
          <a:p>
            <a:pPr>
              <a:buSzPct val="90000"/>
              <a:buFont typeface="Arial" charset="0"/>
              <a:buChar char="•"/>
            </a:pPr>
            <a:endParaRPr lang="es-ES_tradnl" sz="1200" dirty="0">
              <a:solidFill>
                <a:schemeClr val="accent1"/>
              </a:solidFill>
            </a:endParaRPr>
          </a:p>
          <a:p>
            <a:pPr marL="0" indent="0">
              <a:buSzPct val="90000"/>
              <a:buNone/>
            </a:pPr>
            <a:r>
              <a:rPr lang="es-ES_tradnl" sz="1200" b="1" dirty="0">
                <a:solidFill>
                  <a:srgbClr val="00B050"/>
                </a:solidFill>
              </a:rPr>
              <a:t>14:00 </a:t>
            </a:r>
            <a:r>
              <a:rPr lang="es-ES_tradnl" sz="1200" b="1" dirty="0" err="1">
                <a:solidFill>
                  <a:srgbClr val="00B050"/>
                </a:solidFill>
              </a:rPr>
              <a:t>hrs</a:t>
            </a:r>
            <a:r>
              <a:rPr lang="es-ES_tradnl" sz="1200" b="1" dirty="0">
                <a:solidFill>
                  <a:srgbClr val="00B050"/>
                </a:solidFill>
              </a:rPr>
              <a:t>.  Salida</a:t>
            </a:r>
          </a:p>
          <a:p>
            <a:endParaRPr lang="es-ES_tradnl" sz="12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0660" y="424513"/>
            <a:ext cx="2343869" cy="515072"/>
          </a:xfrm>
          <a:prstGeom prst="rect">
            <a:avLst/>
          </a:prstGeom>
        </p:spPr>
      </p:pic>
    </p:spTree>
    <p:extLst>
      <p:ext uri="{BB962C8B-B14F-4D97-AF65-F5344CB8AC3E}">
        <p14:creationId xmlns:p14="http://schemas.microsoft.com/office/powerpoint/2010/main" val="568063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413116" y="2533338"/>
            <a:ext cx="8730884" cy="1754326"/>
          </a:xfrm>
          <a:prstGeom prst="rect">
            <a:avLst/>
          </a:prstGeom>
          <a:noFill/>
        </p:spPr>
        <p:txBody>
          <a:bodyPr wrap="square" rtlCol="0">
            <a:spAutoFit/>
          </a:bodyPr>
          <a:lstStyle/>
          <a:p>
            <a:pPr algn="ctr"/>
            <a:r>
              <a:rPr lang="en-US" sz="3600" b="1" dirty="0" err="1">
                <a:solidFill>
                  <a:schemeClr val="tx2"/>
                </a:solidFill>
              </a:rPr>
              <a:t>Estrategia</a:t>
            </a:r>
            <a:r>
              <a:rPr lang="en-US" sz="3600" b="1" dirty="0">
                <a:solidFill>
                  <a:schemeClr val="tx2"/>
                </a:solidFill>
              </a:rPr>
              <a:t> de </a:t>
            </a:r>
            <a:r>
              <a:rPr lang="en-US" sz="3600" b="1" dirty="0" err="1">
                <a:solidFill>
                  <a:schemeClr val="tx2"/>
                </a:solidFill>
              </a:rPr>
              <a:t>comunicaci</a:t>
            </a:r>
            <a:r>
              <a:rPr lang="es-ES" sz="3600" b="1" dirty="0" err="1">
                <a:solidFill>
                  <a:schemeClr val="tx2"/>
                </a:solidFill>
              </a:rPr>
              <a:t>ón</a:t>
            </a:r>
            <a:r>
              <a:rPr lang="es-ES" sz="3600" b="1" dirty="0">
                <a:solidFill>
                  <a:schemeClr val="tx2"/>
                </a:solidFill>
              </a:rPr>
              <a:t> y</a:t>
            </a:r>
          </a:p>
          <a:p>
            <a:pPr algn="ctr"/>
            <a:r>
              <a:rPr lang="es-ES" sz="3600" b="1" dirty="0">
                <a:solidFill>
                  <a:schemeClr val="tx2"/>
                </a:solidFill>
              </a:rPr>
              <a:t>Marketing para alcance de objetivos del </a:t>
            </a:r>
          </a:p>
          <a:p>
            <a:pPr algn="ctr"/>
            <a:r>
              <a:rPr lang="en-US" sz="3600" b="1" dirty="0">
                <a:solidFill>
                  <a:schemeClr val="tx2"/>
                </a:solidFill>
              </a:rPr>
              <a:t>Plan </a:t>
            </a:r>
            <a:r>
              <a:rPr lang="en-US" sz="3600" b="1" dirty="0" err="1">
                <a:solidFill>
                  <a:schemeClr val="tx2"/>
                </a:solidFill>
              </a:rPr>
              <a:t>Comercial</a:t>
            </a:r>
            <a:r>
              <a:rPr lang="en-US" sz="3600" b="1" dirty="0">
                <a:solidFill>
                  <a:schemeClr val="tx2"/>
                </a:solidFill>
              </a:rPr>
              <a:t> 2018</a:t>
            </a:r>
          </a:p>
        </p:txBody>
      </p:sp>
    </p:spTree>
    <p:extLst>
      <p:ext uri="{BB962C8B-B14F-4D97-AF65-F5344CB8AC3E}">
        <p14:creationId xmlns:p14="http://schemas.microsoft.com/office/powerpoint/2010/main" val="2112609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529471"/>
            <a:ext cx="8229600" cy="714713"/>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_tradnl" sz="2800" dirty="0"/>
              <a:t>Estrategia</a:t>
            </a:r>
          </a:p>
        </p:txBody>
      </p:sp>
      <p:sp>
        <p:nvSpPr>
          <p:cNvPr id="7" name="Marcador de contenido 2"/>
          <p:cNvSpPr txBox="1">
            <a:spLocks/>
          </p:cNvSpPr>
          <p:nvPr/>
        </p:nvSpPr>
        <p:spPr>
          <a:xfrm>
            <a:off x="457200" y="1600200"/>
            <a:ext cx="82296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defTabSz="914400" eaLnBrk="1" fontAlgn="auto" latinLnBrk="0" hangingPunct="1">
              <a:lnSpc>
                <a:spcPct val="100000"/>
              </a:lnSpc>
              <a:spcBef>
                <a:spcPts val="0"/>
              </a:spcBef>
              <a:spcAft>
                <a:spcPts val="0"/>
              </a:spcAft>
              <a:buClrTx/>
              <a:buSzTx/>
              <a:buFontTx/>
              <a:buNone/>
              <a:tabLst/>
              <a:defRPr/>
            </a:pPr>
            <a:r>
              <a:rPr lang="es-ES_tradnl" sz="1500" dirty="0"/>
              <a:t>El alcance de las metas del Plan Comercial </a:t>
            </a:r>
            <a:r>
              <a:rPr lang="es-ES_tradnl" sz="1500" dirty="0" err="1"/>
              <a:t>Tekio</a:t>
            </a:r>
            <a:r>
              <a:rPr lang="es-ES_tradnl" sz="1500" dirty="0"/>
              <a:t> 2018 estar</a:t>
            </a:r>
            <a:r>
              <a:rPr lang="es-ES" sz="1500" dirty="0"/>
              <a:t>á basado en las siguientes estrategias.</a:t>
            </a:r>
          </a:p>
          <a:p>
            <a:pPr marL="0" marR="0" lvl="1" indent="0" defTabSz="914400" eaLnBrk="1" fontAlgn="auto" latinLnBrk="0" hangingPunct="1">
              <a:lnSpc>
                <a:spcPct val="100000"/>
              </a:lnSpc>
              <a:spcBef>
                <a:spcPts val="0"/>
              </a:spcBef>
              <a:spcAft>
                <a:spcPts val="0"/>
              </a:spcAft>
              <a:buClrTx/>
              <a:buSzTx/>
              <a:buFontTx/>
              <a:buNone/>
              <a:tabLst/>
              <a:defRPr/>
            </a:pPr>
            <a:endParaRPr lang="es-ES" sz="1500" dirty="0"/>
          </a:p>
          <a:p>
            <a:pPr marL="342900" marR="0" lvl="1" indent="-342900" defTabSz="914400" eaLnBrk="1" fontAlgn="auto" latinLnBrk="0" hangingPunct="1">
              <a:lnSpc>
                <a:spcPct val="100000"/>
              </a:lnSpc>
              <a:spcBef>
                <a:spcPts val="0"/>
              </a:spcBef>
              <a:spcAft>
                <a:spcPts val="0"/>
              </a:spcAft>
              <a:buClrTx/>
              <a:buSzTx/>
              <a:buFontTx/>
              <a:buAutoNum type="arabicPeriod"/>
              <a:tabLst/>
              <a:defRPr/>
            </a:pPr>
            <a:r>
              <a:rPr lang="es-ES" sz="1500" dirty="0"/>
              <a:t>Clientes Actuales</a:t>
            </a:r>
          </a:p>
          <a:p>
            <a:pPr marL="342900" marR="0" lvl="1" indent="-342900" defTabSz="914400" eaLnBrk="1" fontAlgn="auto" latinLnBrk="0" hangingPunct="1">
              <a:lnSpc>
                <a:spcPct val="100000"/>
              </a:lnSpc>
              <a:spcBef>
                <a:spcPts val="0"/>
              </a:spcBef>
              <a:spcAft>
                <a:spcPts val="0"/>
              </a:spcAft>
              <a:buClrTx/>
              <a:buSzTx/>
              <a:buFontTx/>
              <a:buAutoNum type="arabicPeriod"/>
              <a:tabLst/>
              <a:defRPr/>
            </a:pPr>
            <a:r>
              <a:rPr lang="es-ES" sz="1500" dirty="0"/>
              <a:t>Contactos Personales</a:t>
            </a:r>
          </a:p>
          <a:p>
            <a:pPr marL="342900" marR="0" lvl="1" indent="-342900" defTabSz="914400" eaLnBrk="1" fontAlgn="auto" latinLnBrk="0" hangingPunct="1">
              <a:lnSpc>
                <a:spcPct val="100000"/>
              </a:lnSpc>
              <a:spcBef>
                <a:spcPts val="0"/>
              </a:spcBef>
              <a:spcAft>
                <a:spcPts val="0"/>
              </a:spcAft>
              <a:buClrTx/>
              <a:buSzTx/>
              <a:buFontTx/>
              <a:buAutoNum type="arabicPeriod"/>
              <a:tabLst/>
              <a:defRPr/>
            </a:pPr>
            <a:r>
              <a:rPr lang="es-ES" sz="1500" dirty="0" err="1"/>
              <a:t>Fishing</a:t>
            </a:r>
            <a:r>
              <a:rPr lang="es-ES" sz="1500" dirty="0"/>
              <a:t> </a:t>
            </a:r>
          </a:p>
          <a:p>
            <a:pPr marL="342900" marR="0" lvl="1" indent="-342900" defTabSz="914400" eaLnBrk="1" fontAlgn="auto" latinLnBrk="0" hangingPunct="1">
              <a:lnSpc>
                <a:spcPct val="100000"/>
              </a:lnSpc>
              <a:spcBef>
                <a:spcPts val="0"/>
              </a:spcBef>
              <a:spcAft>
                <a:spcPts val="0"/>
              </a:spcAft>
              <a:buClrTx/>
              <a:buSzTx/>
              <a:buFontTx/>
              <a:buAutoNum type="arabicPeriod"/>
              <a:tabLst/>
              <a:defRPr/>
            </a:pPr>
            <a:r>
              <a:rPr lang="es-ES" sz="1500" dirty="0"/>
              <a:t>Contactos en frío</a:t>
            </a:r>
          </a:p>
          <a:p>
            <a:pPr marL="342900" marR="0" lvl="1" indent="-342900" defTabSz="914400" eaLnBrk="1" fontAlgn="auto" latinLnBrk="0" hangingPunct="1">
              <a:lnSpc>
                <a:spcPct val="100000"/>
              </a:lnSpc>
              <a:spcBef>
                <a:spcPts val="0"/>
              </a:spcBef>
              <a:spcAft>
                <a:spcPts val="0"/>
              </a:spcAft>
              <a:buClrTx/>
              <a:buSzTx/>
              <a:buFontTx/>
              <a:buAutoNum type="arabicPeriod"/>
              <a:tabLst/>
              <a:defRPr/>
            </a:pPr>
            <a:r>
              <a:rPr lang="es-ES" sz="1500" dirty="0"/>
              <a:t>Referencias</a:t>
            </a:r>
          </a:p>
          <a:p>
            <a:pPr marL="342900" marR="0" lvl="1" indent="-342900" defTabSz="914400" eaLnBrk="1" fontAlgn="auto" latinLnBrk="0" hangingPunct="1">
              <a:lnSpc>
                <a:spcPct val="100000"/>
              </a:lnSpc>
              <a:spcBef>
                <a:spcPts val="0"/>
              </a:spcBef>
              <a:spcAft>
                <a:spcPts val="0"/>
              </a:spcAft>
              <a:buClrTx/>
              <a:buSzTx/>
              <a:buFontTx/>
              <a:buAutoNum type="arabicPeriod"/>
              <a:tabLst/>
              <a:defRPr/>
            </a:pPr>
            <a:r>
              <a:rPr lang="es-ES" sz="1500" dirty="0"/>
              <a:t>Espacios públicos y campañas</a:t>
            </a:r>
          </a:p>
          <a:p>
            <a:pPr marL="342900" marR="0" lvl="1" indent="-342900" defTabSz="914400" eaLnBrk="1" fontAlgn="auto" latinLnBrk="0" hangingPunct="1">
              <a:lnSpc>
                <a:spcPct val="100000"/>
              </a:lnSpc>
              <a:spcBef>
                <a:spcPts val="0"/>
              </a:spcBef>
              <a:spcAft>
                <a:spcPts val="0"/>
              </a:spcAft>
              <a:buClrTx/>
              <a:buSzTx/>
              <a:buFontTx/>
              <a:buAutoNum type="arabicPeriod"/>
              <a:tabLst/>
              <a:defRPr/>
            </a:pPr>
            <a:endParaRPr lang="es-ES_tradnl" sz="1500" dirty="0"/>
          </a:p>
        </p:txBody>
      </p:sp>
      <p:pic>
        <p:nvPicPr>
          <p:cNvPr id="1026" name="Picture 2" descr="esultado de imagen para estrateg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643" y="3713813"/>
            <a:ext cx="4572000" cy="2286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77137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529471"/>
            <a:ext cx="8229600" cy="714713"/>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_tradnl" sz="2800" dirty="0"/>
              <a:t>Estrategia y Acciones</a:t>
            </a:r>
          </a:p>
        </p:txBody>
      </p:sp>
      <p:sp>
        <p:nvSpPr>
          <p:cNvPr id="7" name="Marcador de contenido 2"/>
          <p:cNvSpPr txBox="1">
            <a:spLocks/>
          </p:cNvSpPr>
          <p:nvPr/>
        </p:nvSpPr>
        <p:spPr>
          <a:xfrm>
            <a:off x="457200" y="1600200"/>
            <a:ext cx="82296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lvl="1" indent="-342900" defTabSz="914400">
              <a:spcBef>
                <a:spcPts val="0"/>
              </a:spcBef>
              <a:buAutoNum type="arabicPeriod"/>
              <a:defRPr/>
            </a:pPr>
            <a:r>
              <a:rPr lang="es-ES" sz="1500" b="1" dirty="0"/>
              <a:t>Clientes Actuales</a:t>
            </a:r>
            <a:br>
              <a:rPr lang="es-ES" sz="1500" dirty="0"/>
            </a:br>
            <a:br>
              <a:rPr lang="es-ES" sz="1500" dirty="0"/>
            </a:br>
            <a:r>
              <a:rPr lang="es-ES" sz="1500" dirty="0"/>
              <a:t>a) Envío de carta nueva imagen </a:t>
            </a:r>
            <a:r>
              <a:rPr lang="es-ES" sz="1500" dirty="0" err="1"/>
              <a:t>Tekio</a:t>
            </a:r>
            <a:br>
              <a:rPr lang="es-ES" sz="1500" dirty="0"/>
            </a:br>
            <a:r>
              <a:rPr lang="es-ES" sz="1500" dirty="0"/>
              <a:t>b) </a:t>
            </a:r>
            <a:r>
              <a:rPr lang="es-ES" sz="1500" dirty="0">
                <a:solidFill>
                  <a:srgbClr val="000000"/>
                </a:solidFill>
              </a:rPr>
              <a:t>Solicitud de Cita- Desayuno</a:t>
            </a:r>
            <a:br>
              <a:rPr lang="es-ES" sz="1500" dirty="0">
                <a:solidFill>
                  <a:srgbClr val="000000"/>
                </a:solidFill>
              </a:rPr>
            </a:br>
            <a:r>
              <a:rPr lang="es-ES" sz="1500" dirty="0">
                <a:solidFill>
                  <a:srgbClr val="000000"/>
                </a:solidFill>
              </a:rPr>
              <a:t>c) Envío de presentación / video Diver</a:t>
            </a:r>
            <a:br>
              <a:rPr lang="es-ES" sz="1500" dirty="0">
                <a:solidFill>
                  <a:srgbClr val="000000"/>
                </a:solidFill>
              </a:rPr>
            </a:br>
            <a:r>
              <a:rPr lang="es-ES" sz="1500" dirty="0">
                <a:solidFill>
                  <a:srgbClr val="000000"/>
                </a:solidFill>
              </a:rPr>
              <a:t>d) Invitación a empezar con </a:t>
            </a:r>
            <a:r>
              <a:rPr lang="es-ES" sz="1500" b="1" dirty="0">
                <a:solidFill>
                  <a:srgbClr val="000000"/>
                </a:solidFill>
              </a:rPr>
              <a:t>Fase Inicial</a:t>
            </a:r>
            <a:r>
              <a:rPr lang="es-ES" sz="1500" dirty="0">
                <a:solidFill>
                  <a:srgbClr val="000000"/>
                </a:solidFill>
              </a:rPr>
              <a:t> </a:t>
            </a:r>
            <a:r>
              <a:rPr lang="es-ES" sz="1500" b="1" dirty="0">
                <a:solidFill>
                  <a:srgbClr val="000000"/>
                </a:solidFill>
              </a:rPr>
              <a:t>Diver</a:t>
            </a:r>
            <a:br>
              <a:rPr lang="es-ES" sz="1500" dirty="0">
                <a:solidFill>
                  <a:srgbClr val="000000"/>
                </a:solidFill>
              </a:rPr>
            </a:br>
            <a:endParaRPr lang="es-ES" sz="1500" dirty="0">
              <a:solidFill>
                <a:srgbClr val="000000"/>
              </a:solidFill>
            </a:endParaRPr>
          </a:p>
        </p:txBody>
      </p:sp>
      <p:pic>
        <p:nvPicPr>
          <p:cNvPr id="3074" name="Picture 2" descr="esultado de imagen para clientes actua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3711" y="3870827"/>
            <a:ext cx="5216577" cy="2572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57011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529471"/>
            <a:ext cx="8229600" cy="714713"/>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_tradnl" sz="2800" dirty="0"/>
              <a:t>Estrategia y Acciones</a:t>
            </a:r>
          </a:p>
        </p:txBody>
      </p:sp>
      <p:sp>
        <p:nvSpPr>
          <p:cNvPr id="7" name="Marcador de contenido 2"/>
          <p:cNvSpPr txBox="1">
            <a:spLocks/>
          </p:cNvSpPr>
          <p:nvPr/>
        </p:nvSpPr>
        <p:spPr>
          <a:xfrm>
            <a:off x="457200" y="1600200"/>
            <a:ext cx="82296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defTabSz="914400">
              <a:spcBef>
                <a:spcPts val="0"/>
              </a:spcBef>
              <a:buNone/>
              <a:defRPr/>
            </a:pPr>
            <a:r>
              <a:rPr lang="es-ES" sz="1500" b="1" dirty="0"/>
              <a:t>2. Contactos Personales</a:t>
            </a:r>
            <a:br>
              <a:rPr lang="es-ES" sz="1500" b="1" dirty="0"/>
            </a:br>
            <a:br>
              <a:rPr lang="es-ES" sz="1500" dirty="0"/>
            </a:br>
            <a:r>
              <a:rPr lang="es-ES" sz="1500" dirty="0"/>
              <a:t>a) Generar una lista de contactos personales a quien se pueda solicitar una cita de manera directa.</a:t>
            </a:r>
            <a:br>
              <a:rPr lang="es-ES" sz="1500" dirty="0"/>
            </a:br>
            <a:r>
              <a:rPr lang="es-ES" sz="1500" dirty="0"/>
              <a:t>b</a:t>
            </a:r>
            <a:r>
              <a:rPr lang="es-ES" sz="1500" dirty="0">
                <a:solidFill>
                  <a:srgbClr val="000000"/>
                </a:solidFill>
              </a:rPr>
              <a:t>) Presentación personal</a:t>
            </a:r>
          </a:p>
          <a:p>
            <a:pPr marL="0" lvl="1" indent="0" defTabSz="914400">
              <a:spcBef>
                <a:spcPts val="0"/>
              </a:spcBef>
              <a:buNone/>
              <a:defRPr/>
            </a:pPr>
            <a:r>
              <a:rPr lang="es-ES" sz="1500" dirty="0">
                <a:solidFill>
                  <a:srgbClr val="000000"/>
                </a:solidFill>
              </a:rPr>
              <a:t>c) Envío de presentación / video Diver</a:t>
            </a:r>
            <a:br>
              <a:rPr lang="es-ES" sz="1500" dirty="0">
                <a:solidFill>
                  <a:srgbClr val="000000"/>
                </a:solidFill>
              </a:rPr>
            </a:br>
            <a:r>
              <a:rPr lang="es-ES" sz="1500" dirty="0">
                <a:solidFill>
                  <a:srgbClr val="000000"/>
                </a:solidFill>
              </a:rPr>
              <a:t>d) Solicitar Cita para detectar Necesidad  o Nueva Experiencia de Compra</a:t>
            </a:r>
            <a:br>
              <a:rPr lang="es-ES" sz="1500" dirty="0">
                <a:solidFill>
                  <a:srgbClr val="000000"/>
                </a:solidFill>
              </a:rPr>
            </a:br>
            <a:endParaRPr lang="es-ES" sz="1500" dirty="0">
              <a:solidFill>
                <a:srgbClr val="000000"/>
              </a:solidFill>
            </a:endParaRPr>
          </a:p>
          <a:p>
            <a:pPr marL="0" lvl="1" indent="0" defTabSz="914400">
              <a:spcBef>
                <a:spcPts val="0"/>
              </a:spcBef>
              <a:buNone/>
              <a:defRPr/>
            </a:pPr>
            <a:endParaRPr lang="es-ES" sz="1500" dirty="0"/>
          </a:p>
          <a:p>
            <a:pPr marL="0" lvl="1" indent="0" defTabSz="914400">
              <a:spcBef>
                <a:spcPts val="0"/>
              </a:spcBef>
              <a:buNone/>
              <a:defRPr/>
            </a:pPr>
            <a:br>
              <a:rPr lang="es-ES" sz="1500" dirty="0"/>
            </a:br>
            <a:br>
              <a:rPr lang="es-ES" sz="1500" dirty="0"/>
            </a:br>
            <a:endParaRPr lang="es-ES" sz="1500" dirty="0"/>
          </a:p>
        </p:txBody>
      </p:sp>
      <p:pic>
        <p:nvPicPr>
          <p:cNvPr id="4098" name="Picture 2" descr="esultado de imagen para clientes actua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8965" y="3389108"/>
            <a:ext cx="3846070" cy="28808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402113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529471"/>
            <a:ext cx="8229600" cy="714713"/>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_tradnl" sz="2800" dirty="0"/>
              <a:t>Estrategia y Acciones</a:t>
            </a:r>
          </a:p>
        </p:txBody>
      </p:sp>
      <p:sp>
        <p:nvSpPr>
          <p:cNvPr id="7" name="Marcador de contenido 2"/>
          <p:cNvSpPr txBox="1">
            <a:spLocks/>
          </p:cNvSpPr>
          <p:nvPr/>
        </p:nvSpPr>
        <p:spPr>
          <a:xfrm>
            <a:off x="457200" y="1600200"/>
            <a:ext cx="82296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defTabSz="914400">
              <a:spcBef>
                <a:spcPts val="0"/>
              </a:spcBef>
              <a:buNone/>
              <a:defRPr/>
            </a:pPr>
            <a:r>
              <a:rPr lang="es-ES" sz="1500" b="1" dirty="0"/>
              <a:t>3. </a:t>
            </a:r>
            <a:r>
              <a:rPr lang="es-ES" sz="1500" b="1" dirty="0" err="1"/>
              <a:t>Fishing</a:t>
            </a:r>
            <a:r>
              <a:rPr lang="es-ES" sz="1500" b="1" dirty="0"/>
              <a:t> (Empresas en base a una experiencia o caso de atención a clientes)</a:t>
            </a:r>
            <a:br>
              <a:rPr lang="es-ES" sz="1500" b="1" dirty="0"/>
            </a:br>
            <a:br>
              <a:rPr lang="es-ES" sz="1500" dirty="0"/>
            </a:br>
            <a:r>
              <a:rPr lang="es-ES" sz="1500" dirty="0"/>
              <a:t>a) Envío de correo para expresar la situación e iniciar contacto o Entrega de tarjetas foliadas en establecimientos</a:t>
            </a:r>
            <a:br>
              <a:rPr lang="es-ES" sz="1500" dirty="0"/>
            </a:br>
            <a:r>
              <a:rPr lang="es-ES" sz="1500" dirty="0"/>
              <a:t>b) Detectar Necesidad  o Nueva Experiencia de Compra</a:t>
            </a:r>
          </a:p>
          <a:p>
            <a:pPr marL="0" lvl="1" indent="0" defTabSz="914400">
              <a:spcBef>
                <a:spcPts val="0"/>
              </a:spcBef>
              <a:buNone/>
              <a:defRPr/>
            </a:pPr>
            <a:r>
              <a:rPr lang="es-ES" sz="1500" dirty="0"/>
              <a:t>c) Solicitud de cita</a:t>
            </a:r>
            <a:br>
              <a:rPr lang="es-ES" sz="1500" dirty="0"/>
            </a:br>
            <a:r>
              <a:rPr lang="es-ES" sz="1500" dirty="0"/>
              <a:t>d) Seguimiento a correo</a:t>
            </a:r>
            <a:br>
              <a:rPr lang="es-ES" sz="1500" dirty="0"/>
            </a:br>
            <a:r>
              <a:rPr lang="es-ES" sz="1500" dirty="0"/>
              <a:t>e) Envío de presentación / video Diver</a:t>
            </a:r>
          </a:p>
        </p:txBody>
      </p:sp>
      <p:pic>
        <p:nvPicPr>
          <p:cNvPr id="2050" name="Picture 2" descr="esultado de imagen para clientes actua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104" y="3985667"/>
            <a:ext cx="4347147" cy="248598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86964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529471"/>
            <a:ext cx="8229600" cy="714713"/>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_tradnl" sz="2800" dirty="0"/>
              <a:t>Estrategia y Acciones</a:t>
            </a:r>
          </a:p>
        </p:txBody>
      </p:sp>
      <p:sp>
        <p:nvSpPr>
          <p:cNvPr id="7" name="Marcador de contenido 2"/>
          <p:cNvSpPr txBox="1">
            <a:spLocks/>
          </p:cNvSpPr>
          <p:nvPr/>
        </p:nvSpPr>
        <p:spPr>
          <a:xfrm>
            <a:off x="457200" y="1600200"/>
            <a:ext cx="82296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defTabSz="914400">
              <a:spcBef>
                <a:spcPts val="0"/>
              </a:spcBef>
              <a:buNone/>
              <a:defRPr/>
            </a:pPr>
            <a:r>
              <a:rPr lang="es-ES" sz="1500" b="1" dirty="0"/>
              <a:t>4. Contactos en frío  </a:t>
            </a:r>
          </a:p>
          <a:p>
            <a:pPr marL="0" lvl="1" indent="0" defTabSz="914400">
              <a:spcBef>
                <a:spcPts val="0"/>
              </a:spcBef>
              <a:buNone/>
              <a:defRPr/>
            </a:pPr>
            <a:br>
              <a:rPr lang="es-ES" sz="1500" dirty="0"/>
            </a:br>
            <a:r>
              <a:rPr lang="es-ES" sz="1500" dirty="0"/>
              <a:t>a) Llamadas en Frio a una base de datos clasificada </a:t>
            </a:r>
            <a:br>
              <a:rPr lang="es-ES" sz="1500" dirty="0"/>
            </a:br>
            <a:r>
              <a:rPr lang="es-ES" sz="1500" dirty="0"/>
              <a:t>b) Posible envío de </a:t>
            </a:r>
            <a:r>
              <a:rPr lang="es-ES" sz="1500" dirty="0" err="1"/>
              <a:t>emailer</a:t>
            </a:r>
            <a:r>
              <a:rPr lang="es-ES" sz="1500" dirty="0"/>
              <a:t> a base de datos</a:t>
            </a:r>
            <a:br>
              <a:rPr lang="es-ES" sz="1500" dirty="0"/>
            </a:br>
            <a:r>
              <a:rPr lang="es-ES" sz="1500" dirty="0"/>
              <a:t>c) Envío de correo a corporativo cuando amerite convertir el contacto en frío a </a:t>
            </a:r>
            <a:r>
              <a:rPr lang="es-ES" sz="1500" dirty="0" err="1"/>
              <a:t>Fishing</a:t>
            </a:r>
            <a:br>
              <a:rPr lang="es-ES" sz="1500" dirty="0"/>
            </a:br>
            <a:r>
              <a:rPr lang="es-ES" sz="1500" dirty="0"/>
              <a:t>d) Envío de presentación</a:t>
            </a:r>
            <a:br>
              <a:rPr lang="es-ES" sz="1500" dirty="0"/>
            </a:br>
            <a:br>
              <a:rPr lang="es-ES" sz="1500" dirty="0"/>
            </a:br>
            <a:r>
              <a:rPr lang="es-ES" sz="1500" dirty="0"/>
              <a:t> </a:t>
            </a:r>
          </a:p>
        </p:txBody>
      </p:sp>
      <p:pic>
        <p:nvPicPr>
          <p:cNvPr id="5122" name="Picture 2" descr="esultado de imagen para clientes actua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125" y="3573939"/>
            <a:ext cx="4826052" cy="286044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50292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529471"/>
            <a:ext cx="8229600" cy="714713"/>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_tradnl" sz="2800" dirty="0"/>
              <a:t>Estrategia y Acciones</a:t>
            </a:r>
          </a:p>
        </p:txBody>
      </p:sp>
      <p:sp>
        <p:nvSpPr>
          <p:cNvPr id="7" name="Marcador de contenido 2"/>
          <p:cNvSpPr txBox="1">
            <a:spLocks/>
          </p:cNvSpPr>
          <p:nvPr/>
        </p:nvSpPr>
        <p:spPr>
          <a:xfrm>
            <a:off x="457200" y="1600200"/>
            <a:ext cx="82296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defTabSz="914400" eaLnBrk="1" fontAlgn="auto" latinLnBrk="0" hangingPunct="1">
              <a:lnSpc>
                <a:spcPct val="100000"/>
              </a:lnSpc>
              <a:spcBef>
                <a:spcPts val="0"/>
              </a:spcBef>
              <a:spcAft>
                <a:spcPts val="0"/>
              </a:spcAft>
              <a:buClrTx/>
              <a:buSzTx/>
              <a:buNone/>
              <a:tabLst/>
              <a:defRPr/>
            </a:pPr>
            <a:r>
              <a:rPr lang="es-ES" sz="1500" b="1" dirty="0"/>
              <a:t>5. Referencias de Clientes y/o Proveedores </a:t>
            </a:r>
          </a:p>
          <a:p>
            <a:pPr marL="0" marR="0" lvl="1" indent="0" defTabSz="914400" eaLnBrk="1" fontAlgn="auto" latinLnBrk="0" hangingPunct="1">
              <a:lnSpc>
                <a:spcPct val="100000"/>
              </a:lnSpc>
              <a:spcBef>
                <a:spcPts val="0"/>
              </a:spcBef>
              <a:spcAft>
                <a:spcPts val="0"/>
              </a:spcAft>
              <a:buClrTx/>
              <a:buSzTx/>
              <a:buNone/>
              <a:tabLst/>
              <a:defRPr/>
            </a:pPr>
            <a:br>
              <a:rPr lang="es-ES" sz="1500" dirty="0"/>
            </a:br>
            <a:r>
              <a:rPr lang="es-ES" sz="1500" dirty="0"/>
              <a:t>a) Solicitud de alguna referencia a nuestros propios clientes o proveedores</a:t>
            </a:r>
          </a:p>
          <a:p>
            <a:pPr marL="0" marR="0" lvl="1" indent="0" defTabSz="914400" eaLnBrk="1" fontAlgn="auto" latinLnBrk="0" hangingPunct="1">
              <a:lnSpc>
                <a:spcPct val="100000"/>
              </a:lnSpc>
              <a:spcBef>
                <a:spcPts val="0"/>
              </a:spcBef>
              <a:spcAft>
                <a:spcPts val="0"/>
              </a:spcAft>
              <a:buClrTx/>
              <a:buSzTx/>
              <a:buNone/>
              <a:tabLst/>
              <a:defRPr/>
            </a:pPr>
            <a:r>
              <a:rPr lang="es-ES" sz="1500" dirty="0"/>
              <a:t>b) Envío de email personalizado para contactar a la referencia mencionando a la persona que nos recomendó</a:t>
            </a:r>
          </a:p>
          <a:p>
            <a:pPr marL="0" marR="0" lvl="1" indent="0" defTabSz="914400" eaLnBrk="1" fontAlgn="auto" latinLnBrk="0" hangingPunct="1">
              <a:lnSpc>
                <a:spcPct val="100000"/>
              </a:lnSpc>
              <a:spcBef>
                <a:spcPts val="0"/>
              </a:spcBef>
              <a:spcAft>
                <a:spcPts val="0"/>
              </a:spcAft>
              <a:buClrTx/>
              <a:buSzTx/>
              <a:buNone/>
              <a:tabLst/>
              <a:defRPr/>
            </a:pPr>
            <a:r>
              <a:rPr lang="es-ES" sz="1500" dirty="0"/>
              <a:t>c) Solicitud de cita y al obtenerla inmediato agradecimiento a quien nos da el contacto</a:t>
            </a:r>
          </a:p>
          <a:p>
            <a:pPr marL="0" lvl="1" indent="0" defTabSz="914400">
              <a:spcBef>
                <a:spcPts val="0"/>
              </a:spcBef>
              <a:buNone/>
              <a:defRPr/>
            </a:pPr>
            <a:r>
              <a:rPr lang="es-ES" sz="1500" dirty="0"/>
              <a:t>d) Detectar Necesidad  o Nueva Experiencia de Compra</a:t>
            </a:r>
          </a:p>
          <a:p>
            <a:pPr marL="0" marR="0" lvl="1" indent="0" defTabSz="914400" eaLnBrk="1" fontAlgn="auto" latinLnBrk="0" hangingPunct="1">
              <a:lnSpc>
                <a:spcPct val="100000"/>
              </a:lnSpc>
              <a:spcBef>
                <a:spcPts val="0"/>
              </a:spcBef>
              <a:spcAft>
                <a:spcPts val="0"/>
              </a:spcAft>
              <a:buClrTx/>
              <a:buSzTx/>
              <a:buNone/>
              <a:tabLst/>
              <a:defRPr/>
            </a:pPr>
            <a:r>
              <a:rPr lang="es-ES" sz="1500" dirty="0"/>
              <a:t>e) Envío de presentación / video </a:t>
            </a:r>
            <a:br>
              <a:rPr lang="es-ES" sz="1500" dirty="0"/>
            </a:br>
            <a:endParaRPr lang="es-ES" sz="1500" dirty="0"/>
          </a:p>
        </p:txBody>
      </p:sp>
      <p:pic>
        <p:nvPicPr>
          <p:cNvPr id="6146" name="Picture 2" descr="esultado de imagen para referenci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424" y="3837511"/>
            <a:ext cx="4509229" cy="286811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39568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529471"/>
            <a:ext cx="8229600" cy="714713"/>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_tradnl" sz="2800" dirty="0"/>
              <a:t>Uso de Social Media</a:t>
            </a:r>
          </a:p>
        </p:txBody>
      </p:sp>
      <p:sp>
        <p:nvSpPr>
          <p:cNvPr id="7" name="Marcador de contenido 2"/>
          <p:cNvSpPr txBox="1">
            <a:spLocks/>
          </p:cNvSpPr>
          <p:nvPr/>
        </p:nvSpPr>
        <p:spPr>
          <a:xfrm>
            <a:off x="457200" y="1254988"/>
            <a:ext cx="8229600" cy="4021819"/>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defTabSz="914400" eaLnBrk="1" fontAlgn="auto" latinLnBrk="0" hangingPunct="1">
              <a:lnSpc>
                <a:spcPct val="100000"/>
              </a:lnSpc>
              <a:spcBef>
                <a:spcPts val="0"/>
              </a:spcBef>
              <a:spcAft>
                <a:spcPts val="0"/>
              </a:spcAft>
              <a:buClrTx/>
              <a:buSzTx/>
              <a:buNone/>
              <a:tabLst/>
              <a:defRPr/>
            </a:pPr>
            <a:r>
              <a:rPr lang="es-ES" sz="1500" b="1" dirty="0"/>
              <a:t>6. Espacios públicos y Campañas</a:t>
            </a:r>
            <a:br>
              <a:rPr lang="es-ES" sz="1500" b="1" dirty="0"/>
            </a:br>
            <a:br>
              <a:rPr lang="es-ES" sz="1500" dirty="0"/>
            </a:br>
            <a:r>
              <a:rPr lang="es-ES" sz="1500" dirty="0"/>
              <a:t>a) Contactos que lleguen por la página web</a:t>
            </a:r>
          </a:p>
          <a:p>
            <a:pPr marL="0" lvl="1" indent="0" defTabSz="914400">
              <a:spcBef>
                <a:spcPts val="0"/>
              </a:spcBef>
              <a:buNone/>
              <a:defRPr/>
            </a:pPr>
            <a:r>
              <a:rPr lang="es-ES" sz="1500" dirty="0"/>
              <a:t>b) Campaña Google </a:t>
            </a:r>
            <a:r>
              <a:rPr lang="es-ES" sz="1500" dirty="0" err="1"/>
              <a:t>ads</a:t>
            </a:r>
            <a:r>
              <a:rPr lang="es-ES" sz="1500" dirty="0"/>
              <a:t>- Previa autorización de presupuesto</a:t>
            </a:r>
            <a:br>
              <a:rPr lang="es-ES" sz="1500" dirty="0"/>
            </a:br>
            <a:r>
              <a:rPr lang="es-ES" sz="1500" dirty="0"/>
              <a:t>c) Campaña </a:t>
            </a:r>
            <a:r>
              <a:rPr lang="es-ES" sz="1500" dirty="0" err="1"/>
              <a:t>Linkedin</a:t>
            </a:r>
            <a:r>
              <a:rPr lang="es-ES" sz="1500" dirty="0"/>
              <a:t>- Previa autorización de presupuesto</a:t>
            </a:r>
            <a:br>
              <a:rPr lang="es-ES" sz="1500" dirty="0"/>
            </a:br>
            <a:r>
              <a:rPr lang="es-ES" sz="1500" dirty="0"/>
              <a:t>d) Aparecer y comunicar en las conversaciones de </a:t>
            </a:r>
            <a:r>
              <a:rPr lang="es-ES" sz="1500" dirty="0" err="1"/>
              <a:t>Customer</a:t>
            </a:r>
            <a:r>
              <a:rPr lang="es-ES" sz="1500" dirty="0"/>
              <a:t>  </a:t>
            </a:r>
            <a:r>
              <a:rPr lang="es-ES" sz="1500" dirty="0" err="1"/>
              <a:t>Service</a:t>
            </a:r>
            <a:r>
              <a:rPr lang="es-ES" sz="1500" dirty="0"/>
              <a:t> en las redes</a:t>
            </a:r>
          </a:p>
          <a:p>
            <a:pPr marL="285750" lvl="1" defTabSz="914400">
              <a:spcBef>
                <a:spcPts val="0"/>
              </a:spcBef>
              <a:buFontTx/>
              <a:buChar char="-"/>
              <a:defRPr/>
            </a:pPr>
            <a:r>
              <a:rPr lang="es-ES" sz="1500" dirty="0"/>
              <a:t>Cuando clientes se quejan, cuando las tiendas tienen problemas, etc. </a:t>
            </a:r>
          </a:p>
          <a:p>
            <a:pPr marL="0" marR="0" lvl="1" indent="0" defTabSz="914400" eaLnBrk="1" fontAlgn="auto" latinLnBrk="0" hangingPunct="1">
              <a:lnSpc>
                <a:spcPct val="100000"/>
              </a:lnSpc>
              <a:spcBef>
                <a:spcPts val="0"/>
              </a:spcBef>
              <a:spcAft>
                <a:spcPts val="0"/>
              </a:spcAft>
              <a:buClrTx/>
              <a:buSzTx/>
              <a:buNone/>
              <a:tabLst/>
              <a:defRPr/>
            </a:pPr>
            <a:endParaRPr lang="es-ES" sz="1500" dirty="0"/>
          </a:p>
          <a:p>
            <a:pPr marL="0" marR="0" lvl="1" indent="0" defTabSz="914400" eaLnBrk="1" fontAlgn="auto" latinLnBrk="0" hangingPunct="1">
              <a:lnSpc>
                <a:spcPct val="100000"/>
              </a:lnSpc>
              <a:spcBef>
                <a:spcPts val="0"/>
              </a:spcBef>
              <a:spcAft>
                <a:spcPts val="0"/>
              </a:spcAft>
              <a:buClrTx/>
              <a:buSzTx/>
              <a:buNone/>
              <a:tabLst/>
              <a:defRPr/>
            </a:pPr>
            <a:r>
              <a:rPr lang="es-ES" sz="1500" dirty="0"/>
              <a:t>Marketing Digital:</a:t>
            </a:r>
          </a:p>
          <a:p>
            <a:pPr marL="800100" lvl="2" indent="-342900" defTabSz="914400">
              <a:spcBef>
                <a:spcPts val="0"/>
              </a:spcBef>
              <a:buFont typeface="+mj-lt"/>
              <a:buAutoNum type="arabicPeriod"/>
              <a:defRPr/>
            </a:pPr>
            <a:r>
              <a:rPr lang="es-ES" sz="1500" dirty="0"/>
              <a:t>Llamar la atención o Generar atracción mediante contenido relevante (video o PDF DIVER)</a:t>
            </a:r>
          </a:p>
          <a:p>
            <a:pPr marL="800100" lvl="2" indent="-342900" defTabSz="914400">
              <a:spcBef>
                <a:spcPts val="0"/>
              </a:spcBef>
              <a:buFont typeface="+mj-lt"/>
              <a:buAutoNum type="arabicPeriod"/>
              <a:defRPr/>
            </a:pPr>
            <a:r>
              <a:rPr lang="es-ES" sz="1500" dirty="0"/>
              <a:t>Conversión a prospectos interesados. </a:t>
            </a:r>
          </a:p>
          <a:p>
            <a:pPr marL="1257300" lvl="3" indent="-342900" defTabSz="914400">
              <a:spcBef>
                <a:spcPts val="0"/>
              </a:spcBef>
              <a:buFont typeface="+mj-lt"/>
              <a:buAutoNum type="arabicPeriod"/>
              <a:defRPr/>
            </a:pPr>
            <a:r>
              <a:rPr lang="es-ES" sz="1200" dirty="0"/>
              <a:t>Generar una base de datos de empresas interesadas (porque entraron a ver los beneficios de Diver, pero aún sin mostrar como lo hacemos) </a:t>
            </a:r>
          </a:p>
          <a:p>
            <a:pPr marL="1257300" lvl="3" indent="-342900" defTabSz="914400">
              <a:spcBef>
                <a:spcPts val="0"/>
              </a:spcBef>
              <a:buFont typeface="+mj-lt"/>
              <a:buAutoNum type="arabicPeriod"/>
              <a:defRPr/>
            </a:pPr>
            <a:r>
              <a:rPr lang="es-ES" sz="1200" dirty="0"/>
              <a:t>Luego cuando quieran bajar el PDF o video que les diga como lo hacemos, les pedimos sus datos para enviarles la información y es cuando nos hacemos de sus datos o una cita.</a:t>
            </a:r>
          </a:p>
          <a:p>
            <a:pPr marL="800100" lvl="2" indent="-342900" defTabSz="914400">
              <a:spcBef>
                <a:spcPts val="0"/>
              </a:spcBef>
              <a:buFont typeface="+mj-lt"/>
              <a:buAutoNum type="arabicPeriod"/>
              <a:defRPr/>
            </a:pPr>
            <a:r>
              <a:rPr lang="es-ES" sz="1500" dirty="0"/>
              <a:t>Educar al cliente con mas información de Diver y de las soluciones que tenemos.</a:t>
            </a:r>
          </a:p>
          <a:p>
            <a:pPr marL="800100" lvl="2" indent="-342900" defTabSz="914400">
              <a:spcBef>
                <a:spcPts val="0"/>
              </a:spcBef>
              <a:buFont typeface="+mj-lt"/>
              <a:buAutoNum type="arabicPeriod"/>
              <a:defRPr/>
            </a:pPr>
            <a:r>
              <a:rPr lang="es-ES" sz="1500" dirty="0"/>
              <a:t>Monitorear que tanta información bajan los clientes.</a:t>
            </a:r>
          </a:p>
        </p:txBody>
      </p:sp>
      <p:pic>
        <p:nvPicPr>
          <p:cNvPr id="7174" name="Picture 6" descr="esultado de imagen para linkedin google a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958" y="5711756"/>
            <a:ext cx="3315402" cy="1146244"/>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Imagen 1"/>
          <p:cNvPicPr>
            <a:picLocks noChangeAspect="1"/>
          </p:cNvPicPr>
          <p:nvPr/>
        </p:nvPicPr>
        <p:blipFill>
          <a:blip r:embed="rId3"/>
          <a:stretch>
            <a:fillRect/>
          </a:stretch>
        </p:blipFill>
        <p:spPr>
          <a:xfrm>
            <a:off x="1298296" y="5669993"/>
            <a:ext cx="2971800" cy="1028700"/>
          </a:xfrm>
          <a:prstGeom prst="rect">
            <a:avLst/>
          </a:prstGeom>
        </p:spPr>
      </p:pic>
    </p:spTree>
    <p:extLst>
      <p:ext uri="{BB962C8B-B14F-4D97-AF65-F5344CB8AC3E}">
        <p14:creationId xmlns:p14="http://schemas.microsoft.com/office/powerpoint/2010/main" val="668460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969233"/>
            <a:ext cx="8229600" cy="714713"/>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_tradnl" sz="2800" dirty="0"/>
              <a:t>Materiales Necesarios</a:t>
            </a:r>
          </a:p>
        </p:txBody>
      </p:sp>
      <p:sp>
        <p:nvSpPr>
          <p:cNvPr id="7" name="Marcador de contenido 2"/>
          <p:cNvSpPr txBox="1">
            <a:spLocks/>
          </p:cNvSpPr>
          <p:nvPr/>
        </p:nvSpPr>
        <p:spPr>
          <a:xfrm>
            <a:off x="457200" y="1600200"/>
            <a:ext cx="82296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1" indent="-342900" defTabSz="914400" eaLnBrk="1" fontAlgn="auto" latinLnBrk="0" hangingPunct="1">
              <a:lnSpc>
                <a:spcPct val="100000"/>
              </a:lnSpc>
              <a:spcBef>
                <a:spcPts val="0"/>
              </a:spcBef>
              <a:spcAft>
                <a:spcPts val="0"/>
              </a:spcAft>
              <a:buClrTx/>
              <a:buSzTx/>
              <a:buAutoNum type="arabicPeriod"/>
              <a:tabLst/>
              <a:defRPr/>
            </a:pPr>
            <a:r>
              <a:rPr lang="es-ES" sz="1500" b="1" dirty="0"/>
              <a:t>Carta presentación</a:t>
            </a:r>
          </a:p>
          <a:p>
            <a:pPr marL="342900" marR="0" lvl="1" indent="-342900" defTabSz="914400" eaLnBrk="1" fontAlgn="auto" latinLnBrk="0" hangingPunct="1">
              <a:lnSpc>
                <a:spcPct val="100000"/>
              </a:lnSpc>
              <a:spcBef>
                <a:spcPts val="0"/>
              </a:spcBef>
              <a:spcAft>
                <a:spcPts val="0"/>
              </a:spcAft>
              <a:buClrTx/>
              <a:buSzTx/>
              <a:buAutoNum type="arabicPeriod"/>
              <a:tabLst/>
              <a:defRPr/>
            </a:pPr>
            <a:r>
              <a:rPr lang="es-ES" sz="1500" b="1" dirty="0" err="1"/>
              <a:t>Drafts</a:t>
            </a:r>
            <a:r>
              <a:rPr lang="es-ES" sz="1500" b="1" dirty="0"/>
              <a:t> de </a:t>
            </a:r>
            <a:r>
              <a:rPr lang="es-ES" sz="1500" b="1" dirty="0" err="1"/>
              <a:t>Emailers</a:t>
            </a:r>
            <a:endParaRPr lang="es-ES" sz="1500" b="1" dirty="0"/>
          </a:p>
          <a:p>
            <a:pPr marL="342900" marR="0" lvl="1" indent="-342900" defTabSz="914400" eaLnBrk="1" fontAlgn="auto" latinLnBrk="0" hangingPunct="1">
              <a:lnSpc>
                <a:spcPct val="100000"/>
              </a:lnSpc>
              <a:spcBef>
                <a:spcPts val="0"/>
              </a:spcBef>
              <a:spcAft>
                <a:spcPts val="0"/>
              </a:spcAft>
              <a:buClrTx/>
              <a:buSzTx/>
              <a:buAutoNum type="arabicPeriod"/>
              <a:tabLst/>
              <a:defRPr/>
            </a:pPr>
            <a:r>
              <a:rPr lang="es-ES" sz="1500" b="1" dirty="0"/>
              <a:t>Presentación </a:t>
            </a:r>
            <a:r>
              <a:rPr lang="es-ES" sz="1500" b="1" dirty="0" err="1"/>
              <a:t>Power</a:t>
            </a:r>
            <a:r>
              <a:rPr lang="es-ES" sz="1500" b="1" dirty="0"/>
              <a:t> Point </a:t>
            </a:r>
            <a:r>
              <a:rPr lang="es-ES" sz="1500" b="1" dirty="0" err="1"/>
              <a:t>ó</a:t>
            </a:r>
            <a:r>
              <a:rPr lang="es-ES" sz="1500" b="1" dirty="0"/>
              <a:t> PDF para envío por mail</a:t>
            </a:r>
          </a:p>
          <a:p>
            <a:pPr marL="342900" marR="0" lvl="1" indent="-342900" defTabSz="914400" eaLnBrk="1" fontAlgn="auto" latinLnBrk="0" hangingPunct="1">
              <a:lnSpc>
                <a:spcPct val="100000"/>
              </a:lnSpc>
              <a:spcBef>
                <a:spcPts val="0"/>
              </a:spcBef>
              <a:spcAft>
                <a:spcPts val="0"/>
              </a:spcAft>
              <a:buClrTx/>
              <a:buSzTx/>
              <a:buAutoNum type="arabicPeriod"/>
              <a:tabLst/>
              <a:defRPr/>
            </a:pPr>
            <a:r>
              <a:rPr lang="es-ES" sz="1500" b="1" dirty="0"/>
              <a:t>Presentación </a:t>
            </a:r>
            <a:r>
              <a:rPr lang="es-ES" sz="1500" b="1" dirty="0" err="1"/>
              <a:t>Power</a:t>
            </a:r>
            <a:r>
              <a:rPr lang="es-ES" sz="1500" b="1" dirty="0"/>
              <a:t> Point para cita</a:t>
            </a:r>
          </a:p>
          <a:p>
            <a:pPr marL="342900" marR="0" lvl="1" indent="-342900" defTabSz="914400" eaLnBrk="1" fontAlgn="auto" latinLnBrk="0" hangingPunct="1">
              <a:lnSpc>
                <a:spcPct val="100000"/>
              </a:lnSpc>
              <a:spcBef>
                <a:spcPts val="0"/>
              </a:spcBef>
              <a:spcAft>
                <a:spcPts val="0"/>
              </a:spcAft>
              <a:buClrTx/>
              <a:buSzTx/>
              <a:buAutoNum type="arabicPeriod"/>
              <a:tabLst/>
              <a:defRPr/>
            </a:pPr>
            <a:r>
              <a:rPr lang="es-ES" sz="1500" b="1" dirty="0"/>
              <a:t>Tarjetas observaciones</a:t>
            </a:r>
          </a:p>
          <a:p>
            <a:pPr marL="342900" marR="0" lvl="1" indent="-342900" defTabSz="914400" eaLnBrk="1" fontAlgn="auto" latinLnBrk="0" hangingPunct="1">
              <a:lnSpc>
                <a:spcPct val="100000"/>
              </a:lnSpc>
              <a:spcBef>
                <a:spcPts val="0"/>
              </a:spcBef>
              <a:spcAft>
                <a:spcPts val="0"/>
              </a:spcAft>
              <a:buClrTx/>
              <a:buSzTx/>
              <a:buAutoNum type="arabicPeriod"/>
              <a:tabLst/>
              <a:defRPr/>
            </a:pPr>
            <a:r>
              <a:rPr lang="es-ES" sz="1500" b="1" dirty="0"/>
              <a:t>Página web</a:t>
            </a:r>
          </a:p>
          <a:p>
            <a:pPr marL="342900" marR="0" lvl="1" indent="-342900" defTabSz="914400" eaLnBrk="1" fontAlgn="auto" latinLnBrk="0" hangingPunct="1">
              <a:lnSpc>
                <a:spcPct val="100000"/>
              </a:lnSpc>
              <a:spcBef>
                <a:spcPts val="0"/>
              </a:spcBef>
              <a:spcAft>
                <a:spcPts val="0"/>
              </a:spcAft>
              <a:buClrTx/>
              <a:buSzTx/>
              <a:buAutoNum type="arabicPeriod"/>
              <a:tabLst/>
              <a:defRPr/>
            </a:pPr>
            <a:r>
              <a:rPr lang="es-ES" sz="1500" b="1" dirty="0" err="1"/>
              <a:t>Brochures</a:t>
            </a:r>
            <a:r>
              <a:rPr lang="es-ES" sz="1500" b="1" dirty="0"/>
              <a:t> Institucionales</a:t>
            </a:r>
          </a:p>
          <a:p>
            <a:pPr marL="342900" marR="0" lvl="1" indent="-342900" defTabSz="914400" eaLnBrk="1" fontAlgn="auto" latinLnBrk="0" hangingPunct="1">
              <a:lnSpc>
                <a:spcPct val="100000"/>
              </a:lnSpc>
              <a:spcBef>
                <a:spcPts val="0"/>
              </a:spcBef>
              <a:spcAft>
                <a:spcPts val="0"/>
              </a:spcAft>
              <a:buClrTx/>
              <a:buSzTx/>
              <a:buAutoNum type="arabicPeriod"/>
              <a:tabLst/>
              <a:defRPr/>
            </a:pPr>
            <a:r>
              <a:rPr lang="es-ES" sz="1500" b="1" dirty="0"/>
              <a:t>Llamadas tipo </a:t>
            </a:r>
            <a:r>
              <a:rPr lang="es-ES" sz="1500" b="1" dirty="0" err="1"/>
              <a:t>call</a:t>
            </a:r>
            <a:r>
              <a:rPr lang="es-ES" sz="1500" b="1" dirty="0"/>
              <a:t> center con operadora</a:t>
            </a:r>
          </a:p>
          <a:p>
            <a:pPr marL="342900" marR="0" lvl="1" indent="-342900" defTabSz="914400" eaLnBrk="1" fontAlgn="auto" latinLnBrk="0" hangingPunct="1">
              <a:lnSpc>
                <a:spcPct val="100000"/>
              </a:lnSpc>
              <a:spcBef>
                <a:spcPts val="0"/>
              </a:spcBef>
              <a:spcAft>
                <a:spcPts val="0"/>
              </a:spcAft>
              <a:buClrTx/>
              <a:buSzTx/>
              <a:buAutoNum type="arabicPeriod"/>
              <a:tabLst/>
              <a:defRPr/>
            </a:pPr>
            <a:r>
              <a:rPr lang="es-ES" sz="1500" b="1" dirty="0"/>
              <a:t>Casos de éxito</a:t>
            </a:r>
          </a:p>
          <a:p>
            <a:pPr marL="342900" lvl="1" indent="-342900" defTabSz="914400">
              <a:spcBef>
                <a:spcPts val="0"/>
              </a:spcBef>
              <a:buAutoNum type="arabicPeriod"/>
              <a:defRPr/>
            </a:pPr>
            <a:r>
              <a:rPr lang="es-ES" sz="1500" b="1" dirty="0"/>
              <a:t>Video de Diver</a:t>
            </a:r>
          </a:p>
          <a:p>
            <a:pPr marL="342900" lvl="1" indent="-342900" defTabSz="914400">
              <a:spcBef>
                <a:spcPts val="0"/>
              </a:spcBef>
              <a:buAutoNum type="arabicPeriod"/>
              <a:defRPr/>
            </a:pPr>
            <a:r>
              <a:rPr lang="es-ES" sz="1500" b="1" dirty="0"/>
              <a:t>Videos por sector</a:t>
            </a:r>
          </a:p>
          <a:p>
            <a:pPr marL="0" marR="0" lvl="1" indent="0" defTabSz="914400" eaLnBrk="1" fontAlgn="auto" latinLnBrk="0" hangingPunct="1">
              <a:lnSpc>
                <a:spcPct val="100000"/>
              </a:lnSpc>
              <a:spcBef>
                <a:spcPts val="0"/>
              </a:spcBef>
              <a:spcAft>
                <a:spcPts val="0"/>
              </a:spcAft>
              <a:buClrTx/>
              <a:buSzTx/>
              <a:buNone/>
              <a:tabLst/>
              <a:defRPr/>
            </a:pPr>
            <a:endParaRPr lang="es-ES" sz="1500" dirty="0"/>
          </a:p>
        </p:txBody>
      </p:sp>
      <p:pic>
        <p:nvPicPr>
          <p:cNvPr id="8194" name="Picture 2" descr="esultado de imagen para materiales digita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805" y="3804874"/>
            <a:ext cx="3507699" cy="2677305"/>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838" y="424513"/>
            <a:ext cx="2478781" cy="544720"/>
          </a:xfrm>
          <a:prstGeom prst="rect">
            <a:avLst/>
          </a:prstGeom>
        </p:spPr>
      </p:pic>
    </p:spTree>
    <p:extLst>
      <p:ext uri="{BB962C8B-B14F-4D97-AF65-F5344CB8AC3E}">
        <p14:creationId xmlns:p14="http://schemas.microsoft.com/office/powerpoint/2010/main" val="1326766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529471"/>
            <a:ext cx="8229600" cy="714713"/>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_tradnl" sz="2800" dirty="0"/>
              <a:t>Sugerencia</a:t>
            </a:r>
          </a:p>
        </p:txBody>
      </p:sp>
      <p:sp>
        <p:nvSpPr>
          <p:cNvPr id="7" name="Marcador de contenido 2"/>
          <p:cNvSpPr txBox="1">
            <a:spLocks/>
          </p:cNvSpPr>
          <p:nvPr/>
        </p:nvSpPr>
        <p:spPr>
          <a:xfrm>
            <a:off x="457200" y="1600200"/>
            <a:ext cx="82296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1" indent="-342900" defTabSz="914400" eaLnBrk="1" fontAlgn="auto" latinLnBrk="0" hangingPunct="1">
              <a:lnSpc>
                <a:spcPct val="100000"/>
              </a:lnSpc>
              <a:spcBef>
                <a:spcPts val="0"/>
              </a:spcBef>
              <a:spcAft>
                <a:spcPts val="0"/>
              </a:spcAft>
              <a:buClrTx/>
              <a:buSzTx/>
              <a:buFontTx/>
              <a:buNone/>
              <a:tabLst/>
              <a:defRPr/>
            </a:pPr>
            <a:r>
              <a:rPr lang="es-ES" sz="1500" dirty="0"/>
              <a:t>Se sugiere que acorde al conocimiento del mercado y desarrollo comercial, de las metas de venta se haga una proyección para calcular que parte de ese objetivo debería cubrir cada estrategia para poder hacer una medición asertiva de lo invertido en cada una de ellas y los resultados obtenidos y la participación de los mismos.</a:t>
            </a:r>
          </a:p>
        </p:txBody>
      </p:sp>
      <p:pic>
        <p:nvPicPr>
          <p:cNvPr id="9218" name="Picture 2" descr="esultado de imagen para pie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701" y="2919829"/>
            <a:ext cx="4419600" cy="356235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838" y="424513"/>
            <a:ext cx="2478781" cy="544720"/>
          </a:xfrm>
          <a:prstGeom prst="rect">
            <a:avLst/>
          </a:prstGeom>
        </p:spPr>
      </p:pic>
    </p:spTree>
    <p:extLst>
      <p:ext uri="{BB962C8B-B14F-4D97-AF65-F5344CB8AC3E}">
        <p14:creationId xmlns:p14="http://schemas.microsoft.com/office/powerpoint/2010/main" val="1647774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3278" y="2833140"/>
            <a:ext cx="4164794" cy="646331"/>
          </a:xfrm>
          <a:prstGeom prst="rect">
            <a:avLst/>
          </a:prstGeom>
          <a:noFill/>
        </p:spPr>
        <p:txBody>
          <a:bodyPr wrap="none" rtlCol="0">
            <a:spAutoFit/>
          </a:bodyPr>
          <a:lstStyle/>
          <a:p>
            <a:r>
              <a:rPr lang="en-US" sz="3600" b="1" dirty="0" err="1">
                <a:solidFill>
                  <a:schemeClr val="tx2"/>
                </a:solidFill>
              </a:rPr>
              <a:t>Objetivos</a:t>
            </a:r>
            <a:r>
              <a:rPr lang="en-US" sz="3600" b="1" dirty="0">
                <a:solidFill>
                  <a:schemeClr val="tx2"/>
                </a:solidFill>
              </a:rPr>
              <a:t> </a:t>
            </a:r>
            <a:r>
              <a:rPr lang="en-US" sz="3600" b="1" dirty="0" err="1">
                <a:solidFill>
                  <a:schemeClr val="tx2"/>
                </a:solidFill>
              </a:rPr>
              <a:t>Tekio</a:t>
            </a:r>
            <a:r>
              <a:rPr lang="en-US" sz="3600" b="1" dirty="0">
                <a:solidFill>
                  <a:schemeClr val="tx2"/>
                </a:solidFill>
              </a:rPr>
              <a:t> 2018</a:t>
            </a:r>
          </a:p>
        </p:txBody>
      </p:sp>
    </p:spTree>
    <p:extLst>
      <p:ext uri="{BB962C8B-B14F-4D97-AF65-F5344CB8AC3E}">
        <p14:creationId xmlns:p14="http://schemas.microsoft.com/office/powerpoint/2010/main" val="15282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2944" y="3147934"/>
            <a:ext cx="2247538" cy="461665"/>
          </a:xfrm>
          <a:prstGeom prst="rect">
            <a:avLst/>
          </a:prstGeom>
          <a:noFill/>
        </p:spPr>
        <p:txBody>
          <a:bodyPr wrap="none" rtlCol="0">
            <a:spAutoFit/>
          </a:bodyPr>
          <a:lstStyle/>
          <a:p>
            <a:r>
              <a:rPr lang="en-US" sz="2400" b="1" dirty="0">
                <a:solidFill>
                  <a:schemeClr val="tx2"/>
                </a:solidFill>
              </a:rPr>
              <a:t>Break de 15 min</a:t>
            </a:r>
          </a:p>
        </p:txBody>
      </p:sp>
      <p:pic>
        <p:nvPicPr>
          <p:cNvPr id="3" name="Picture 2">
            <a:extLst>
              <a:ext uri="{FF2B5EF4-FFF2-40B4-BE49-F238E27FC236}">
                <a16:creationId xmlns:a16="http://schemas.microsoft.com/office/drawing/2014/main" id="{3E1BEC45-E58A-0848-873F-BEA73E91A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838" y="424513"/>
            <a:ext cx="2478781" cy="544720"/>
          </a:xfrm>
          <a:prstGeom prst="rect">
            <a:avLst/>
          </a:prstGeom>
        </p:spPr>
      </p:pic>
    </p:spTree>
    <p:extLst>
      <p:ext uri="{BB962C8B-B14F-4D97-AF65-F5344CB8AC3E}">
        <p14:creationId xmlns:p14="http://schemas.microsoft.com/office/powerpoint/2010/main" val="784414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8052" y="2833141"/>
            <a:ext cx="2623410" cy="646331"/>
          </a:xfrm>
          <a:prstGeom prst="rect">
            <a:avLst/>
          </a:prstGeom>
          <a:noFill/>
        </p:spPr>
        <p:txBody>
          <a:bodyPr wrap="none" rtlCol="0">
            <a:spAutoFit/>
          </a:bodyPr>
          <a:lstStyle/>
          <a:p>
            <a:r>
              <a:rPr lang="en-US" sz="3600" b="1" dirty="0">
                <a:solidFill>
                  <a:schemeClr val="tx2"/>
                </a:solidFill>
              </a:rPr>
              <a:t>Diver </a:t>
            </a:r>
            <a:r>
              <a:rPr lang="en-US" sz="3600" b="1" dirty="0" err="1">
                <a:solidFill>
                  <a:schemeClr val="tx2"/>
                </a:solidFill>
              </a:rPr>
              <a:t>en</a:t>
            </a:r>
            <a:r>
              <a:rPr lang="en-US" sz="3600" b="1" dirty="0">
                <a:solidFill>
                  <a:schemeClr val="tx2"/>
                </a:solidFill>
              </a:rPr>
              <a:t> CPX</a:t>
            </a:r>
          </a:p>
        </p:txBody>
      </p:sp>
      <p:pic>
        <p:nvPicPr>
          <p:cNvPr id="3" name="Imagen 10">
            <a:extLst>
              <a:ext uri="{FF2B5EF4-FFF2-40B4-BE49-F238E27FC236}">
                <a16:creationId xmlns:a16="http://schemas.microsoft.com/office/drawing/2014/main" id="{98419F50-6456-8340-81CB-F32D89D34239}"/>
              </a:ext>
            </a:extLst>
          </p:cNvPr>
          <p:cNvPicPr>
            <a:picLocks noChangeAspect="1"/>
          </p:cNvPicPr>
          <p:nvPr/>
        </p:nvPicPr>
        <p:blipFill>
          <a:blip r:embed="rId2"/>
          <a:stretch>
            <a:fillRect/>
          </a:stretch>
        </p:blipFill>
        <p:spPr>
          <a:xfrm>
            <a:off x="6869751" y="248249"/>
            <a:ext cx="1711534" cy="1047577"/>
          </a:xfrm>
          <a:prstGeom prst="rect">
            <a:avLst/>
          </a:prstGeom>
        </p:spPr>
      </p:pic>
    </p:spTree>
    <p:extLst>
      <p:ext uri="{BB962C8B-B14F-4D97-AF65-F5344CB8AC3E}">
        <p14:creationId xmlns:p14="http://schemas.microsoft.com/office/powerpoint/2010/main" val="1072530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95AC823-39B0-4294-802D-7367301F4617}"/>
              </a:ext>
            </a:extLst>
          </p:cNvPr>
          <p:cNvSpPr txBox="1">
            <a:spLocks/>
          </p:cNvSpPr>
          <p:nvPr/>
        </p:nvSpPr>
        <p:spPr>
          <a:xfrm>
            <a:off x="628650" y="921231"/>
            <a:ext cx="7886700" cy="595481"/>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3200" b="1" dirty="0">
                <a:solidFill>
                  <a:schemeClr val="tx2"/>
                </a:solidFill>
              </a:rPr>
              <a:t>DIVER en CPX</a:t>
            </a:r>
            <a:endParaRPr lang="es-ES_tradnl" sz="3200" b="1" dirty="0">
              <a:solidFill>
                <a:schemeClr val="tx2"/>
              </a:solidFill>
            </a:endParaRPr>
          </a:p>
        </p:txBody>
      </p:sp>
      <p:sp>
        <p:nvSpPr>
          <p:cNvPr id="6" name="CuadroTexto 5">
            <a:extLst>
              <a:ext uri="{FF2B5EF4-FFF2-40B4-BE49-F238E27FC236}">
                <a16:creationId xmlns:a16="http://schemas.microsoft.com/office/drawing/2014/main" id="{82CDB9B9-C784-4422-A759-07C940DBD7DD}"/>
              </a:ext>
            </a:extLst>
          </p:cNvPr>
          <p:cNvSpPr txBox="1"/>
          <p:nvPr/>
        </p:nvSpPr>
        <p:spPr>
          <a:xfrm>
            <a:off x="1463040" y="2831168"/>
            <a:ext cx="1467739" cy="646331"/>
          </a:xfrm>
          <a:prstGeom prst="rect">
            <a:avLst/>
          </a:prstGeom>
          <a:solidFill>
            <a:schemeClr val="accent6"/>
          </a:solidFill>
        </p:spPr>
        <p:txBody>
          <a:bodyPr wrap="square" rtlCol="0">
            <a:spAutoFit/>
          </a:bodyPr>
          <a:lstStyle/>
          <a:p>
            <a:r>
              <a:rPr lang="es-ES_tradnl" sz="1200" b="1" dirty="0"/>
              <a:t>Registro de cliente por responsable de cuenta</a:t>
            </a:r>
            <a:endParaRPr lang="es-MX" b="1" dirty="0"/>
          </a:p>
        </p:txBody>
      </p:sp>
      <p:sp>
        <p:nvSpPr>
          <p:cNvPr id="7" name="CuadroTexto 6">
            <a:extLst>
              <a:ext uri="{FF2B5EF4-FFF2-40B4-BE49-F238E27FC236}">
                <a16:creationId xmlns:a16="http://schemas.microsoft.com/office/drawing/2014/main" id="{1C919CD4-27B5-4598-8095-DBD2FE6A20B3}"/>
              </a:ext>
            </a:extLst>
          </p:cNvPr>
          <p:cNvSpPr txBox="1"/>
          <p:nvPr/>
        </p:nvSpPr>
        <p:spPr>
          <a:xfrm>
            <a:off x="1465539" y="5308924"/>
            <a:ext cx="1465240" cy="461665"/>
          </a:xfrm>
          <a:prstGeom prst="rect">
            <a:avLst/>
          </a:prstGeom>
          <a:solidFill>
            <a:schemeClr val="accent6"/>
          </a:solidFill>
        </p:spPr>
        <p:txBody>
          <a:bodyPr wrap="square" rtlCol="0">
            <a:spAutoFit/>
          </a:bodyPr>
          <a:lstStyle/>
          <a:p>
            <a:r>
              <a:rPr lang="es-MX" sz="1200" b="1" dirty="0"/>
              <a:t>Información general del cliente</a:t>
            </a:r>
          </a:p>
        </p:txBody>
      </p:sp>
      <p:sp>
        <p:nvSpPr>
          <p:cNvPr id="8" name="CuadroTexto 7">
            <a:extLst>
              <a:ext uri="{FF2B5EF4-FFF2-40B4-BE49-F238E27FC236}">
                <a16:creationId xmlns:a16="http://schemas.microsoft.com/office/drawing/2014/main" id="{384C412C-CBBC-41BF-AEEE-28BD7FAE8593}"/>
              </a:ext>
            </a:extLst>
          </p:cNvPr>
          <p:cNvSpPr txBox="1"/>
          <p:nvPr/>
        </p:nvSpPr>
        <p:spPr>
          <a:xfrm>
            <a:off x="3705727" y="5262757"/>
            <a:ext cx="1226059" cy="553998"/>
          </a:xfrm>
          <a:prstGeom prst="rect">
            <a:avLst/>
          </a:prstGeom>
          <a:solidFill>
            <a:srgbClr val="92D050"/>
          </a:solidFill>
        </p:spPr>
        <p:txBody>
          <a:bodyPr wrap="square" rtlCol="0">
            <a:spAutoFit/>
          </a:bodyPr>
          <a:lstStyle/>
          <a:p>
            <a:r>
              <a:rPr lang="es-MX" sz="1200" b="1" dirty="0" err="1"/>
              <a:t>Admin</a:t>
            </a:r>
            <a:r>
              <a:rPr lang="es-MX" sz="1200" b="1" dirty="0"/>
              <a:t>. Generar</a:t>
            </a:r>
            <a:r>
              <a:rPr lang="es-MX" b="1" dirty="0"/>
              <a:t> </a:t>
            </a:r>
            <a:r>
              <a:rPr lang="es-MX" sz="1200" b="1" dirty="0"/>
              <a:t>encuesta</a:t>
            </a:r>
          </a:p>
        </p:txBody>
      </p:sp>
      <p:sp>
        <p:nvSpPr>
          <p:cNvPr id="9" name="CuadroTexto 8">
            <a:extLst>
              <a:ext uri="{FF2B5EF4-FFF2-40B4-BE49-F238E27FC236}">
                <a16:creationId xmlns:a16="http://schemas.microsoft.com/office/drawing/2014/main" id="{9FA913D9-A95C-4867-A821-BCB67F750C80}"/>
              </a:ext>
            </a:extLst>
          </p:cNvPr>
          <p:cNvSpPr txBox="1"/>
          <p:nvPr/>
        </p:nvSpPr>
        <p:spPr>
          <a:xfrm>
            <a:off x="3705728" y="2646503"/>
            <a:ext cx="1226059" cy="1015663"/>
          </a:xfrm>
          <a:prstGeom prst="rect">
            <a:avLst/>
          </a:prstGeom>
          <a:solidFill>
            <a:srgbClr val="92D050"/>
          </a:solidFill>
        </p:spPr>
        <p:txBody>
          <a:bodyPr wrap="square" rtlCol="0">
            <a:spAutoFit/>
          </a:bodyPr>
          <a:lstStyle/>
          <a:p>
            <a:r>
              <a:rPr lang="es-MX" sz="1200" b="1" dirty="0" err="1"/>
              <a:t>Admin</a:t>
            </a:r>
            <a:r>
              <a:rPr lang="es-MX" sz="1200" b="1" dirty="0"/>
              <a:t>. Generar tareas con tiempos para las actividades de la fase 0</a:t>
            </a:r>
          </a:p>
        </p:txBody>
      </p:sp>
      <p:sp>
        <p:nvSpPr>
          <p:cNvPr id="10" name="CuadroTexto 9">
            <a:extLst>
              <a:ext uri="{FF2B5EF4-FFF2-40B4-BE49-F238E27FC236}">
                <a16:creationId xmlns:a16="http://schemas.microsoft.com/office/drawing/2014/main" id="{E3E1B73C-6F84-4D65-9437-7BB653A13A45}"/>
              </a:ext>
            </a:extLst>
          </p:cNvPr>
          <p:cNvSpPr txBox="1"/>
          <p:nvPr/>
        </p:nvSpPr>
        <p:spPr>
          <a:xfrm>
            <a:off x="5926858" y="5216591"/>
            <a:ext cx="1402525" cy="646331"/>
          </a:xfrm>
          <a:prstGeom prst="rect">
            <a:avLst/>
          </a:prstGeom>
          <a:solidFill>
            <a:srgbClr val="92D050"/>
          </a:solidFill>
        </p:spPr>
        <p:txBody>
          <a:bodyPr wrap="square" rtlCol="0">
            <a:spAutoFit/>
          </a:bodyPr>
          <a:lstStyle/>
          <a:p>
            <a:pPr algn="ctr"/>
            <a:r>
              <a:rPr lang="es-MX" sz="1200" b="1" dirty="0" err="1"/>
              <a:t>Admin</a:t>
            </a:r>
            <a:r>
              <a:rPr lang="es-MX" sz="1200" b="1" dirty="0"/>
              <a:t> Analizar encuesta. </a:t>
            </a:r>
            <a:r>
              <a:rPr lang="es-MX" sz="1200" b="1" dirty="0" err="1"/>
              <a:t>Dashboards</a:t>
            </a:r>
            <a:endParaRPr lang="es-MX" sz="1200" b="1" dirty="0"/>
          </a:p>
        </p:txBody>
      </p:sp>
      <p:sp>
        <p:nvSpPr>
          <p:cNvPr id="11" name="CuadroTexto 10">
            <a:extLst>
              <a:ext uri="{FF2B5EF4-FFF2-40B4-BE49-F238E27FC236}">
                <a16:creationId xmlns:a16="http://schemas.microsoft.com/office/drawing/2014/main" id="{0C31C159-C80F-4270-A257-5DC542C58E69}"/>
              </a:ext>
            </a:extLst>
          </p:cNvPr>
          <p:cNvSpPr txBox="1"/>
          <p:nvPr/>
        </p:nvSpPr>
        <p:spPr>
          <a:xfrm>
            <a:off x="5931429" y="1887447"/>
            <a:ext cx="1397955" cy="461665"/>
          </a:xfrm>
          <a:prstGeom prst="rect">
            <a:avLst/>
          </a:prstGeom>
          <a:solidFill>
            <a:schemeClr val="tx2">
              <a:lumMod val="40000"/>
              <a:lumOff val="60000"/>
            </a:schemeClr>
          </a:solidFill>
        </p:spPr>
        <p:txBody>
          <a:bodyPr wrap="square" rtlCol="0">
            <a:spAutoFit/>
          </a:bodyPr>
          <a:lstStyle/>
          <a:p>
            <a:r>
              <a:rPr lang="es-MX" sz="1200" b="1" dirty="0"/>
              <a:t>Agentes. Adjuntar observaciones</a:t>
            </a:r>
          </a:p>
        </p:txBody>
      </p:sp>
      <p:sp>
        <p:nvSpPr>
          <p:cNvPr id="12" name="CuadroTexto 11">
            <a:extLst>
              <a:ext uri="{FF2B5EF4-FFF2-40B4-BE49-F238E27FC236}">
                <a16:creationId xmlns:a16="http://schemas.microsoft.com/office/drawing/2014/main" id="{7040099A-0839-4520-A58C-6047018DE102}"/>
              </a:ext>
            </a:extLst>
          </p:cNvPr>
          <p:cNvSpPr txBox="1"/>
          <p:nvPr/>
        </p:nvSpPr>
        <p:spPr>
          <a:xfrm>
            <a:off x="5931429" y="3934480"/>
            <a:ext cx="1397955" cy="461665"/>
          </a:xfrm>
          <a:prstGeom prst="rect">
            <a:avLst/>
          </a:prstGeom>
          <a:solidFill>
            <a:schemeClr val="accent4"/>
          </a:solidFill>
        </p:spPr>
        <p:txBody>
          <a:bodyPr wrap="square" rtlCol="0">
            <a:spAutoFit/>
          </a:bodyPr>
          <a:lstStyle/>
          <a:p>
            <a:r>
              <a:rPr lang="es-MX" sz="1200" b="1" dirty="0"/>
              <a:t>Marketing</a:t>
            </a:r>
          </a:p>
          <a:p>
            <a:r>
              <a:rPr lang="es-MX" sz="1200" b="1" dirty="0"/>
              <a:t>Adjuntar Video</a:t>
            </a:r>
          </a:p>
        </p:txBody>
      </p:sp>
      <p:sp>
        <p:nvSpPr>
          <p:cNvPr id="13" name="CuadroTexto 12">
            <a:extLst>
              <a:ext uri="{FF2B5EF4-FFF2-40B4-BE49-F238E27FC236}">
                <a16:creationId xmlns:a16="http://schemas.microsoft.com/office/drawing/2014/main" id="{B2DF0CE7-68F4-4CDB-8270-605F913B40D0}"/>
              </a:ext>
            </a:extLst>
          </p:cNvPr>
          <p:cNvSpPr txBox="1"/>
          <p:nvPr/>
        </p:nvSpPr>
        <p:spPr>
          <a:xfrm>
            <a:off x="5931428" y="2738835"/>
            <a:ext cx="1397955" cy="830997"/>
          </a:xfrm>
          <a:prstGeom prst="rect">
            <a:avLst/>
          </a:prstGeom>
          <a:solidFill>
            <a:schemeClr val="accent6"/>
          </a:solidFill>
        </p:spPr>
        <p:txBody>
          <a:bodyPr wrap="square" rtlCol="0">
            <a:spAutoFit/>
          </a:bodyPr>
          <a:lstStyle/>
          <a:p>
            <a:pPr algn="ctr"/>
            <a:r>
              <a:rPr lang="es-MX" sz="1200" b="1" dirty="0"/>
              <a:t>Responsable de cuenta Adjuntar resultado de </a:t>
            </a:r>
            <a:r>
              <a:rPr lang="es-MX" sz="1200" b="1" dirty="0" err="1"/>
              <a:t>Brainstorming</a:t>
            </a:r>
            <a:endParaRPr lang="es-MX" sz="1200" b="1" dirty="0"/>
          </a:p>
        </p:txBody>
      </p:sp>
      <p:cxnSp>
        <p:nvCxnSpPr>
          <p:cNvPr id="14" name="Conector: angular 13">
            <a:extLst>
              <a:ext uri="{FF2B5EF4-FFF2-40B4-BE49-F238E27FC236}">
                <a16:creationId xmlns:a16="http://schemas.microsoft.com/office/drawing/2014/main" id="{A9A96B39-FBE0-4B71-A463-B08E9ABA52D1}"/>
              </a:ext>
            </a:extLst>
          </p:cNvPr>
          <p:cNvCxnSpPr>
            <a:cxnSpLocks/>
            <a:stCxn id="6" idx="3"/>
            <a:endCxn id="9" idx="1"/>
          </p:cNvCxnSpPr>
          <p:nvPr/>
        </p:nvCxnSpPr>
        <p:spPr>
          <a:xfrm>
            <a:off x="2930779" y="3154334"/>
            <a:ext cx="774949" cy="1"/>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5" name="Conector: angular 14">
            <a:extLst>
              <a:ext uri="{FF2B5EF4-FFF2-40B4-BE49-F238E27FC236}">
                <a16:creationId xmlns:a16="http://schemas.microsoft.com/office/drawing/2014/main" id="{8477994B-022C-446B-8672-623A2321E831}"/>
              </a:ext>
            </a:extLst>
          </p:cNvPr>
          <p:cNvCxnSpPr>
            <a:stCxn id="9" idx="3"/>
            <a:endCxn id="11" idx="1"/>
          </p:cNvCxnSpPr>
          <p:nvPr/>
        </p:nvCxnSpPr>
        <p:spPr>
          <a:xfrm flipV="1">
            <a:off x="4931787" y="2118280"/>
            <a:ext cx="999642" cy="1036055"/>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6" name="Conector: angular 15">
            <a:extLst>
              <a:ext uri="{FF2B5EF4-FFF2-40B4-BE49-F238E27FC236}">
                <a16:creationId xmlns:a16="http://schemas.microsoft.com/office/drawing/2014/main" id="{339D8EB4-B0F1-404C-AA4B-D4AD3C991A38}"/>
              </a:ext>
            </a:extLst>
          </p:cNvPr>
          <p:cNvCxnSpPr>
            <a:stCxn id="9" idx="3"/>
            <a:endCxn id="13" idx="1"/>
          </p:cNvCxnSpPr>
          <p:nvPr/>
        </p:nvCxnSpPr>
        <p:spPr>
          <a:xfrm flipV="1">
            <a:off x="4931787" y="3154334"/>
            <a:ext cx="999641" cy="1"/>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onector: angular 16">
            <a:extLst>
              <a:ext uri="{FF2B5EF4-FFF2-40B4-BE49-F238E27FC236}">
                <a16:creationId xmlns:a16="http://schemas.microsoft.com/office/drawing/2014/main" id="{3E377754-B6E0-48CA-8D09-A6AFC97AD631}"/>
              </a:ext>
            </a:extLst>
          </p:cNvPr>
          <p:cNvCxnSpPr>
            <a:cxnSpLocks/>
            <a:stCxn id="6" idx="2"/>
            <a:endCxn id="7" idx="0"/>
          </p:cNvCxnSpPr>
          <p:nvPr/>
        </p:nvCxnSpPr>
        <p:spPr>
          <a:xfrm rot="16200000" flipH="1">
            <a:off x="1281822" y="4392586"/>
            <a:ext cx="1831425" cy="1249"/>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onector: angular 17">
            <a:extLst>
              <a:ext uri="{FF2B5EF4-FFF2-40B4-BE49-F238E27FC236}">
                <a16:creationId xmlns:a16="http://schemas.microsoft.com/office/drawing/2014/main" id="{F09B0C5E-8DE7-4FB6-83F0-843FD586230F}"/>
              </a:ext>
            </a:extLst>
          </p:cNvPr>
          <p:cNvCxnSpPr>
            <a:cxnSpLocks/>
            <a:stCxn id="7" idx="3"/>
            <a:endCxn id="8" idx="1"/>
          </p:cNvCxnSpPr>
          <p:nvPr/>
        </p:nvCxnSpPr>
        <p:spPr>
          <a:xfrm flipV="1">
            <a:off x="2930779" y="5539756"/>
            <a:ext cx="774948" cy="1"/>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ector: angular 18">
            <a:extLst>
              <a:ext uri="{FF2B5EF4-FFF2-40B4-BE49-F238E27FC236}">
                <a16:creationId xmlns:a16="http://schemas.microsoft.com/office/drawing/2014/main" id="{78C93796-8635-4FA8-BC8A-A1451620D582}"/>
              </a:ext>
            </a:extLst>
          </p:cNvPr>
          <p:cNvCxnSpPr>
            <a:stCxn id="8" idx="3"/>
            <a:endCxn id="10" idx="1"/>
          </p:cNvCxnSpPr>
          <p:nvPr/>
        </p:nvCxnSpPr>
        <p:spPr>
          <a:xfrm>
            <a:off x="4931786" y="5539756"/>
            <a:ext cx="995072" cy="1"/>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ector: angular 19">
            <a:extLst>
              <a:ext uri="{FF2B5EF4-FFF2-40B4-BE49-F238E27FC236}">
                <a16:creationId xmlns:a16="http://schemas.microsoft.com/office/drawing/2014/main" id="{5C6FBC16-AC1C-4BAB-9444-053B553A3CFA}"/>
              </a:ext>
            </a:extLst>
          </p:cNvPr>
          <p:cNvCxnSpPr/>
          <p:nvPr/>
        </p:nvCxnSpPr>
        <p:spPr>
          <a:xfrm>
            <a:off x="4931787" y="3154335"/>
            <a:ext cx="999642" cy="1010978"/>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1" name="Marcador de contenido 2">
            <a:extLst>
              <a:ext uri="{FF2B5EF4-FFF2-40B4-BE49-F238E27FC236}">
                <a16:creationId xmlns:a16="http://schemas.microsoft.com/office/drawing/2014/main" id="{D9A354F5-6E43-4A85-9269-DA5D11315774}"/>
              </a:ext>
            </a:extLst>
          </p:cNvPr>
          <p:cNvSpPr txBox="1">
            <a:spLocks/>
          </p:cNvSpPr>
          <p:nvPr/>
        </p:nvSpPr>
        <p:spPr>
          <a:xfrm>
            <a:off x="781050" y="1669112"/>
            <a:ext cx="7886700" cy="3908097"/>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SzPct val="90000"/>
              <a:buNone/>
            </a:pPr>
            <a:r>
              <a:rPr lang="es-ES_tradnl" sz="1600" b="1" dirty="0">
                <a:solidFill>
                  <a:srgbClr val="00B050"/>
                </a:solidFill>
              </a:rPr>
              <a:t>FASE 0 Prospectación</a:t>
            </a:r>
          </a:p>
          <a:p>
            <a:endParaRPr lang="es-ES_tradnl" sz="1200" dirty="0"/>
          </a:p>
          <a:p>
            <a:endParaRPr lang="es-ES_tradnl" sz="1200" dirty="0"/>
          </a:p>
          <a:p>
            <a:endParaRPr lang="es-ES_tradnl" sz="1200" dirty="0"/>
          </a:p>
          <a:p>
            <a:endParaRPr lang="es-ES_tradnl" sz="1200" dirty="0"/>
          </a:p>
          <a:p>
            <a:endParaRPr lang="es-ES_tradnl" sz="1200" dirty="0"/>
          </a:p>
          <a:p>
            <a:endParaRPr lang="es-ES_tradnl" sz="1200" dirty="0"/>
          </a:p>
        </p:txBody>
      </p:sp>
      <p:pic>
        <p:nvPicPr>
          <p:cNvPr id="22" name="Imagen 10">
            <a:extLst>
              <a:ext uri="{FF2B5EF4-FFF2-40B4-BE49-F238E27FC236}">
                <a16:creationId xmlns:a16="http://schemas.microsoft.com/office/drawing/2014/main" id="{98419F50-6456-8340-81CB-F32D89D34239}"/>
              </a:ext>
            </a:extLst>
          </p:cNvPr>
          <p:cNvPicPr>
            <a:picLocks noChangeAspect="1"/>
          </p:cNvPicPr>
          <p:nvPr/>
        </p:nvPicPr>
        <p:blipFill>
          <a:blip r:embed="rId3"/>
          <a:stretch>
            <a:fillRect/>
          </a:stretch>
        </p:blipFill>
        <p:spPr>
          <a:xfrm>
            <a:off x="6869751" y="248249"/>
            <a:ext cx="1711534" cy="1047577"/>
          </a:xfrm>
          <a:prstGeom prst="rect">
            <a:avLst/>
          </a:prstGeom>
        </p:spPr>
      </p:pic>
    </p:spTree>
    <p:extLst>
      <p:ext uri="{BB962C8B-B14F-4D97-AF65-F5344CB8AC3E}">
        <p14:creationId xmlns:p14="http://schemas.microsoft.com/office/powerpoint/2010/main" val="853345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70BA2BE8-7ED5-4205-A536-6356455026C3}"/>
              </a:ext>
            </a:extLst>
          </p:cNvPr>
          <p:cNvSpPr txBox="1">
            <a:spLocks/>
          </p:cNvSpPr>
          <p:nvPr/>
        </p:nvSpPr>
        <p:spPr>
          <a:xfrm>
            <a:off x="628650" y="1073631"/>
            <a:ext cx="7886700" cy="595481"/>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3200" b="1" dirty="0"/>
              <a:t>DIVER en CPX</a:t>
            </a:r>
            <a:endParaRPr lang="es-ES_tradnl" sz="3200" b="1" dirty="0"/>
          </a:p>
        </p:txBody>
      </p:sp>
      <p:sp>
        <p:nvSpPr>
          <p:cNvPr id="10" name="Marcador de contenido 2">
            <a:extLst>
              <a:ext uri="{FF2B5EF4-FFF2-40B4-BE49-F238E27FC236}">
                <a16:creationId xmlns:a16="http://schemas.microsoft.com/office/drawing/2014/main" id="{45E66F7D-E95F-4DB8-B465-3F46F2411E2E}"/>
              </a:ext>
            </a:extLst>
          </p:cNvPr>
          <p:cNvSpPr txBox="1">
            <a:spLocks/>
          </p:cNvSpPr>
          <p:nvPr/>
        </p:nvSpPr>
        <p:spPr>
          <a:xfrm>
            <a:off x="781050" y="1669112"/>
            <a:ext cx="7886700" cy="3908097"/>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SzPct val="90000"/>
              <a:buNone/>
            </a:pPr>
            <a:r>
              <a:rPr lang="es-ES_tradnl" sz="1600" b="1" dirty="0">
                <a:solidFill>
                  <a:srgbClr val="00B050"/>
                </a:solidFill>
              </a:rPr>
              <a:t>Conclusiones</a:t>
            </a:r>
          </a:p>
          <a:p>
            <a:pPr marL="0" indent="0">
              <a:buSzPct val="90000"/>
              <a:buNone/>
            </a:pPr>
            <a:endParaRPr lang="es-ES_tradnl" sz="1600" b="1" dirty="0">
              <a:solidFill>
                <a:srgbClr val="00B050"/>
              </a:solidFill>
            </a:endParaRPr>
          </a:p>
          <a:p>
            <a:pPr>
              <a:buSzPct val="90000"/>
            </a:pPr>
            <a:r>
              <a:rPr lang="en-US" sz="1800" b="1" dirty="0" err="1">
                <a:solidFill>
                  <a:schemeClr val="tx2"/>
                </a:solidFill>
              </a:rPr>
              <a:t>Es</a:t>
            </a:r>
            <a:r>
              <a:rPr lang="en-US" sz="1800" b="1" dirty="0">
                <a:solidFill>
                  <a:schemeClr val="tx2"/>
                </a:solidFill>
              </a:rPr>
              <a:t> </a:t>
            </a:r>
            <a:r>
              <a:rPr lang="en-US" sz="1800" b="1" dirty="0" err="1">
                <a:solidFill>
                  <a:schemeClr val="tx2"/>
                </a:solidFill>
              </a:rPr>
              <a:t>nuestra</a:t>
            </a:r>
            <a:r>
              <a:rPr lang="en-US" sz="1800" b="1" dirty="0">
                <a:solidFill>
                  <a:schemeClr val="tx2"/>
                </a:solidFill>
              </a:rPr>
              <a:t> </a:t>
            </a:r>
            <a:r>
              <a:rPr lang="en-US" sz="1800" b="1" dirty="0" err="1">
                <a:solidFill>
                  <a:schemeClr val="tx2"/>
                </a:solidFill>
              </a:rPr>
              <a:t>Plataforma</a:t>
            </a:r>
            <a:r>
              <a:rPr lang="en-US" sz="1800" b="1" dirty="0">
                <a:solidFill>
                  <a:schemeClr val="tx2"/>
                </a:solidFill>
              </a:rPr>
              <a:t> de </a:t>
            </a:r>
            <a:r>
              <a:rPr lang="en-US" sz="1800" b="1" dirty="0" err="1">
                <a:solidFill>
                  <a:schemeClr val="tx2"/>
                </a:solidFill>
              </a:rPr>
              <a:t>comunicación</a:t>
            </a:r>
            <a:r>
              <a:rPr lang="en-US" sz="1800" b="1" dirty="0">
                <a:solidFill>
                  <a:schemeClr val="tx2"/>
                </a:solidFill>
              </a:rPr>
              <a:t> </a:t>
            </a:r>
            <a:r>
              <a:rPr lang="en-US" sz="1800" b="1" dirty="0" err="1">
                <a:solidFill>
                  <a:schemeClr val="tx2"/>
                </a:solidFill>
              </a:rPr>
              <a:t>interna</a:t>
            </a:r>
            <a:endParaRPr lang="en-US" sz="1800" b="1" dirty="0">
              <a:solidFill>
                <a:schemeClr val="tx2"/>
              </a:solidFill>
            </a:endParaRPr>
          </a:p>
          <a:p>
            <a:pPr>
              <a:buSzPct val="90000"/>
            </a:pPr>
            <a:endParaRPr lang="en-US" sz="1800" b="1" dirty="0">
              <a:solidFill>
                <a:schemeClr val="tx2"/>
              </a:solidFill>
            </a:endParaRPr>
          </a:p>
          <a:p>
            <a:pPr>
              <a:buSzPct val="90000"/>
            </a:pPr>
            <a:r>
              <a:rPr lang="en-US" sz="1800" b="1" dirty="0" err="1">
                <a:solidFill>
                  <a:schemeClr val="tx2"/>
                </a:solidFill>
              </a:rPr>
              <a:t>Compromiso</a:t>
            </a:r>
            <a:r>
              <a:rPr lang="en-US" sz="1800" b="1" dirty="0">
                <a:solidFill>
                  <a:schemeClr val="tx2"/>
                </a:solidFill>
              </a:rPr>
              <a:t> para </a:t>
            </a:r>
            <a:r>
              <a:rPr lang="en-US" sz="1800" b="1" dirty="0" err="1">
                <a:solidFill>
                  <a:schemeClr val="tx2"/>
                </a:solidFill>
              </a:rPr>
              <a:t>uso</a:t>
            </a:r>
            <a:r>
              <a:rPr lang="en-US" sz="1800" b="1" dirty="0">
                <a:solidFill>
                  <a:schemeClr val="tx2"/>
                </a:solidFill>
              </a:rPr>
              <a:t> de la </a:t>
            </a:r>
            <a:r>
              <a:rPr lang="en-US" sz="1800" b="1" dirty="0" err="1">
                <a:solidFill>
                  <a:schemeClr val="tx2"/>
                </a:solidFill>
              </a:rPr>
              <a:t>herramienta</a:t>
            </a:r>
            <a:r>
              <a:rPr lang="en-US" sz="1800" b="1" dirty="0">
                <a:solidFill>
                  <a:schemeClr val="tx2"/>
                </a:solidFill>
              </a:rPr>
              <a:t> de </a:t>
            </a:r>
            <a:r>
              <a:rPr lang="en-US" sz="1800" b="1" dirty="0" err="1">
                <a:solidFill>
                  <a:schemeClr val="tx2"/>
                </a:solidFill>
              </a:rPr>
              <a:t>acuerdo</a:t>
            </a:r>
            <a:r>
              <a:rPr lang="en-US" sz="1800" b="1" dirty="0">
                <a:solidFill>
                  <a:schemeClr val="tx2"/>
                </a:solidFill>
              </a:rPr>
              <a:t> a los </a:t>
            </a:r>
            <a:r>
              <a:rPr lang="en-US" sz="1800" b="1" dirty="0" err="1">
                <a:solidFill>
                  <a:schemeClr val="tx2"/>
                </a:solidFill>
              </a:rPr>
              <a:t>perfiles</a:t>
            </a:r>
            <a:r>
              <a:rPr lang="en-US" sz="1800" b="1" dirty="0">
                <a:solidFill>
                  <a:schemeClr val="tx2"/>
                </a:solidFill>
              </a:rPr>
              <a:t> </a:t>
            </a:r>
            <a:r>
              <a:rPr lang="en-US" sz="1800" b="1" dirty="0" err="1">
                <a:solidFill>
                  <a:schemeClr val="tx2"/>
                </a:solidFill>
              </a:rPr>
              <a:t>definidos</a:t>
            </a:r>
            <a:endParaRPr lang="en-US" sz="1800" b="1" dirty="0">
              <a:solidFill>
                <a:schemeClr val="tx2"/>
              </a:solidFill>
            </a:endParaRPr>
          </a:p>
          <a:p>
            <a:pPr>
              <a:buSzPct val="90000"/>
            </a:pPr>
            <a:endParaRPr lang="en-US" sz="1800" b="1" dirty="0">
              <a:solidFill>
                <a:schemeClr val="tx2"/>
              </a:solidFill>
            </a:endParaRPr>
          </a:p>
          <a:p>
            <a:pPr>
              <a:buSzPct val="90000"/>
            </a:pPr>
            <a:r>
              <a:rPr lang="en-US" sz="1800" b="1" dirty="0" err="1">
                <a:solidFill>
                  <a:schemeClr val="tx2"/>
                </a:solidFill>
              </a:rPr>
              <a:t>Mantener</a:t>
            </a:r>
            <a:r>
              <a:rPr lang="en-US" sz="1800" b="1" dirty="0">
                <a:solidFill>
                  <a:schemeClr val="tx2"/>
                </a:solidFill>
              </a:rPr>
              <a:t> actualizada la </a:t>
            </a:r>
            <a:r>
              <a:rPr lang="en-US" sz="1800" b="1" dirty="0" err="1">
                <a:solidFill>
                  <a:schemeClr val="tx2"/>
                </a:solidFill>
              </a:rPr>
              <a:t>plataforma</a:t>
            </a:r>
            <a:r>
              <a:rPr lang="en-US" sz="1800" b="1" dirty="0">
                <a:solidFill>
                  <a:schemeClr val="tx2"/>
                </a:solidFill>
              </a:rPr>
              <a:t> de </a:t>
            </a:r>
            <a:r>
              <a:rPr lang="en-US" sz="1800" b="1" dirty="0" err="1">
                <a:solidFill>
                  <a:schemeClr val="tx2"/>
                </a:solidFill>
              </a:rPr>
              <a:t>acuerdo</a:t>
            </a:r>
            <a:r>
              <a:rPr lang="en-US" sz="1800" b="1" dirty="0">
                <a:solidFill>
                  <a:schemeClr val="tx2"/>
                </a:solidFill>
              </a:rPr>
              <a:t> a la </a:t>
            </a:r>
            <a:r>
              <a:rPr lang="en-US" sz="1800" b="1" dirty="0" err="1">
                <a:solidFill>
                  <a:schemeClr val="tx2"/>
                </a:solidFill>
              </a:rPr>
              <a:t>información</a:t>
            </a:r>
            <a:r>
              <a:rPr lang="en-US" sz="1800" b="1" dirty="0">
                <a:solidFill>
                  <a:schemeClr val="tx2"/>
                </a:solidFill>
              </a:rPr>
              <a:t> de clientes, </a:t>
            </a:r>
            <a:r>
              <a:rPr lang="en-US" sz="1800" b="1" dirty="0" err="1">
                <a:solidFill>
                  <a:schemeClr val="tx2"/>
                </a:solidFill>
              </a:rPr>
              <a:t>archivos</a:t>
            </a:r>
            <a:r>
              <a:rPr lang="en-US" sz="1800" b="1" dirty="0">
                <a:solidFill>
                  <a:schemeClr val="tx2"/>
                </a:solidFill>
              </a:rPr>
              <a:t>, </a:t>
            </a:r>
            <a:r>
              <a:rPr lang="en-US" sz="1800" b="1" dirty="0" err="1">
                <a:solidFill>
                  <a:schemeClr val="tx2"/>
                </a:solidFill>
              </a:rPr>
              <a:t>formatos</a:t>
            </a:r>
            <a:r>
              <a:rPr lang="en-US" sz="1800" b="1" dirty="0">
                <a:solidFill>
                  <a:schemeClr val="tx2"/>
                </a:solidFill>
              </a:rPr>
              <a:t>  y </a:t>
            </a:r>
            <a:r>
              <a:rPr lang="en-US" sz="1800" b="1" dirty="0" err="1">
                <a:solidFill>
                  <a:schemeClr val="tx2"/>
                </a:solidFill>
              </a:rPr>
              <a:t>perfil</a:t>
            </a:r>
            <a:r>
              <a:rPr lang="en-US" sz="1800" b="1" dirty="0">
                <a:solidFill>
                  <a:schemeClr val="tx2"/>
                </a:solidFill>
              </a:rPr>
              <a:t> </a:t>
            </a:r>
            <a:r>
              <a:rPr lang="en-US" sz="1800" b="1" dirty="0" err="1">
                <a:solidFill>
                  <a:schemeClr val="tx2"/>
                </a:solidFill>
              </a:rPr>
              <a:t>establecido</a:t>
            </a:r>
            <a:endParaRPr lang="en-US" sz="1800" b="1" dirty="0">
              <a:solidFill>
                <a:schemeClr val="tx2"/>
              </a:solidFill>
            </a:endParaRPr>
          </a:p>
          <a:p>
            <a:pPr marL="0" indent="0">
              <a:buSzPct val="90000"/>
              <a:buNone/>
            </a:pPr>
            <a:endParaRPr lang="es-ES_tradnl" sz="1600" b="1" dirty="0">
              <a:solidFill>
                <a:srgbClr val="00B050"/>
              </a:solidFill>
            </a:endParaRPr>
          </a:p>
          <a:p>
            <a:pPr>
              <a:buSzPct val="90000"/>
            </a:pPr>
            <a:endParaRPr lang="es-ES_tradnl" sz="1600" b="1" dirty="0">
              <a:solidFill>
                <a:srgbClr val="00B050"/>
              </a:solidFill>
            </a:endParaRPr>
          </a:p>
          <a:p>
            <a:endParaRPr lang="es-ES_tradnl" sz="1200" dirty="0"/>
          </a:p>
        </p:txBody>
      </p:sp>
      <p:pic>
        <p:nvPicPr>
          <p:cNvPr id="4" name="Imagen 10">
            <a:extLst>
              <a:ext uri="{FF2B5EF4-FFF2-40B4-BE49-F238E27FC236}">
                <a16:creationId xmlns:a16="http://schemas.microsoft.com/office/drawing/2014/main" id="{98419F50-6456-8340-81CB-F32D89D34239}"/>
              </a:ext>
            </a:extLst>
          </p:cNvPr>
          <p:cNvPicPr>
            <a:picLocks noChangeAspect="1"/>
          </p:cNvPicPr>
          <p:nvPr/>
        </p:nvPicPr>
        <p:blipFill>
          <a:blip r:embed="rId3"/>
          <a:stretch>
            <a:fillRect/>
          </a:stretch>
        </p:blipFill>
        <p:spPr>
          <a:xfrm>
            <a:off x="6869751" y="248249"/>
            <a:ext cx="1711534" cy="1047577"/>
          </a:xfrm>
          <a:prstGeom prst="rect">
            <a:avLst/>
          </a:prstGeom>
        </p:spPr>
      </p:pic>
    </p:spTree>
    <p:extLst>
      <p:ext uri="{BB962C8B-B14F-4D97-AF65-F5344CB8AC3E}">
        <p14:creationId xmlns:p14="http://schemas.microsoft.com/office/powerpoint/2010/main" val="608053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C49AE7F8-6C3C-4E43-99D4-69DFF1F733BF}"/>
              </a:ext>
            </a:extLst>
          </p:cNvPr>
          <p:cNvGraphicFramePr/>
          <p:nvPr>
            <p:extLst/>
          </p:nvPr>
        </p:nvGraphicFramePr>
        <p:xfrm>
          <a:off x="538420" y="1172505"/>
          <a:ext cx="7893772" cy="47574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adroTexto 3">
            <a:extLst>
              <a:ext uri="{FF2B5EF4-FFF2-40B4-BE49-F238E27FC236}">
                <a16:creationId xmlns:a16="http://schemas.microsoft.com/office/drawing/2014/main" id="{B161148F-978A-8B4A-8B7B-61145DBAACE4}"/>
              </a:ext>
            </a:extLst>
          </p:cNvPr>
          <p:cNvSpPr txBox="1"/>
          <p:nvPr/>
        </p:nvSpPr>
        <p:spPr>
          <a:xfrm>
            <a:off x="3504287" y="689906"/>
            <a:ext cx="2146100" cy="369332"/>
          </a:xfrm>
          <a:prstGeom prst="rect">
            <a:avLst/>
          </a:prstGeom>
          <a:noFill/>
        </p:spPr>
        <p:txBody>
          <a:bodyPr wrap="none" rtlCol="0">
            <a:spAutoFit/>
          </a:bodyPr>
          <a:lstStyle/>
          <a:p>
            <a:r>
              <a:rPr lang="es-MX"/>
              <a:t>Productos y servicios</a:t>
            </a:r>
          </a:p>
        </p:txBody>
      </p:sp>
      <p:pic>
        <p:nvPicPr>
          <p:cNvPr id="5" name="Picture 2">
            <a:extLst>
              <a:ext uri="{FF2B5EF4-FFF2-40B4-BE49-F238E27FC236}">
                <a16:creationId xmlns:a16="http://schemas.microsoft.com/office/drawing/2014/main" id="{70DD4E02-7925-5B46-81D9-FF6058DB3B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1329" y="356285"/>
            <a:ext cx="2478781" cy="544720"/>
          </a:xfrm>
          <a:prstGeom prst="rect">
            <a:avLst/>
          </a:prstGeom>
        </p:spPr>
      </p:pic>
      <p:pic>
        <p:nvPicPr>
          <p:cNvPr id="7" name="Imagen 6">
            <a:hlinkClick r:id="rId9" action="ppaction://hlinksldjump"/>
            <a:extLst>
              <a:ext uri="{FF2B5EF4-FFF2-40B4-BE49-F238E27FC236}">
                <a16:creationId xmlns:a16="http://schemas.microsoft.com/office/drawing/2014/main" id="{C89012C0-8617-7247-ADD6-7CB7284F322D}"/>
              </a:ext>
            </a:extLst>
          </p:cNvPr>
          <p:cNvPicPr>
            <a:picLocks noChangeAspect="1"/>
          </p:cNvPicPr>
          <p:nvPr/>
        </p:nvPicPr>
        <p:blipFill>
          <a:blip r:embed="rId10"/>
          <a:stretch>
            <a:fillRect/>
          </a:stretch>
        </p:blipFill>
        <p:spPr>
          <a:xfrm>
            <a:off x="4046470" y="3230622"/>
            <a:ext cx="1045697" cy="640038"/>
          </a:xfrm>
          <a:prstGeom prst="rect">
            <a:avLst/>
          </a:prstGeom>
        </p:spPr>
      </p:pic>
    </p:spTree>
    <p:extLst>
      <p:ext uri="{BB962C8B-B14F-4D97-AF65-F5344CB8AC3E}">
        <p14:creationId xmlns:p14="http://schemas.microsoft.com/office/powerpoint/2010/main" val="2070691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98419F50-6456-8340-81CB-F32D89D34239}"/>
              </a:ext>
            </a:extLst>
          </p:cNvPr>
          <p:cNvPicPr>
            <a:picLocks noChangeAspect="1"/>
          </p:cNvPicPr>
          <p:nvPr/>
        </p:nvPicPr>
        <p:blipFill>
          <a:blip r:embed="rId3"/>
          <a:stretch>
            <a:fillRect/>
          </a:stretch>
        </p:blipFill>
        <p:spPr>
          <a:xfrm>
            <a:off x="6869751" y="248249"/>
            <a:ext cx="1711534" cy="1047577"/>
          </a:xfrm>
          <a:prstGeom prst="rect">
            <a:avLst/>
          </a:prstGeom>
        </p:spPr>
      </p:pic>
      <p:sp>
        <p:nvSpPr>
          <p:cNvPr id="13" name="CuadroTexto 12">
            <a:extLst>
              <a:ext uri="{FF2B5EF4-FFF2-40B4-BE49-F238E27FC236}">
                <a16:creationId xmlns:a16="http://schemas.microsoft.com/office/drawing/2014/main" id="{7F6AA2FA-0885-A14F-86F0-50A6315F4063}"/>
              </a:ext>
            </a:extLst>
          </p:cNvPr>
          <p:cNvSpPr txBox="1"/>
          <p:nvPr/>
        </p:nvSpPr>
        <p:spPr>
          <a:xfrm>
            <a:off x="1015240" y="1459490"/>
            <a:ext cx="7301967" cy="4678204"/>
          </a:xfrm>
          <a:prstGeom prst="rect">
            <a:avLst/>
          </a:prstGeom>
          <a:noFill/>
        </p:spPr>
        <p:txBody>
          <a:bodyPr wrap="square" rtlCol="0">
            <a:spAutoFit/>
          </a:bodyPr>
          <a:lstStyle/>
          <a:p>
            <a:pPr marL="285750" indent="-285750">
              <a:buFont typeface="Arial" panose="020B0604020202020204" pitchFamily="34" charset="0"/>
              <a:buChar char="•"/>
            </a:pPr>
            <a:r>
              <a:rPr lang="es-MX" sz="1600" dirty="0"/>
              <a:t>Plataforma de atención y servicio al cliente, proveedor y empleado que opera a través de un portal en línea (Mobiles, Tablets, Pc) que registra todas las interacciones del cliente y da seguimiento  puntual a eventos y tickets. </a:t>
            </a:r>
          </a:p>
          <a:p>
            <a:pPr marL="285750" indent="-285750">
              <a:buFont typeface="Arial" panose="020B0604020202020204" pitchFamily="34" charset="0"/>
              <a:buChar char="•"/>
            </a:pPr>
            <a:endParaRPr lang="es-MX" sz="1600" dirty="0"/>
          </a:p>
          <a:p>
            <a:pPr marL="285750" indent="-285750">
              <a:buFont typeface="Arial" panose="020B0604020202020204" pitchFamily="34" charset="0"/>
              <a:buChar char="•"/>
            </a:pPr>
            <a:r>
              <a:rPr lang="es-MX" sz="1600" dirty="0"/>
              <a:t>Centro de Ayuda para atender los servicios y problemas de los clientes basados en procesos de negocio de la empresa. </a:t>
            </a:r>
          </a:p>
          <a:p>
            <a:pPr marL="285750" indent="-285750">
              <a:buFont typeface="Arial" panose="020B0604020202020204" pitchFamily="34" charset="0"/>
              <a:buChar char="•"/>
            </a:pPr>
            <a:endParaRPr lang="es-MX" sz="1600" dirty="0"/>
          </a:p>
          <a:p>
            <a:pPr marL="285750" indent="-285750">
              <a:buFont typeface="Arial" panose="020B0604020202020204" pitchFamily="34" charset="0"/>
              <a:buChar char="•"/>
            </a:pPr>
            <a:r>
              <a:rPr lang="es-MX" sz="1600" dirty="0"/>
              <a:t>Permite enlazar los servicios al cliente aprovechando los Sistemas Legacy y ERP como SAP, Oracle, Microsoft, entre otros, enriquece, minimiza los tiempos y ahorrar costos operativos relacionados con la atención al cliente. </a:t>
            </a:r>
          </a:p>
          <a:p>
            <a:pPr marL="285750" indent="-285750">
              <a:buFont typeface="Arial" panose="020B0604020202020204" pitchFamily="34" charset="0"/>
              <a:buChar char="•"/>
            </a:pPr>
            <a:endParaRPr lang="es-MX" sz="1600" dirty="0"/>
          </a:p>
          <a:p>
            <a:pPr marL="285750" indent="-285750">
              <a:buFont typeface="Arial" panose="020B0604020202020204" pitchFamily="34" charset="0"/>
              <a:buChar char="•"/>
            </a:pPr>
            <a:r>
              <a:rPr lang="es-MX" sz="1600" dirty="0"/>
              <a:t>Capacidad de conectarse a medios de pago y registrar todo tipo de transacciones para perfilar a los clientes y facilitar su explotación a través de tecnologías BI (Business Intelligence).</a:t>
            </a:r>
          </a:p>
          <a:p>
            <a:pPr marL="285750" indent="-285750">
              <a:buFont typeface="Arial" panose="020B0604020202020204" pitchFamily="34" charset="0"/>
              <a:buChar char="•"/>
            </a:pPr>
            <a:endParaRPr lang="es-MX" sz="1600" dirty="0"/>
          </a:p>
          <a:p>
            <a:pPr algn="ctr"/>
            <a:r>
              <a:rPr lang="es-MX" sz="2000" b="1" dirty="0">
                <a:solidFill>
                  <a:srgbClr val="EC0928"/>
                </a:solidFill>
              </a:rPr>
              <a:t>CPX ayuda a sustentar, monitorear, controlar y dar soporte a todos los servicios que Kiininet ofrece.</a:t>
            </a:r>
          </a:p>
          <a:p>
            <a:pPr marL="285750" indent="-285750">
              <a:buFont typeface="Arial" panose="020B0604020202020204" pitchFamily="34" charset="0"/>
              <a:buChar char="•"/>
            </a:pPr>
            <a:endParaRPr lang="es-MX" dirty="0"/>
          </a:p>
        </p:txBody>
      </p:sp>
      <p:sp>
        <p:nvSpPr>
          <p:cNvPr id="15" name="CuadroTexto 14">
            <a:extLst>
              <a:ext uri="{FF2B5EF4-FFF2-40B4-BE49-F238E27FC236}">
                <a16:creationId xmlns:a16="http://schemas.microsoft.com/office/drawing/2014/main" id="{ACBEEADD-113B-A34F-A462-AC7E9608E78F}"/>
              </a:ext>
            </a:extLst>
          </p:cNvPr>
          <p:cNvSpPr txBox="1"/>
          <p:nvPr/>
        </p:nvSpPr>
        <p:spPr>
          <a:xfrm>
            <a:off x="3055301" y="772038"/>
            <a:ext cx="3435749" cy="369332"/>
          </a:xfrm>
          <a:prstGeom prst="rect">
            <a:avLst/>
          </a:prstGeom>
          <a:noFill/>
        </p:spPr>
        <p:txBody>
          <a:bodyPr wrap="none" rtlCol="0">
            <a:spAutoFit/>
          </a:bodyPr>
          <a:lstStyle/>
          <a:p>
            <a:r>
              <a:rPr lang="es-MX" dirty="0" err="1"/>
              <a:t>Comunication</a:t>
            </a:r>
            <a:r>
              <a:rPr lang="es-MX" dirty="0"/>
              <a:t> </a:t>
            </a:r>
            <a:r>
              <a:rPr lang="es-MX" dirty="0" err="1"/>
              <a:t>Experience</a:t>
            </a:r>
            <a:r>
              <a:rPr lang="es-MX" dirty="0"/>
              <a:t> </a:t>
            </a:r>
            <a:r>
              <a:rPr lang="es-MX" dirty="0" err="1"/>
              <a:t>Platform</a:t>
            </a:r>
            <a:endParaRPr lang="es-MX" dirty="0"/>
          </a:p>
        </p:txBody>
      </p:sp>
      <p:sp>
        <p:nvSpPr>
          <p:cNvPr id="16" name="Botón de acción: Inicio 15">
            <a:hlinkClick r:id="" action="ppaction://hlinkshowjump?jump=firstslide" highlightClick="1"/>
            <a:extLst>
              <a:ext uri="{FF2B5EF4-FFF2-40B4-BE49-F238E27FC236}">
                <a16:creationId xmlns:a16="http://schemas.microsoft.com/office/drawing/2014/main" id="{A2C72637-6E50-2240-B91A-0B5CABE53D2E}"/>
              </a:ext>
            </a:extLst>
          </p:cNvPr>
          <p:cNvSpPr/>
          <p:nvPr/>
        </p:nvSpPr>
        <p:spPr>
          <a:xfrm>
            <a:off x="4396785" y="5765602"/>
            <a:ext cx="350429" cy="251918"/>
          </a:xfrm>
          <a:prstGeom prst="actionButtonHome">
            <a:avLst/>
          </a:prstGeom>
          <a:gradFill>
            <a:gsLst>
              <a:gs pos="0">
                <a:srgbClr val="FFC000"/>
              </a:gs>
              <a:gs pos="99000">
                <a:schemeClr val="bg1"/>
              </a:gs>
            </a:gsLst>
          </a:gra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361294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7F6AA2FA-0885-A14F-86F0-50A6315F4063}"/>
              </a:ext>
            </a:extLst>
          </p:cNvPr>
          <p:cNvSpPr txBox="1"/>
          <p:nvPr/>
        </p:nvSpPr>
        <p:spPr>
          <a:xfrm>
            <a:off x="1015240" y="1612802"/>
            <a:ext cx="7301967" cy="3816429"/>
          </a:xfrm>
          <a:prstGeom prst="rect">
            <a:avLst/>
          </a:prstGeom>
          <a:noFill/>
        </p:spPr>
        <p:txBody>
          <a:bodyPr wrap="square" rtlCol="0">
            <a:spAutoFit/>
          </a:bodyPr>
          <a:lstStyle/>
          <a:p>
            <a:pPr marL="285750" indent="-285750">
              <a:buFont typeface="Arial" panose="020B0604020202020204" pitchFamily="34" charset="0"/>
              <a:buChar char="•"/>
            </a:pPr>
            <a:r>
              <a:rPr lang="es-MX" sz="1600"/>
              <a:t>Con más de 40 años de experiencia, una de nuestras fortalezas es el diseño e implementación de Procesos de Negocio que ayudan a la empresa a garantizar la calidad, servicio y rapidez de los procesos, reduciendo gastos y controlado las desviaciones, resultados que se ven reflejados en mejoras espectaculares en las medidas críticas de rendimiento y control. </a:t>
            </a:r>
          </a:p>
          <a:p>
            <a:pPr marL="285750" indent="-285750">
              <a:buFont typeface="Arial" panose="020B0604020202020204" pitchFamily="34" charset="0"/>
              <a:buChar char="•"/>
            </a:pPr>
            <a:endParaRPr lang="es-MX" sz="1600"/>
          </a:p>
          <a:p>
            <a:pPr marL="285750" indent="-285750">
              <a:buFont typeface="Arial" panose="020B0604020202020204" pitchFamily="34" charset="0"/>
              <a:buChar char="•"/>
            </a:pPr>
            <a:r>
              <a:rPr lang="es-MX" sz="1600"/>
              <a:t>A través de un único enfoque, en el que se ve al negocio desde una perspectiva 360°, se rompen las estructuras fragmentadas (departamentos), modificando el enfoque de “Medición Funcional” por uno de contribución “Valor Creado”. </a:t>
            </a:r>
          </a:p>
          <a:p>
            <a:pPr marL="285750" indent="-285750">
              <a:buFont typeface="Arial" panose="020B0604020202020204" pitchFamily="34" charset="0"/>
              <a:buChar char="•"/>
            </a:pPr>
            <a:endParaRPr lang="es-MX" sz="1600"/>
          </a:p>
          <a:p>
            <a:pPr marL="285750" indent="-285750">
              <a:buFont typeface="Arial" panose="020B0604020202020204" pitchFamily="34" charset="0"/>
              <a:buChar char="•"/>
            </a:pPr>
            <a:r>
              <a:rPr lang="es-MX" sz="1600"/>
              <a:t>Dentro de nuestra metodología se contempla la implementación o re-ingeniería de Políticas, Métodos y Procedimientos. Casos de éxito tales como: otorgamientos de crédito, centrales de crédito, control de inventarios, control de puntos venta, transferencias de dinero, centrales de compra, etc. </a:t>
            </a:r>
          </a:p>
          <a:p>
            <a:pPr marL="285750" indent="-285750">
              <a:buFont typeface="Arial" panose="020B0604020202020204" pitchFamily="34" charset="0"/>
              <a:buChar char="•"/>
            </a:pPr>
            <a:endParaRPr lang="es-MX"/>
          </a:p>
        </p:txBody>
      </p:sp>
      <p:pic>
        <p:nvPicPr>
          <p:cNvPr id="4" name="Picture 2">
            <a:extLst>
              <a:ext uri="{FF2B5EF4-FFF2-40B4-BE49-F238E27FC236}">
                <a16:creationId xmlns:a16="http://schemas.microsoft.com/office/drawing/2014/main" id="{3E1BEC45-E58A-0848-873F-BEA73E91A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838" y="424513"/>
            <a:ext cx="2478781" cy="544720"/>
          </a:xfrm>
          <a:prstGeom prst="rect">
            <a:avLst/>
          </a:prstGeom>
        </p:spPr>
      </p:pic>
      <p:sp>
        <p:nvSpPr>
          <p:cNvPr id="2" name="CuadroTexto 1">
            <a:extLst>
              <a:ext uri="{FF2B5EF4-FFF2-40B4-BE49-F238E27FC236}">
                <a16:creationId xmlns:a16="http://schemas.microsoft.com/office/drawing/2014/main" id="{6E3D5B54-B303-0647-AEDB-428B7B3551C8}"/>
              </a:ext>
            </a:extLst>
          </p:cNvPr>
          <p:cNvSpPr txBox="1"/>
          <p:nvPr/>
        </p:nvSpPr>
        <p:spPr>
          <a:xfrm>
            <a:off x="1308633" y="969233"/>
            <a:ext cx="4641655" cy="369332"/>
          </a:xfrm>
          <a:prstGeom prst="rect">
            <a:avLst/>
          </a:prstGeom>
          <a:noFill/>
        </p:spPr>
        <p:txBody>
          <a:bodyPr wrap="none" rtlCol="0">
            <a:spAutoFit/>
          </a:bodyPr>
          <a:lstStyle/>
          <a:p>
            <a:r>
              <a:rPr lang="es-MX"/>
              <a:t>Procesos de Negocio (Ingenieria y re Ingenieria)</a:t>
            </a:r>
          </a:p>
        </p:txBody>
      </p:sp>
      <p:sp>
        <p:nvSpPr>
          <p:cNvPr id="6" name="Botón de acción: Inicio 5">
            <a:hlinkClick r:id="" action="ppaction://hlinkshowjump?jump=firstslide" highlightClick="1"/>
            <a:extLst>
              <a:ext uri="{FF2B5EF4-FFF2-40B4-BE49-F238E27FC236}">
                <a16:creationId xmlns:a16="http://schemas.microsoft.com/office/drawing/2014/main" id="{96071344-5F0D-6847-8ECF-E58F1F5000DD}"/>
              </a:ext>
            </a:extLst>
          </p:cNvPr>
          <p:cNvSpPr/>
          <p:nvPr/>
        </p:nvSpPr>
        <p:spPr>
          <a:xfrm>
            <a:off x="4396785" y="5765602"/>
            <a:ext cx="350429" cy="251918"/>
          </a:xfrm>
          <a:prstGeom prst="actionButtonHome">
            <a:avLst/>
          </a:prstGeom>
          <a:gradFill>
            <a:gsLst>
              <a:gs pos="0">
                <a:srgbClr val="FFC000"/>
              </a:gs>
              <a:gs pos="99000">
                <a:schemeClr val="bg1"/>
              </a:gs>
            </a:gsLst>
          </a:gra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550058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7F6AA2FA-0885-A14F-86F0-50A6315F4063}"/>
              </a:ext>
            </a:extLst>
          </p:cNvPr>
          <p:cNvSpPr txBox="1"/>
          <p:nvPr/>
        </p:nvSpPr>
        <p:spPr>
          <a:xfrm>
            <a:off x="1015240" y="1612802"/>
            <a:ext cx="7301967" cy="3570208"/>
          </a:xfrm>
          <a:prstGeom prst="rect">
            <a:avLst/>
          </a:prstGeom>
          <a:noFill/>
        </p:spPr>
        <p:txBody>
          <a:bodyPr wrap="square" rtlCol="0">
            <a:spAutoFit/>
          </a:bodyPr>
          <a:lstStyle/>
          <a:p>
            <a:pPr marL="285750" indent="-285750">
              <a:buFont typeface="Arial" panose="020B0604020202020204" pitchFamily="34" charset="0"/>
              <a:buChar char="•"/>
            </a:pPr>
            <a:r>
              <a:rPr lang="es-MX" sz="1600" dirty="0"/>
              <a:t>Experiencia comprobada en el ciclo de desarrollo de Sistemas.</a:t>
            </a:r>
          </a:p>
          <a:p>
            <a:pPr marL="285750" indent="-285750">
              <a:buFont typeface="Arial" panose="020B0604020202020204" pitchFamily="34" charset="0"/>
              <a:buChar char="•"/>
            </a:pPr>
            <a:endParaRPr lang="es-MX" sz="1600" dirty="0"/>
          </a:p>
          <a:p>
            <a:pPr marL="285750" indent="-285750">
              <a:buFont typeface="Arial" panose="020B0604020202020204" pitchFamily="34" charset="0"/>
              <a:buChar char="•"/>
            </a:pPr>
            <a:r>
              <a:rPr lang="es-MX" sz="1600" dirty="0"/>
              <a:t>Cubrimos todas las etapas del desarrollo de los sistemas:</a:t>
            </a:r>
          </a:p>
          <a:p>
            <a:pPr marL="285750" indent="-285750">
              <a:buFont typeface="Arial" panose="020B0604020202020204" pitchFamily="34" charset="0"/>
              <a:buChar char="•"/>
            </a:pPr>
            <a:endParaRPr lang="es-MX" sz="1600" dirty="0"/>
          </a:p>
          <a:p>
            <a:pPr marL="742950" lvl="1" indent="-285750">
              <a:buFont typeface="Arial" panose="020B0604020202020204" pitchFamily="34" charset="0"/>
              <a:buChar char="•"/>
            </a:pPr>
            <a:r>
              <a:rPr lang="es-MX" sz="1600" dirty="0"/>
              <a:t>Metodologia de análisis y desarrollo</a:t>
            </a:r>
          </a:p>
          <a:p>
            <a:pPr marL="742950" lvl="1" indent="-285750">
              <a:buFont typeface="Arial" panose="020B0604020202020204" pitchFamily="34" charset="0"/>
              <a:buChar char="•"/>
            </a:pPr>
            <a:r>
              <a:rPr lang="es-MX" sz="1600" dirty="0"/>
              <a:t>Levantamiento y documentaci</a:t>
            </a:r>
            <a:r>
              <a:rPr lang="es-ES_tradnl" sz="1600" dirty="0" err="1"/>
              <a:t>ón</a:t>
            </a:r>
            <a:r>
              <a:rPr lang="es-ES" sz="1600" dirty="0"/>
              <a:t> de los requerimientos</a:t>
            </a:r>
          </a:p>
          <a:p>
            <a:pPr marL="742950" lvl="1" indent="-285750">
              <a:buFont typeface="Arial" panose="020B0604020202020204" pitchFamily="34" charset="0"/>
              <a:buChar char="•"/>
            </a:pPr>
            <a:r>
              <a:rPr lang="es-ES" sz="1600" dirty="0"/>
              <a:t>Diseño General y detallado</a:t>
            </a:r>
          </a:p>
          <a:p>
            <a:pPr marL="742950" lvl="1" indent="-285750">
              <a:buFont typeface="Arial" panose="020B0604020202020204" pitchFamily="34" charset="0"/>
              <a:buChar char="•"/>
            </a:pPr>
            <a:r>
              <a:rPr lang="es-ES" sz="1600" dirty="0"/>
              <a:t>Gerenciamiento del Proyecto y control de la fabrica de software</a:t>
            </a:r>
          </a:p>
          <a:p>
            <a:pPr marL="742950" lvl="1" indent="-285750">
              <a:buFont typeface="Arial" panose="020B0604020202020204" pitchFamily="34" charset="0"/>
              <a:buChar char="•"/>
            </a:pPr>
            <a:r>
              <a:rPr lang="es-ES" sz="1600" dirty="0"/>
              <a:t>Control de Calidad</a:t>
            </a:r>
          </a:p>
          <a:p>
            <a:pPr marL="742950" lvl="1" indent="-285750">
              <a:buFont typeface="Arial" panose="020B0604020202020204" pitchFamily="34" charset="0"/>
              <a:buChar char="•"/>
            </a:pPr>
            <a:r>
              <a:rPr lang="es-ES" sz="1600" dirty="0"/>
              <a:t>Puesta en marcha</a:t>
            </a:r>
            <a:endParaRPr lang="es-MX" sz="1600" dirty="0"/>
          </a:p>
          <a:p>
            <a:pPr marL="285750" indent="-285750">
              <a:buFont typeface="Arial" panose="020B0604020202020204" pitchFamily="34" charset="0"/>
              <a:buChar char="•"/>
            </a:pPr>
            <a:r>
              <a:rPr lang="es-MX" sz="1600" dirty="0"/>
              <a:t>Casos de </a:t>
            </a:r>
            <a:r>
              <a:rPr lang="es-ES" sz="1600" dirty="0"/>
              <a:t>éxito en Sistemas de Punto de Venta, otorgamientos de crédito, centrales de investigación y cobranzas, sistemas de información ejecutiva, tableros de control, sistemas para auditores, etc…</a:t>
            </a:r>
            <a:r>
              <a:rPr lang="es-MX" sz="1600" dirty="0"/>
              <a:t> </a:t>
            </a:r>
          </a:p>
          <a:p>
            <a:pPr marL="285750" indent="-285750">
              <a:buFont typeface="Arial" panose="020B0604020202020204" pitchFamily="34" charset="0"/>
              <a:buChar char="•"/>
            </a:pPr>
            <a:endParaRPr lang="es-MX" dirty="0"/>
          </a:p>
        </p:txBody>
      </p:sp>
      <p:pic>
        <p:nvPicPr>
          <p:cNvPr id="4" name="Picture 2">
            <a:extLst>
              <a:ext uri="{FF2B5EF4-FFF2-40B4-BE49-F238E27FC236}">
                <a16:creationId xmlns:a16="http://schemas.microsoft.com/office/drawing/2014/main" id="{3E1BEC45-E58A-0848-873F-BEA73E91A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838" y="424513"/>
            <a:ext cx="2478781" cy="544720"/>
          </a:xfrm>
          <a:prstGeom prst="rect">
            <a:avLst/>
          </a:prstGeom>
        </p:spPr>
      </p:pic>
      <p:sp>
        <p:nvSpPr>
          <p:cNvPr id="2" name="CuadroTexto 1">
            <a:extLst>
              <a:ext uri="{FF2B5EF4-FFF2-40B4-BE49-F238E27FC236}">
                <a16:creationId xmlns:a16="http://schemas.microsoft.com/office/drawing/2014/main" id="{6E3D5B54-B303-0647-AEDB-428B7B3551C8}"/>
              </a:ext>
            </a:extLst>
          </p:cNvPr>
          <p:cNvSpPr txBox="1"/>
          <p:nvPr/>
        </p:nvSpPr>
        <p:spPr>
          <a:xfrm>
            <a:off x="1308633" y="969233"/>
            <a:ext cx="1742785" cy="369332"/>
          </a:xfrm>
          <a:prstGeom prst="rect">
            <a:avLst/>
          </a:prstGeom>
          <a:noFill/>
        </p:spPr>
        <p:txBody>
          <a:bodyPr wrap="none" rtlCol="0">
            <a:spAutoFit/>
          </a:bodyPr>
          <a:lstStyle/>
          <a:p>
            <a:r>
              <a:rPr lang="es-MX" dirty="0"/>
              <a:t>An</a:t>
            </a:r>
            <a:r>
              <a:rPr lang="es-ES_tradnl" dirty="0" err="1"/>
              <a:t>alisis</a:t>
            </a:r>
            <a:r>
              <a:rPr lang="es-ES" dirty="0"/>
              <a:t> y Diseño</a:t>
            </a:r>
            <a:endParaRPr lang="es-MX" dirty="0"/>
          </a:p>
        </p:txBody>
      </p:sp>
      <p:sp>
        <p:nvSpPr>
          <p:cNvPr id="5" name="Botón de acción: Inicio 4">
            <a:hlinkClick r:id="" action="ppaction://hlinkshowjump?jump=firstslide" highlightClick="1"/>
            <a:extLst>
              <a:ext uri="{FF2B5EF4-FFF2-40B4-BE49-F238E27FC236}">
                <a16:creationId xmlns:a16="http://schemas.microsoft.com/office/drawing/2014/main" id="{91B92CA2-5EBC-0241-8E7D-ADE3460F164C}"/>
              </a:ext>
            </a:extLst>
          </p:cNvPr>
          <p:cNvSpPr/>
          <p:nvPr/>
        </p:nvSpPr>
        <p:spPr>
          <a:xfrm>
            <a:off x="4396785" y="5765602"/>
            <a:ext cx="350429" cy="251918"/>
          </a:xfrm>
          <a:prstGeom prst="actionButtonHome">
            <a:avLst/>
          </a:prstGeom>
          <a:gradFill>
            <a:gsLst>
              <a:gs pos="0">
                <a:srgbClr val="FFC000"/>
              </a:gs>
              <a:gs pos="99000">
                <a:schemeClr val="bg1"/>
              </a:gs>
            </a:gsLst>
          </a:gra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477474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7F6AA2FA-0885-A14F-86F0-50A6315F4063}"/>
              </a:ext>
            </a:extLst>
          </p:cNvPr>
          <p:cNvSpPr txBox="1"/>
          <p:nvPr/>
        </p:nvSpPr>
        <p:spPr>
          <a:xfrm>
            <a:off x="1015240" y="1612802"/>
            <a:ext cx="7301967" cy="3816429"/>
          </a:xfrm>
          <a:prstGeom prst="rect">
            <a:avLst/>
          </a:prstGeom>
          <a:noFill/>
        </p:spPr>
        <p:txBody>
          <a:bodyPr wrap="square" rtlCol="0">
            <a:spAutoFit/>
          </a:bodyPr>
          <a:lstStyle/>
          <a:p>
            <a:pPr marL="285750" indent="-285750">
              <a:buFont typeface="Arial" panose="020B0604020202020204" pitchFamily="34" charset="0"/>
              <a:buChar char="•"/>
            </a:pPr>
            <a:r>
              <a:rPr lang="es-MX" sz="1600"/>
              <a:t>La globalización ha requerido la adquisición o fusión de empresas, por lo que la creación de Unidades de Servicio interna son la respuesta lógica en la búsqueda de ahorro en costos de operación y personal a gran escala. </a:t>
            </a:r>
          </a:p>
          <a:p>
            <a:pPr marL="285750" indent="-285750">
              <a:buFont typeface="Arial" panose="020B0604020202020204" pitchFamily="34" charset="0"/>
              <a:buChar char="•"/>
            </a:pPr>
            <a:endParaRPr lang="es-MX" sz="1600"/>
          </a:p>
          <a:p>
            <a:pPr marL="285750" indent="-285750">
              <a:buFont typeface="Arial" panose="020B0604020202020204" pitchFamily="34" charset="0"/>
              <a:buChar char="•"/>
            </a:pPr>
            <a:r>
              <a:rPr lang="es-MX" sz="1600"/>
              <a:t>Llevamos a cabo el analisis, diseño y la propuesta mas adecuada para el negocio, teniendo siempre en cuenta los beneficios y resistencia al cambio.</a:t>
            </a:r>
          </a:p>
          <a:p>
            <a:pPr marL="285750" indent="-285750">
              <a:buFont typeface="Arial" panose="020B0604020202020204" pitchFamily="34" charset="0"/>
              <a:buChar char="•"/>
            </a:pPr>
            <a:endParaRPr lang="es-MX" sz="1600"/>
          </a:p>
          <a:p>
            <a:pPr marL="285750" indent="-285750">
              <a:buFont typeface="Arial" panose="020B0604020202020204" pitchFamily="34" charset="0"/>
              <a:buChar char="•"/>
            </a:pPr>
            <a:r>
              <a:rPr lang="es-MX" sz="1600"/>
              <a:t>Hemos creado unidades de Servicio tales como:</a:t>
            </a:r>
          </a:p>
          <a:p>
            <a:pPr marL="742950" lvl="1" indent="-285750">
              <a:buFont typeface="Arial" panose="020B0604020202020204" pitchFamily="34" charset="0"/>
              <a:buChar char="•"/>
            </a:pPr>
            <a:r>
              <a:rPr lang="es-MX" sz="1600"/>
              <a:t> Centrales de Compra,</a:t>
            </a:r>
          </a:p>
          <a:p>
            <a:pPr marL="742950" lvl="1" indent="-285750">
              <a:buFont typeface="Arial" panose="020B0604020202020204" pitchFamily="34" charset="0"/>
              <a:buChar char="•"/>
            </a:pPr>
            <a:r>
              <a:rPr lang="es-MX" sz="1600"/>
              <a:t> Centrales de Pago,</a:t>
            </a:r>
          </a:p>
          <a:p>
            <a:pPr marL="742950" lvl="1" indent="-285750">
              <a:buFont typeface="Arial" panose="020B0604020202020204" pitchFamily="34" charset="0"/>
              <a:buChar char="•"/>
            </a:pPr>
            <a:r>
              <a:rPr lang="es-MX" sz="1600"/>
              <a:t> Centrales Financieras,</a:t>
            </a:r>
          </a:p>
          <a:p>
            <a:pPr marL="742950" lvl="1" indent="-285750">
              <a:buFont typeface="Arial" panose="020B0604020202020204" pitchFamily="34" charset="0"/>
              <a:buChar char="•"/>
            </a:pPr>
            <a:r>
              <a:rPr lang="es-MX" sz="1600"/>
              <a:t> Control Presupuestal,</a:t>
            </a:r>
          </a:p>
          <a:p>
            <a:pPr marL="742950" lvl="1" indent="-285750">
              <a:buFont typeface="Arial" panose="020B0604020202020204" pitchFamily="34" charset="0"/>
              <a:buChar char="•"/>
            </a:pPr>
            <a:r>
              <a:rPr lang="es-MX" sz="1600"/>
              <a:t> Sistemas desarrollo y operaci</a:t>
            </a:r>
            <a:r>
              <a:rPr lang="es-ES" sz="1600" err="1"/>
              <a:t>ón</a:t>
            </a:r>
            <a:r>
              <a:rPr lang="es-ES" sz="1600"/>
              <a:t> de infraestructura,</a:t>
            </a:r>
          </a:p>
          <a:p>
            <a:pPr marL="742950" lvl="1" indent="-285750">
              <a:buFont typeface="Arial" panose="020B0604020202020204" pitchFamily="34" charset="0"/>
              <a:buChar char="•"/>
            </a:pPr>
            <a:r>
              <a:rPr lang="es-MX" sz="1600"/>
              <a:t> etc. </a:t>
            </a:r>
          </a:p>
          <a:p>
            <a:pPr marL="285750" indent="-285750">
              <a:buFont typeface="Arial" panose="020B0604020202020204" pitchFamily="34" charset="0"/>
              <a:buChar char="•"/>
            </a:pPr>
            <a:endParaRPr lang="es-MX"/>
          </a:p>
        </p:txBody>
      </p:sp>
      <p:pic>
        <p:nvPicPr>
          <p:cNvPr id="4" name="Picture 2">
            <a:extLst>
              <a:ext uri="{FF2B5EF4-FFF2-40B4-BE49-F238E27FC236}">
                <a16:creationId xmlns:a16="http://schemas.microsoft.com/office/drawing/2014/main" id="{3E1BEC45-E58A-0848-873F-BEA73E91A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838" y="424513"/>
            <a:ext cx="2478781" cy="544720"/>
          </a:xfrm>
          <a:prstGeom prst="rect">
            <a:avLst/>
          </a:prstGeom>
        </p:spPr>
      </p:pic>
      <p:sp>
        <p:nvSpPr>
          <p:cNvPr id="2" name="CuadroTexto 1">
            <a:extLst>
              <a:ext uri="{FF2B5EF4-FFF2-40B4-BE49-F238E27FC236}">
                <a16:creationId xmlns:a16="http://schemas.microsoft.com/office/drawing/2014/main" id="{6E3D5B54-B303-0647-AEDB-428B7B3551C8}"/>
              </a:ext>
            </a:extLst>
          </p:cNvPr>
          <p:cNvSpPr txBox="1"/>
          <p:nvPr/>
        </p:nvSpPr>
        <p:spPr>
          <a:xfrm>
            <a:off x="1308633" y="969233"/>
            <a:ext cx="1531894" cy="369332"/>
          </a:xfrm>
          <a:prstGeom prst="rect">
            <a:avLst/>
          </a:prstGeom>
          <a:noFill/>
        </p:spPr>
        <p:txBody>
          <a:bodyPr wrap="none" rtlCol="0">
            <a:spAutoFit/>
          </a:bodyPr>
          <a:lstStyle/>
          <a:p>
            <a:r>
              <a:rPr lang="es-MX"/>
              <a:t>Share Services</a:t>
            </a:r>
          </a:p>
        </p:txBody>
      </p:sp>
      <p:sp>
        <p:nvSpPr>
          <p:cNvPr id="5" name="Botón de acción: Inicio 4">
            <a:hlinkClick r:id="" action="ppaction://hlinkshowjump?jump=firstslide" highlightClick="1"/>
            <a:extLst>
              <a:ext uri="{FF2B5EF4-FFF2-40B4-BE49-F238E27FC236}">
                <a16:creationId xmlns:a16="http://schemas.microsoft.com/office/drawing/2014/main" id="{4889E24A-69D1-0D45-B4A9-9431D8A69CA0}"/>
              </a:ext>
            </a:extLst>
          </p:cNvPr>
          <p:cNvSpPr/>
          <p:nvPr/>
        </p:nvSpPr>
        <p:spPr>
          <a:xfrm>
            <a:off x="4396785" y="5765602"/>
            <a:ext cx="350429" cy="251918"/>
          </a:xfrm>
          <a:prstGeom prst="actionButtonHome">
            <a:avLst/>
          </a:prstGeom>
          <a:gradFill>
            <a:gsLst>
              <a:gs pos="0">
                <a:srgbClr val="FFC000"/>
              </a:gs>
              <a:gs pos="99000">
                <a:schemeClr val="bg1"/>
              </a:gs>
            </a:gsLst>
          </a:gra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057346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7F6AA2FA-0885-A14F-86F0-50A6315F4063}"/>
              </a:ext>
            </a:extLst>
          </p:cNvPr>
          <p:cNvSpPr txBox="1"/>
          <p:nvPr/>
        </p:nvSpPr>
        <p:spPr>
          <a:xfrm>
            <a:off x="1015240" y="1612802"/>
            <a:ext cx="7301967" cy="4308872"/>
          </a:xfrm>
          <a:prstGeom prst="rect">
            <a:avLst/>
          </a:prstGeom>
          <a:noFill/>
        </p:spPr>
        <p:txBody>
          <a:bodyPr wrap="square" rtlCol="0">
            <a:spAutoFit/>
          </a:bodyPr>
          <a:lstStyle/>
          <a:p>
            <a:pPr marL="285750" indent="-285750">
              <a:buFont typeface="Arial" panose="020B0604020202020204" pitchFamily="34" charset="0"/>
              <a:buChar char="•"/>
            </a:pPr>
            <a:r>
              <a:rPr lang="es-MX" sz="1600" dirty="0"/>
              <a:t>Nuestra experiencia en Procesos de Negocio y formación de Unidades de Servicio se acompaña con la implementación de productos como:</a:t>
            </a:r>
          </a:p>
          <a:p>
            <a:pPr marL="742950" lvl="1" indent="-285750">
              <a:buFont typeface="Arial" panose="020B0604020202020204" pitchFamily="34" charset="0"/>
              <a:buChar char="•"/>
            </a:pPr>
            <a:r>
              <a:rPr lang="es-MX" sz="1600" dirty="0"/>
              <a:t> SAP (S/4 HANA),</a:t>
            </a:r>
          </a:p>
          <a:p>
            <a:pPr marL="742950" lvl="1" indent="-285750">
              <a:buFont typeface="Arial" panose="020B0604020202020204" pitchFamily="34" charset="0"/>
              <a:buChar char="•"/>
            </a:pPr>
            <a:r>
              <a:rPr lang="es-MX" sz="1600" dirty="0"/>
              <a:t> Oracle </a:t>
            </a:r>
            <a:r>
              <a:rPr lang="es-MX" sz="1600" dirty="0" err="1"/>
              <a:t>Financial</a:t>
            </a:r>
            <a:r>
              <a:rPr lang="es-MX" sz="1600" dirty="0"/>
              <a:t>,</a:t>
            </a:r>
          </a:p>
          <a:p>
            <a:pPr marL="742950" lvl="1" indent="-285750">
              <a:buFont typeface="Arial" panose="020B0604020202020204" pitchFamily="34" charset="0"/>
              <a:buChar char="•"/>
            </a:pPr>
            <a:r>
              <a:rPr lang="es-MX" sz="1600" dirty="0"/>
              <a:t> Microsoft Dynamics,</a:t>
            </a:r>
          </a:p>
          <a:p>
            <a:pPr marL="742950" lvl="1" indent="-285750">
              <a:buFont typeface="Arial" panose="020B0604020202020204" pitchFamily="34" charset="0"/>
              <a:buChar char="•"/>
            </a:pPr>
            <a:endParaRPr lang="es-MX" sz="1600" dirty="0"/>
          </a:p>
          <a:p>
            <a:pPr marL="285750" indent="-285750">
              <a:buFont typeface="Arial" panose="020B0604020202020204" pitchFamily="34" charset="0"/>
              <a:buChar char="•"/>
            </a:pPr>
            <a:r>
              <a:rPr lang="es-MX" sz="1600" dirty="0"/>
              <a:t> Partimos desde el:</a:t>
            </a:r>
          </a:p>
          <a:p>
            <a:pPr marL="742950" lvl="1" indent="-285750">
              <a:buFont typeface="Arial" panose="020B0604020202020204" pitchFamily="34" charset="0"/>
              <a:buChar char="•"/>
            </a:pPr>
            <a:r>
              <a:rPr lang="es-MX" sz="1600" dirty="0"/>
              <a:t>RFP (</a:t>
            </a:r>
            <a:r>
              <a:rPr lang="es-MX" sz="1600" dirty="0" err="1"/>
              <a:t>Request</a:t>
            </a:r>
            <a:r>
              <a:rPr lang="es-MX" sz="1600" dirty="0"/>
              <a:t> </a:t>
            </a:r>
            <a:r>
              <a:rPr lang="es-MX" sz="1600" dirty="0" err="1"/>
              <a:t>for</a:t>
            </a:r>
            <a:r>
              <a:rPr lang="es-MX" sz="1600" dirty="0"/>
              <a:t> </a:t>
            </a:r>
            <a:r>
              <a:rPr lang="es-MX" sz="1600" dirty="0" err="1"/>
              <a:t>Proposal</a:t>
            </a:r>
            <a:r>
              <a:rPr lang="es-MX" sz="1600" dirty="0"/>
              <a:t>),</a:t>
            </a:r>
          </a:p>
          <a:p>
            <a:pPr marL="742950" lvl="1" indent="-285750">
              <a:buFont typeface="Arial" panose="020B0604020202020204" pitchFamily="34" charset="0"/>
              <a:buChar char="•"/>
            </a:pPr>
            <a:r>
              <a:rPr lang="es-MX" sz="1600" dirty="0"/>
              <a:t>Gerenciamiento del proyecto,</a:t>
            </a:r>
          </a:p>
          <a:p>
            <a:pPr marL="742950" lvl="1" indent="-285750">
              <a:buFont typeface="Arial" panose="020B0604020202020204" pitchFamily="34" charset="0"/>
              <a:buChar char="•"/>
            </a:pPr>
            <a:r>
              <a:rPr lang="es-MX" sz="1600" dirty="0"/>
              <a:t>Análisis Funcional,</a:t>
            </a:r>
          </a:p>
          <a:p>
            <a:pPr marL="742950" lvl="1" indent="-285750">
              <a:buFont typeface="Arial" panose="020B0604020202020204" pitchFamily="34" charset="0"/>
              <a:buChar char="•"/>
            </a:pPr>
            <a:r>
              <a:rPr lang="es-MX" sz="1600" dirty="0"/>
              <a:t>Parametrización, </a:t>
            </a:r>
          </a:p>
          <a:p>
            <a:pPr marL="742950" lvl="1" indent="-285750">
              <a:buFont typeface="Arial" panose="020B0604020202020204" pitchFamily="34" charset="0"/>
              <a:buChar char="•"/>
            </a:pPr>
            <a:r>
              <a:rPr lang="es-MX" sz="1600" dirty="0"/>
              <a:t>Diseño de Infraestructura, Red y Seguridad informática,</a:t>
            </a:r>
          </a:p>
          <a:p>
            <a:pPr marL="742950" lvl="1" indent="-285750">
              <a:buFont typeface="Arial" panose="020B0604020202020204" pitchFamily="34" charset="0"/>
              <a:buChar char="•"/>
            </a:pPr>
            <a:r>
              <a:rPr lang="es-MX" sz="1600" dirty="0"/>
              <a:t>Implementación </a:t>
            </a:r>
          </a:p>
          <a:p>
            <a:pPr marL="742950" lvl="1" indent="-285750">
              <a:buFont typeface="Arial" panose="020B0604020202020204" pitchFamily="34" charset="0"/>
              <a:buChar char="•"/>
            </a:pPr>
            <a:endParaRPr lang="es-MX" sz="1600" dirty="0"/>
          </a:p>
          <a:p>
            <a:pPr marL="285750" indent="-285750">
              <a:buFont typeface="Arial" panose="020B0604020202020204" pitchFamily="34" charset="0"/>
              <a:buChar char="•"/>
            </a:pPr>
            <a:r>
              <a:rPr lang="es-MX" sz="1600" dirty="0"/>
              <a:t>Dentro de nuestras implementaciones se encuentran empresas líderes en la industria de </a:t>
            </a:r>
            <a:r>
              <a:rPr lang="es-MX" sz="1600" dirty="0" err="1"/>
              <a:t>Retail</a:t>
            </a:r>
            <a:r>
              <a:rPr lang="es-MX" sz="1600" dirty="0"/>
              <a:t>, Entretenimiento, Comunicaciones y Banca </a:t>
            </a:r>
          </a:p>
          <a:p>
            <a:pPr marL="285750" indent="-285750">
              <a:buFont typeface="Arial" panose="020B0604020202020204" pitchFamily="34" charset="0"/>
              <a:buChar char="•"/>
            </a:pPr>
            <a:endParaRPr lang="es-MX" dirty="0"/>
          </a:p>
        </p:txBody>
      </p:sp>
      <p:pic>
        <p:nvPicPr>
          <p:cNvPr id="4" name="Picture 2">
            <a:extLst>
              <a:ext uri="{FF2B5EF4-FFF2-40B4-BE49-F238E27FC236}">
                <a16:creationId xmlns:a16="http://schemas.microsoft.com/office/drawing/2014/main" id="{3E1BEC45-E58A-0848-873F-BEA73E91A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838" y="424513"/>
            <a:ext cx="2478781" cy="544720"/>
          </a:xfrm>
          <a:prstGeom prst="rect">
            <a:avLst/>
          </a:prstGeom>
        </p:spPr>
      </p:pic>
      <p:sp>
        <p:nvSpPr>
          <p:cNvPr id="2" name="CuadroTexto 1">
            <a:extLst>
              <a:ext uri="{FF2B5EF4-FFF2-40B4-BE49-F238E27FC236}">
                <a16:creationId xmlns:a16="http://schemas.microsoft.com/office/drawing/2014/main" id="{6E3D5B54-B303-0647-AEDB-428B7B3551C8}"/>
              </a:ext>
            </a:extLst>
          </p:cNvPr>
          <p:cNvSpPr txBox="1"/>
          <p:nvPr/>
        </p:nvSpPr>
        <p:spPr>
          <a:xfrm>
            <a:off x="1308633" y="969233"/>
            <a:ext cx="2324547" cy="369332"/>
          </a:xfrm>
          <a:prstGeom prst="rect">
            <a:avLst/>
          </a:prstGeom>
          <a:noFill/>
        </p:spPr>
        <p:txBody>
          <a:bodyPr wrap="none" rtlCol="0">
            <a:spAutoFit/>
          </a:bodyPr>
          <a:lstStyle/>
          <a:p>
            <a:r>
              <a:rPr lang="es-MX"/>
              <a:t>ERP implementaciones</a:t>
            </a:r>
          </a:p>
        </p:txBody>
      </p:sp>
      <p:sp>
        <p:nvSpPr>
          <p:cNvPr id="5" name="Botón de acción: Inicio 4">
            <a:hlinkClick r:id="" action="ppaction://hlinkshowjump?jump=firstslide" highlightClick="1"/>
            <a:extLst>
              <a:ext uri="{FF2B5EF4-FFF2-40B4-BE49-F238E27FC236}">
                <a16:creationId xmlns:a16="http://schemas.microsoft.com/office/drawing/2014/main" id="{71701A16-4D0D-5D46-8980-8E4729A3391C}"/>
              </a:ext>
            </a:extLst>
          </p:cNvPr>
          <p:cNvSpPr/>
          <p:nvPr/>
        </p:nvSpPr>
        <p:spPr>
          <a:xfrm>
            <a:off x="4396785" y="5765602"/>
            <a:ext cx="350429" cy="251918"/>
          </a:xfrm>
          <a:prstGeom prst="actionButtonHome">
            <a:avLst/>
          </a:prstGeom>
          <a:gradFill>
            <a:gsLst>
              <a:gs pos="0">
                <a:srgbClr val="FFC000"/>
              </a:gs>
              <a:gs pos="99000">
                <a:schemeClr val="bg1"/>
              </a:gs>
            </a:gsLst>
          </a:gra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61397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2800" b="1" dirty="0"/>
              <a:t>Objetivos </a:t>
            </a:r>
            <a:r>
              <a:rPr lang="es-ES_tradnl" sz="2800" b="1" dirty="0" err="1"/>
              <a:t>Tekio</a:t>
            </a:r>
            <a:r>
              <a:rPr lang="es-ES_tradnl" sz="2800" b="1" dirty="0"/>
              <a:t> 2018</a:t>
            </a:r>
          </a:p>
        </p:txBody>
      </p:sp>
      <p:sp>
        <p:nvSpPr>
          <p:cNvPr id="3" name="Marcador de contenido 2"/>
          <p:cNvSpPr>
            <a:spLocks noGrp="1"/>
          </p:cNvSpPr>
          <p:nvPr>
            <p:ph idx="1"/>
          </p:nvPr>
        </p:nvSpPr>
        <p:spPr/>
        <p:txBody>
          <a:bodyPr>
            <a:normAutofit fontScale="92500" lnSpcReduction="20000"/>
          </a:bodyPr>
          <a:lstStyle/>
          <a:p>
            <a:pPr>
              <a:buClr>
                <a:srgbClr val="00B050"/>
              </a:buClr>
            </a:pPr>
            <a:r>
              <a:rPr lang="es-ES_tradnl" sz="2800" dirty="0"/>
              <a:t>Posicionar </a:t>
            </a:r>
            <a:r>
              <a:rPr lang="es-ES_tradnl" sz="2800" dirty="0" err="1"/>
              <a:t>Tekio</a:t>
            </a:r>
            <a:r>
              <a:rPr lang="es-ES_tradnl" sz="2800" dirty="0"/>
              <a:t> como una </a:t>
            </a:r>
            <a:r>
              <a:rPr lang="es-ES_tradnl" sz="2800" dirty="0">
                <a:solidFill>
                  <a:schemeClr val="tx2"/>
                </a:solidFill>
              </a:rPr>
              <a:t>empresa líder de consultoría especializada.</a:t>
            </a:r>
          </a:p>
          <a:p>
            <a:pPr>
              <a:buClr>
                <a:srgbClr val="00B050"/>
              </a:buClr>
            </a:pPr>
            <a:r>
              <a:rPr lang="es-ES_tradnl" sz="2800" dirty="0"/>
              <a:t>Formar </a:t>
            </a:r>
            <a:r>
              <a:rPr lang="es-ES_tradnl" sz="2800" dirty="0">
                <a:solidFill>
                  <a:schemeClr val="tx2"/>
                </a:solidFill>
              </a:rPr>
              <a:t>consultores comprometidos </a:t>
            </a:r>
            <a:r>
              <a:rPr lang="es-ES_tradnl" sz="2800" dirty="0"/>
              <a:t>con su profesión y con la organización</a:t>
            </a:r>
          </a:p>
          <a:p>
            <a:pPr>
              <a:buClr>
                <a:srgbClr val="00B050"/>
              </a:buClr>
            </a:pPr>
            <a:r>
              <a:rPr lang="es-ES_tradnl" sz="2800" dirty="0">
                <a:solidFill>
                  <a:schemeClr val="tx2"/>
                </a:solidFill>
              </a:rPr>
              <a:t>Promover la capacitación y el desarrollo </a:t>
            </a:r>
            <a:r>
              <a:rPr lang="es-ES_tradnl" sz="2800" dirty="0"/>
              <a:t>constante de sus integrantes</a:t>
            </a:r>
          </a:p>
          <a:p>
            <a:pPr>
              <a:buClr>
                <a:srgbClr val="00B050"/>
              </a:buClr>
            </a:pPr>
            <a:r>
              <a:rPr lang="es-ES_tradnl" sz="2800" dirty="0"/>
              <a:t>Motivar </a:t>
            </a:r>
            <a:r>
              <a:rPr lang="es-ES_tradnl" sz="2800" dirty="0">
                <a:solidFill>
                  <a:schemeClr val="tx2"/>
                </a:solidFill>
              </a:rPr>
              <a:t>calidad de vida plena y sustentable </a:t>
            </a:r>
            <a:r>
              <a:rPr lang="es-ES_tradnl" sz="2800" dirty="0"/>
              <a:t>de cada uno de sus integrantes</a:t>
            </a:r>
          </a:p>
          <a:p>
            <a:pPr>
              <a:buClr>
                <a:srgbClr val="00B050"/>
              </a:buClr>
            </a:pPr>
            <a:r>
              <a:rPr lang="es-ES_tradnl" sz="2800" dirty="0">
                <a:solidFill>
                  <a:schemeClr val="tx2"/>
                </a:solidFill>
              </a:rPr>
              <a:t>Implementar </a:t>
            </a:r>
            <a:r>
              <a:rPr lang="es-ES_tradnl" sz="2800" dirty="0" err="1">
                <a:solidFill>
                  <a:schemeClr val="tx2"/>
                </a:solidFill>
              </a:rPr>
              <a:t>Diver</a:t>
            </a:r>
            <a:r>
              <a:rPr lang="es-ES_tradnl" sz="2800" dirty="0">
                <a:solidFill>
                  <a:schemeClr val="tx2"/>
                </a:solidFill>
              </a:rPr>
              <a:t> como metodología </a:t>
            </a:r>
            <a:r>
              <a:rPr lang="es-ES_tradnl" sz="2800" dirty="0"/>
              <a:t>de uso común en nuestro modelo consultivo</a:t>
            </a:r>
          </a:p>
          <a:p>
            <a:pPr>
              <a:buClr>
                <a:srgbClr val="00B050"/>
              </a:buClr>
            </a:pPr>
            <a:r>
              <a:rPr lang="es-ES_tradnl" sz="2800" dirty="0"/>
              <a:t>Lograr los </a:t>
            </a:r>
            <a:r>
              <a:rPr lang="es-ES_tradnl" sz="2800" dirty="0">
                <a:solidFill>
                  <a:schemeClr val="tx2"/>
                </a:solidFill>
              </a:rPr>
              <a:t>objetivos de rentabilidad </a:t>
            </a:r>
            <a:r>
              <a:rPr lang="es-ES_tradnl" sz="2800" dirty="0"/>
              <a:t>que sustenten </a:t>
            </a:r>
            <a:r>
              <a:rPr lang="es-ES_tradnl" sz="2800" b="1" dirty="0"/>
              <a:t>nuestra</a:t>
            </a:r>
            <a:r>
              <a:rPr lang="es-ES_tradnl" sz="2800" dirty="0"/>
              <a:t> existencia</a:t>
            </a:r>
          </a:p>
          <a:p>
            <a:endParaRPr lang="es-ES_tradnl" dirty="0"/>
          </a:p>
          <a:p>
            <a:endParaRPr lang="es-ES_tradnl" dirty="0"/>
          </a:p>
        </p:txBody>
      </p:sp>
    </p:spTree>
    <p:extLst>
      <p:ext uri="{BB962C8B-B14F-4D97-AF65-F5344CB8AC3E}">
        <p14:creationId xmlns:p14="http://schemas.microsoft.com/office/powerpoint/2010/main" val="48129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7F6AA2FA-0885-A14F-86F0-50A6315F4063}"/>
              </a:ext>
            </a:extLst>
          </p:cNvPr>
          <p:cNvSpPr txBox="1"/>
          <p:nvPr/>
        </p:nvSpPr>
        <p:spPr>
          <a:xfrm>
            <a:off x="1015240" y="1612802"/>
            <a:ext cx="7301967" cy="3139321"/>
          </a:xfrm>
          <a:prstGeom prst="rect">
            <a:avLst/>
          </a:prstGeom>
          <a:noFill/>
        </p:spPr>
        <p:txBody>
          <a:bodyPr wrap="square" rtlCol="0">
            <a:spAutoFit/>
          </a:bodyPr>
          <a:lstStyle/>
          <a:p>
            <a:pPr marL="285750" indent="-285750">
              <a:buFont typeface="Arial" panose="020B0604020202020204" pitchFamily="34" charset="0"/>
              <a:buChar char="•"/>
            </a:pPr>
            <a:r>
              <a:rPr lang="es-MX"/>
              <a:t>Gerenciamiento de proyectos de Negocios y Tecnolog</a:t>
            </a:r>
            <a:r>
              <a:rPr lang="es-ES" err="1"/>
              <a:t>ía</a:t>
            </a:r>
            <a:r>
              <a:rPr lang="es-ES"/>
              <a:t> tal como:</a:t>
            </a:r>
          </a:p>
          <a:p>
            <a:pPr marL="285750" indent="-285750">
              <a:buFont typeface="Arial" panose="020B0604020202020204" pitchFamily="34" charset="0"/>
              <a:buChar char="•"/>
            </a:pPr>
            <a:endParaRPr lang="es-ES"/>
          </a:p>
          <a:p>
            <a:pPr marL="742950" lvl="1" indent="-285750">
              <a:buFont typeface="Arial" panose="020B0604020202020204" pitchFamily="34" charset="0"/>
              <a:buChar char="•"/>
            </a:pPr>
            <a:r>
              <a:rPr lang="es-MX"/>
              <a:t> ERPs,</a:t>
            </a:r>
          </a:p>
          <a:p>
            <a:pPr marL="742950" lvl="1" indent="-285750">
              <a:buFont typeface="Arial" panose="020B0604020202020204" pitchFamily="34" charset="0"/>
              <a:buChar char="•"/>
            </a:pPr>
            <a:r>
              <a:rPr lang="es-MX"/>
              <a:t>Redes de Telecomunicaci</a:t>
            </a:r>
            <a:r>
              <a:rPr lang="es-ES" err="1"/>
              <a:t>ón</a:t>
            </a:r>
            <a:r>
              <a:rPr lang="es-ES"/>
              <a:t> y Monitoreo,</a:t>
            </a:r>
          </a:p>
          <a:p>
            <a:pPr marL="742950" lvl="1" indent="-285750">
              <a:buFont typeface="Arial" panose="020B0604020202020204" pitchFamily="34" charset="0"/>
              <a:buChar char="•"/>
            </a:pPr>
            <a:r>
              <a:rPr lang="es-ES"/>
              <a:t>Sistemas de Crédito, </a:t>
            </a:r>
          </a:p>
          <a:p>
            <a:pPr marL="742950" lvl="1" indent="-285750">
              <a:buFont typeface="Arial" panose="020B0604020202020204" pitchFamily="34" charset="0"/>
              <a:buChar char="•"/>
            </a:pPr>
            <a:r>
              <a:rPr lang="es-ES" err="1"/>
              <a:t>Etc</a:t>
            </a:r>
            <a:r>
              <a:rPr lang="es-ES"/>
              <a:t> …</a:t>
            </a:r>
            <a:endParaRPr lang="es-MX"/>
          </a:p>
          <a:p>
            <a:pPr marL="285750" indent="-285750">
              <a:buFont typeface="Arial" panose="020B0604020202020204" pitchFamily="34" charset="0"/>
              <a:buChar char="•"/>
            </a:pPr>
            <a:endParaRPr lang="es-MX"/>
          </a:p>
          <a:p>
            <a:pPr marL="285750" indent="-285750">
              <a:buFont typeface="Arial" panose="020B0604020202020204" pitchFamily="34" charset="0"/>
              <a:buChar char="•"/>
            </a:pPr>
            <a:r>
              <a:rPr lang="es-MX"/>
              <a:t>Nuestra tarea es lograr los objetivos, alineando a todos los actores para lograr cumplir en tiempo, forma, reducir el riesgo y optimizar el uso de los recursos economicos y materiales.</a:t>
            </a:r>
          </a:p>
          <a:p>
            <a:pPr marL="285750" indent="-285750">
              <a:buFont typeface="Arial" panose="020B0604020202020204" pitchFamily="34" charset="0"/>
              <a:buChar char="•"/>
            </a:pPr>
            <a:endParaRPr lang="es-MX"/>
          </a:p>
        </p:txBody>
      </p:sp>
      <p:pic>
        <p:nvPicPr>
          <p:cNvPr id="4" name="Picture 2">
            <a:extLst>
              <a:ext uri="{FF2B5EF4-FFF2-40B4-BE49-F238E27FC236}">
                <a16:creationId xmlns:a16="http://schemas.microsoft.com/office/drawing/2014/main" id="{3E1BEC45-E58A-0848-873F-BEA73E91A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838" y="424513"/>
            <a:ext cx="2478781" cy="544720"/>
          </a:xfrm>
          <a:prstGeom prst="rect">
            <a:avLst/>
          </a:prstGeom>
        </p:spPr>
      </p:pic>
      <p:sp>
        <p:nvSpPr>
          <p:cNvPr id="2" name="CuadroTexto 1">
            <a:extLst>
              <a:ext uri="{FF2B5EF4-FFF2-40B4-BE49-F238E27FC236}">
                <a16:creationId xmlns:a16="http://schemas.microsoft.com/office/drawing/2014/main" id="{6E3D5B54-B303-0647-AEDB-428B7B3551C8}"/>
              </a:ext>
            </a:extLst>
          </p:cNvPr>
          <p:cNvSpPr txBox="1"/>
          <p:nvPr/>
        </p:nvSpPr>
        <p:spPr>
          <a:xfrm>
            <a:off x="1308633" y="969233"/>
            <a:ext cx="2624052" cy="369332"/>
          </a:xfrm>
          <a:prstGeom prst="rect">
            <a:avLst/>
          </a:prstGeom>
          <a:noFill/>
        </p:spPr>
        <p:txBody>
          <a:bodyPr wrap="none" rtlCol="0">
            <a:spAutoFit/>
          </a:bodyPr>
          <a:lstStyle/>
          <a:p>
            <a:r>
              <a:rPr lang="es-MX"/>
              <a:t>PMO Oficina de Proyectos</a:t>
            </a:r>
          </a:p>
        </p:txBody>
      </p:sp>
      <p:sp>
        <p:nvSpPr>
          <p:cNvPr id="5" name="Botón de acción: Inicio 4">
            <a:hlinkClick r:id="" action="ppaction://hlinkshowjump?jump=firstslide" highlightClick="1"/>
            <a:extLst>
              <a:ext uri="{FF2B5EF4-FFF2-40B4-BE49-F238E27FC236}">
                <a16:creationId xmlns:a16="http://schemas.microsoft.com/office/drawing/2014/main" id="{E94300CC-FCDC-E047-B8B7-508817508C03}"/>
              </a:ext>
            </a:extLst>
          </p:cNvPr>
          <p:cNvSpPr/>
          <p:nvPr/>
        </p:nvSpPr>
        <p:spPr>
          <a:xfrm>
            <a:off x="4396785" y="5765602"/>
            <a:ext cx="350429" cy="251918"/>
          </a:xfrm>
          <a:prstGeom prst="actionButtonHome">
            <a:avLst/>
          </a:prstGeom>
          <a:gradFill>
            <a:gsLst>
              <a:gs pos="0">
                <a:srgbClr val="FFC000"/>
              </a:gs>
              <a:gs pos="99000">
                <a:schemeClr val="bg1"/>
              </a:gs>
            </a:gsLst>
          </a:gra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63003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7F6AA2FA-0885-A14F-86F0-50A6315F4063}"/>
              </a:ext>
            </a:extLst>
          </p:cNvPr>
          <p:cNvSpPr txBox="1"/>
          <p:nvPr/>
        </p:nvSpPr>
        <p:spPr>
          <a:xfrm>
            <a:off x="1015240" y="1612802"/>
            <a:ext cx="7301967" cy="4247317"/>
          </a:xfrm>
          <a:prstGeom prst="rect">
            <a:avLst/>
          </a:prstGeom>
          <a:noFill/>
        </p:spPr>
        <p:txBody>
          <a:bodyPr wrap="square" rtlCol="0">
            <a:spAutoFit/>
          </a:bodyPr>
          <a:lstStyle/>
          <a:p>
            <a:pPr marL="285750" indent="-285750">
              <a:buFont typeface="Arial" panose="020B0604020202020204" pitchFamily="34" charset="0"/>
              <a:buChar char="•"/>
            </a:pPr>
            <a:r>
              <a:rPr lang="es-MX"/>
              <a:t>Diseño e implementaci</a:t>
            </a:r>
            <a:r>
              <a:rPr lang="es-ES" err="1"/>
              <a:t>ón</a:t>
            </a:r>
            <a:r>
              <a:rPr lang="es-ES"/>
              <a:t> de redes tipo:</a:t>
            </a:r>
          </a:p>
          <a:p>
            <a:pPr marL="285750" indent="-285750">
              <a:buFont typeface="Arial" panose="020B0604020202020204" pitchFamily="34" charset="0"/>
              <a:buChar char="•"/>
            </a:pPr>
            <a:endParaRPr lang="es-ES"/>
          </a:p>
          <a:p>
            <a:pPr marL="742950" lvl="1" indent="-285750">
              <a:buFont typeface="Arial" panose="020B0604020202020204" pitchFamily="34" charset="0"/>
              <a:buChar char="•"/>
            </a:pPr>
            <a:r>
              <a:rPr lang="es-ES"/>
              <a:t>LAN</a:t>
            </a:r>
          </a:p>
          <a:p>
            <a:pPr marL="742950" lvl="1" indent="-285750">
              <a:buFont typeface="Arial" panose="020B0604020202020204" pitchFamily="34" charset="0"/>
              <a:buChar char="•"/>
            </a:pPr>
            <a:r>
              <a:rPr lang="es-ES"/>
              <a:t>WAN</a:t>
            </a:r>
          </a:p>
          <a:p>
            <a:pPr marL="742950" lvl="1" indent="-285750">
              <a:buFont typeface="Arial" panose="020B0604020202020204" pitchFamily="34" charset="0"/>
              <a:buChar char="•"/>
            </a:pPr>
            <a:r>
              <a:rPr lang="es-ES"/>
              <a:t>Metropolitanas</a:t>
            </a:r>
          </a:p>
          <a:p>
            <a:pPr marL="742950" lvl="1" indent="-285750">
              <a:buFont typeface="Arial" panose="020B0604020202020204" pitchFamily="34" charset="0"/>
              <a:buChar char="•"/>
            </a:pPr>
            <a:r>
              <a:rPr lang="es-ES"/>
              <a:t>Satelitales</a:t>
            </a:r>
          </a:p>
          <a:p>
            <a:pPr marL="742950" lvl="1" indent="-285750">
              <a:buFont typeface="Arial" panose="020B0604020202020204" pitchFamily="34" charset="0"/>
              <a:buChar char="•"/>
            </a:pPr>
            <a:r>
              <a:rPr lang="es-ES"/>
              <a:t>Fibra óptica</a:t>
            </a:r>
          </a:p>
          <a:p>
            <a:pPr marL="742950" lvl="1" indent="-285750">
              <a:buFont typeface="Arial" panose="020B0604020202020204" pitchFamily="34" charset="0"/>
              <a:buChar char="•"/>
            </a:pPr>
            <a:endParaRPr lang="es-ES"/>
          </a:p>
          <a:p>
            <a:pPr marL="285750" indent="-285750">
              <a:buFont typeface="Arial" panose="020B0604020202020204" pitchFamily="34" charset="0"/>
              <a:buChar char="•"/>
            </a:pPr>
            <a:r>
              <a:rPr lang="es-ES"/>
              <a:t>Evaluación, recomendación y configuración de todos los dispositivos de comunicación que intervienen en la operación: </a:t>
            </a:r>
            <a:r>
              <a:rPr lang="es-ES" err="1"/>
              <a:t>Routers</a:t>
            </a:r>
            <a:r>
              <a:rPr lang="es-ES"/>
              <a:t>, Firewalls, etc.</a:t>
            </a:r>
          </a:p>
          <a:p>
            <a:pPr marL="285750" indent="-285750">
              <a:buFont typeface="Arial" panose="020B0604020202020204" pitchFamily="34" charset="0"/>
              <a:buChar char="•"/>
            </a:pPr>
            <a:endParaRPr lang="es-ES"/>
          </a:p>
          <a:p>
            <a:pPr marL="285750" indent="-285750">
              <a:buFont typeface="Arial" panose="020B0604020202020204" pitchFamily="34" charset="0"/>
              <a:buChar char="•"/>
            </a:pPr>
            <a:r>
              <a:rPr lang="es-MX"/>
              <a:t>Sistemas y software de monitoreo para el control, seguimiento y despacho de alarmas, control y administración de los dispositivos de comunicación, informes analíticos y tableros de operación </a:t>
            </a:r>
          </a:p>
          <a:p>
            <a:pPr marL="285750" indent="-285750">
              <a:buFont typeface="Arial" panose="020B0604020202020204" pitchFamily="34" charset="0"/>
              <a:buChar char="•"/>
            </a:pPr>
            <a:endParaRPr lang="es-MX"/>
          </a:p>
        </p:txBody>
      </p:sp>
      <p:pic>
        <p:nvPicPr>
          <p:cNvPr id="4" name="Picture 2">
            <a:extLst>
              <a:ext uri="{FF2B5EF4-FFF2-40B4-BE49-F238E27FC236}">
                <a16:creationId xmlns:a16="http://schemas.microsoft.com/office/drawing/2014/main" id="{3E1BEC45-E58A-0848-873F-BEA73E91A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838" y="424513"/>
            <a:ext cx="2478781" cy="544720"/>
          </a:xfrm>
          <a:prstGeom prst="rect">
            <a:avLst/>
          </a:prstGeom>
        </p:spPr>
      </p:pic>
      <p:sp>
        <p:nvSpPr>
          <p:cNvPr id="2" name="CuadroTexto 1">
            <a:extLst>
              <a:ext uri="{FF2B5EF4-FFF2-40B4-BE49-F238E27FC236}">
                <a16:creationId xmlns:a16="http://schemas.microsoft.com/office/drawing/2014/main" id="{6E3D5B54-B303-0647-AEDB-428B7B3551C8}"/>
              </a:ext>
            </a:extLst>
          </p:cNvPr>
          <p:cNvSpPr txBox="1"/>
          <p:nvPr/>
        </p:nvSpPr>
        <p:spPr>
          <a:xfrm>
            <a:off x="1308633" y="969233"/>
            <a:ext cx="3764428" cy="369332"/>
          </a:xfrm>
          <a:prstGeom prst="rect">
            <a:avLst/>
          </a:prstGeom>
          <a:noFill/>
        </p:spPr>
        <p:txBody>
          <a:bodyPr wrap="none" rtlCol="0">
            <a:spAutoFit/>
          </a:bodyPr>
          <a:lstStyle/>
          <a:p>
            <a:r>
              <a:rPr lang="es-MX"/>
              <a:t>Diseño de redes y telecomunicaciones</a:t>
            </a:r>
          </a:p>
        </p:txBody>
      </p:sp>
      <p:sp>
        <p:nvSpPr>
          <p:cNvPr id="5" name="Botón de acción: Inicio 4">
            <a:hlinkClick r:id="" action="ppaction://hlinkshowjump?jump=firstslide" highlightClick="1"/>
            <a:extLst>
              <a:ext uri="{FF2B5EF4-FFF2-40B4-BE49-F238E27FC236}">
                <a16:creationId xmlns:a16="http://schemas.microsoft.com/office/drawing/2014/main" id="{7480FBC3-F06D-454C-8138-82B0F1232D7F}"/>
              </a:ext>
            </a:extLst>
          </p:cNvPr>
          <p:cNvSpPr/>
          <p:nvPr/>
        </p:nvSpPr>
        <p:spPr>
          <a:xfrm>
            <a:off x="4396785" y="5765602"/>
            <a:ext cx="350429" cy="251918"/>
          </a:xfrm>
          <a:prstGeom prst="actionButtonHome">
            <a:avLst/>
          </a:prstGeom>
          <a:gradFill>
            <a:gsLst>
              <a:gs pos="0">
                <a:srgbClr val="FFC000"/>
              </a:gs>
              <a:gs pos="99000">
                <a:schemeClr val="bg1"/>
              </a:gs>
            </a:gsLst>
          </a:gra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96650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7F6AA2FA-0885-A14F-86F0-50A6315F4063}"/>
              </a:ext>
            </a:extLst>
          </p:cNvPr>
          <p:cNvSpPr txBox="1"/>
          <p:nvPr/>
        </p:nvSpPr>
        <p:spPr>
          <a:xfrm>
            <a:off x="1015240" y="1612802"/>
            <a:ext cx="7301967" cy="3970318"/>
          </a:xfrm>
          <a:prstGeom prst="rect">
            <a:avLst/>
          </a:prstGeom>
          <a:noFill/>
        </p:spPr>
        <p:txBody>
          <a:bodyPr wrap="square" rtlCol="0">
            <a:spAutoFit/>
          </a:bodyPr>
          <a:lstStyle/>
          <a:p>
            <a:pPr marL="285750" indent="-285750">
              <a:buFont typeface="Arial" panose="020B0604020202020204" pitchFamily="34" charset="0"/>
              <a:buChar char="•"/>
            </a:pPr>
            <a:r>
              <a:rPr lang="es-MX" dirty="0"/>
              <a:t>Evaluación y el dimensionamiento correcto de la infraestructura requerida de computo:</a:t>
            </a:r>
          </a:p>
          <a:p>
            <a:pPr marL="285750" indent="-285750">
              <a:buFont typeface="Arial" panose="020B0604020202020204" pitchFamily="34" charset="0"/>
              <a:buChar char="•"/>
            </a:pPr>
            <a:endParaRPr lang="es-MX" dirty="0"/>
          </a:p>
          <a:p>
            <a:pPr marL="742950" lvl="1" indent="-285750">
              <a:buFont typeface="Arial" panose="020B0604020202020204" pitchFamily="34" charset="0"/>
              <a:buChar char="•"/>
            </a:pPr>
            <a:r>
              <a:rPr lang="es-MX" dirty="0"/>
              <a:t>Servidores,</a:t>
            </a:r>
          </a:p>
          <a:p>
            <a:pPr marL="742950" lvl="1" indent="-285750">
              <a:buFont typeface="Arial" panose="020B0604020202020204" pitchFamily="34" charset="0"/>
              <a:buChar char="•"/>
            </a:pPr>
            <a:r>
              <a:rPr lang="es-MX" dirty="0"/>
              <a:t> Storage,</a:t>
            </a:r>
          </a:p>
          <a:p>
            <a:pPr marL="742950" lvl="1" indent="-285750">
              <a:buFont typeface="Arial" panose="020B0604020202020204" pitchFamily="34" charset="0"/>
              <a:buChar char="•"/>
            </a:pPr>
            <a:r>
              <a:rPr lang="es-MX" dirty="0" err="1"/>
              <a:t>Virtualizaci</a:t>
            </a:r>
            <a:r>
              <a:rPr lang="es-ES" dirty="0" err="1"/>
              <a:t>ón</a:t>
            </a:r>
            <a:r>
              <a:rPr lang="es-ES" dirty="0"/>
              <a:t>,</a:t>
            </a:r>
          </a:p>
          <a:p>
            <a:pPr marL="742950" lvl="1" indent="-285750">
              <a:buFont typeface="Arial" panose="020B0604020202020204" pitchFamily="34" charset="0"/>
              <a:buChar char="•"/>
            </a:pPr>
            <a:r>
              <a:rPr lang="es-ES" dirty="0"/>
              <a:t>Granjas Virtuales,</a:t>
            </a:r>
          </a:p>
          <a:p>
            <a:pPr marL="742950" lvl="1" indent="-285750">
              <a:buFont typeface="Arial" panose="020B0604020202020204" pitchFamily="34" charset="0"/>
              <a:buChar char="•"/>
            </a:pPr>
            <a:r>
              <a:rPr lang="es-ES" dirty="0"/>
              <a:t>Alta disponibilidad, Full </a:t>
            </a:r>
            <a:r>
              <a:rPr lang="es-ES" dirty="0" err="1"/>
              <a:t>Tolerance</a:t>
            </a:r>
            <a:endParaRPr lang="es-ES" dirty="0"/>
          </a:p>
          <a:p>
            <a:pPr marL="742950" lvl="1" indent="-285750">
              <a:buFont typeface="Arial" panose="020B0604020202020204" pitchFamily="34" charset="0"/>
              <a:buChar char="•"/>
            </a:pPr>
            <a:endParaRPr lang="es-ES" dirty="0"/>
          </a:p>
          <a:p>
            <a:pPr marL="285750" indent="-285750">
              <a:buFont typeface="Arial" panose="020B0604020202020204" pitchFamily="34" charset="0"/>
              <a:buChar char="•"/>
            </a:pPr>
            <a:r>
              <a:rPr lang="es-MX" dirty="0"/>
              <a:t> Sistemas y software de monitoreo para la </a:t>
            </a:r>
            <a:r>
              <a:rPr lang="es-MX" dirty="0" err="1"/>
              <a:t>supervis</a:t>
            </a:r>
            <a:r>
              <a:rPr lang="es-ES" dirty="0" err="1"/>
              <a:t>ión</a:t>
            </a:r>
            <a:r>
              <a:rPr lang="es-ES" dirty="0"/>
              <a:t> de la disponibilidad, aprovechamiento de los recursos, </a:t>
            </a:r>
            <a:r>
              <a:rPr lang="es-MX" dirty="0"/>
              <a:t>seguimiento y despacho de alarmas, control y administración e informes analíticos y tableros de operación.</a:t>
            </a:r>
          </a:p>
          <a:p>
            <a:pPr marL="285750" indent="-285750">
              <a:buFont typeface="Arial" panose="020B0604020202020204" pitchFamily="34" charset="0"/>
              <a:buChar char="•"/>
            </a:pPr>
            <a:endParaRPr lang="es-MX" dirty="0"/>
          </a:p>
        </p:txBody>
      </p:sp>
      <p:pic>
        <p:nvPicPr>
          <p:cNvPr id="4" name="Picture 2">
            <a:extLst>
              <a:ext uri="{FF2B5EF4-FFF2-40B4-BE49-F238E27FC236}">
                <a16:creationId xmlns:a16="http://schemas.microsoft.com/office/drawing/2014/main" id="{3E1BEC45-E58A-0848-873F-BEA73E91A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838" y="424513"/>
            <a:ext cx="2478781" cy="544720"/>
          </a:xfrm>
          <a:prstGeom prst="rect">
            <a:avLst/>
          </a:prstGeom>
        </p:spPr>
      </p:pic>
      <p:sp>
        <p:nvSpPr>
          <p:cNvPr id="2" name="CuadroTexto 1">
            <a:extLst>
              <a:ext uri="{FF2B5EF4-FFF2-40B4-BE49-F238E27FC236}">
                <a16:creationId xmlns:a16="http://schemas.microsoft.com/office/drawing/2014/main" id="{6E3D5B54-B303-0647-AEDB-428B7B3551C8}"/>
              </a:ext>
            </a:extLst>
          </p:cNvPr>
          <p:cNvSpPr txBox="1"/>
          <p:nvPr/>
        </p:nvSpPr>
        <p:spPr>
          <a:xfrm>
            <a:off x="1357912" y="985738"/>
            <a:ext cx="1583510" cy="369332"/>
          </a:xfrm>
          <a:prstGeom prst="rect">
            <a:avLst/>
          </a:prstGeom>
          <a:noFill/>
        </p:spPr>
        <p:txBody>
          <a:bodyPr wrap="none" rtlCol="0">
            <a:spAutoFit/>
          </a:bodyPr>
          <a:lstStyle/>
          <a:p>
            <a:r>
              <a:rPr lang="es-MX"/>
              <a:t>Infraestructura</a:t>
            </a:r>
          </a:p>
        </p:txBody>
      </p:sp>
      <p:sp>
        <p:nvSpPr>
          <p:cNvPr id="5" name="Botón de acción: Inicio 4">
            <a:hlinkClick r:id="" action="ppaction://hlinkshowjump?jump=firstslide" highlightClick="1"/>
            <a:extLst>
              <a:ext uri="{FF2B5EF4-FFF2-40B4-BE49-F238E27FC236}">
                <a16:creationId xmlns:a16="http://schemas.microsoft.com/office/drawing/2014/main" id="{30C59D6A-1015-6A4D-8A76-C6B9EDB837A8}"/>
              </a:ext>
            </a:extLst>
          </p:cNvPr>
          <p:cNvSpPr/>
          <p:nvPr/>
        </p:nvSpPr>
        <p:spPr>
          <a:xfrm>
            <a:off x="4396785" y="5765602"/>
            <a:ext cx="350429" cy="251918"/>
          </a:xfrm>
          <a:prstGeom prst="actionButtonHome">
            <a:avLst/>
          </a:prstGeom>
          <a:gradFill>
            <a:gsLst>
              <a:gs pos="0">
                <a:srgbClr val="FFC000"/>
              </a:gs>
              <a:gs pos="99000">
                <a:schemeClr val="bg1"/>
              </a:gs>
            </a:gsLst>
          </a:gra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907617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7F6AA2FA-0885-A14F-86F0-50A6315F4063}"/>
              </a:ext>
            </a:extLst>
          </p:cNvPr>
          <p:cNvSpPr txBox="1"/>
          <p:nvPr/>
        </p:nvSpPr>
        <p:spPr>
          <a:xfrm>
            <a:off x="965961" y="1514244"/>
            <a:ext cx="7301967" cy="3323987"/>
          </a:xfrm>
          <a:prstGeom prst="rect">
            <a:avLst/>
          </a:prstGeom>
          <a:noFill/>
        </p:spPr>
        <p:txBody>
          <a:bodyPr wrap="square" rtlCol="0">
            <a:spAutoFit/>
          </a:bodyPr>
          <a:lstStyle/>
          <a:p>
            <a:pPr marL="285750" indent="-285750">
              <a:buFont typeface="Arial" panose="020B0604020202020204" pitchFamily="34" charset="0"/>
              <a:buChar char="•"/>
            </a:pPr>
            <a:r>
              <a:rPr lang="es-MX" sz="1600" dirty="0"/>
              <a:t>Alinear a los ejecutivos con los objetivos del negocio es primordial e indispensable en forma periódica, ya que sin esta la dirección del negocio invariablemente se desvía de lo importante para caer en lo urgente o en distracciones que no aportan valor para negocio y accionistas. </a:t>
            </a:r>
          </a:p>
          <a:p>
            <a:pPr marL="742950" lvl="1" indent="-285750">
              <a:buFont typeface="Arial" panose="020B0604020202020204" pitchFamily="34" charset="0"/>
              <a:buChar char="•"/>
            </a:pPr>
            <a:endParaRPr lang="es-MX" sz="1600" dirty="0"/>
          </a:p>
          <a:p>
            <a:pPr marL="742950" lvl="1" indent="-285750">
              <a:buFont typeface="Arial" panose="020B0604020202020204" pitchFamily="34" charset="0"/>
              <a:buChar char="•"/>
            </a:pPr>
            <a:r>
              <a:rPr lang="es-MX" sz="1600" dirty="0"/>
              <a:t>Descubrir todos aquellos problemas internos (controlados) y externos (no controlados), </a:t>
            </a:r>
          </a:p>
          <a:p>
            <a:pPr marL="742950" lvl="1" indent="-285750">
              <a:buFont typeface="Arial" panose="020B0604020202020204" pitchFamily="34" charset="0"/>
              <a:buChar char="•"/>
            </a:pPr>
            <a:r>
              <a:rPr lang="es-MX" sz="1600" dirty="0"/>
              <a:t>Definir y asignar las tareas a personas y equipos responsables de su ejecución para corregir, enderezar o alinear el objetivo del negocio. </a:t>
            </a:r>
          </a:p>
          <a:p>
            <a:pPr marL="742950" lvl="1" indent="-285750">
              <a:buFont typeface="Arial" panose="020B0604020202020204" pitchFamily="34" charset="0"/>
              <a:buChar char="•"/>
            </a:pPr>
            <a:endParaRPr lang="es-MX" sz="1600" dirty="0"/>
          </a:p>
          <a:p>
            <a:pPr marL="285750" indent="-285750">
              <a:buFont typeface="Arial" panose="020B0604020202020204" pitchFamily="34" charset="0"/>
              <a:buChar char="•"/>
            </a:pPr>
            <a:r>
              <a:rPr lang="es-MX" sz="1600" dirty="0"/>
              <a:t>Kaysen, mejoramiento continuo en base a equipos de trabajo, generando compromiso y disciplina en la organizaci</a:t>
            </a:r>
            <a:r>
              <a:rPr lang="es-ES" sz="1600" dirty="0" err="1"/>
              <a:t>ón</a:t>
            </a:r>
            <a:r>
              <a:rPr lang="es-ES" sz="1600" dirty="0"/>
              <a:t>.</a:t>
            </a:r>
            <a:endParaRPr lang="es-MX" sz="1600" dirty="0"/>
          </a:p>
          <a:p>
            <a:pPr marL="285750" indent="-285750">
              <a:buFont typeface="Arial" panose="020B0604020202020204" pitchFamily="34" charset="0"/>
              <a:buChar char="•"/>
            </a:pPr>
            <a:endParaRPr lang="es-MX" dirty="0"/>
          </a:p>
        </p:txBody>
      </p:sp>
      <p:pic>
        <p:nvPicPr>
          <p:cNvPr id="4" name="Picture 2">
            <a:extLst>
              <a:ext uri="{FF2B5EF4-FFF2-40B4-BE49-F238E27FC236}">
                <a16:creationId xmlns:a16="http://schemas.microsoft.com/office/drawing/2014/main" id="{3E1BEC45-E58A-0848-873F-BEA73E91A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838" y="424513"/>
            <a:ext cx="2478781" cy="544720"/>
          </a:xfrm>
          <a:prstGeom prst="rect">
            <a:avLst/>
          </a:prstGeom>
        </p:spPr>
      </p:pic>
      <p:sp>
        <p:nvSpPr>
          <p:cNvPr id="2" name="CuadroTexto 1">
            <a:extLst>
              <a:ext uri="{FF2B5EF4-FFF2-40B4-BE49-F238E27FC236}">
                <a16:creationId xmlns:a16="http://schemas.microsoft.com/office/drawing/2014/main" id="{6E3D5B54-B303-0647-AEDB-428B7B3551C8}"/>
              </a:ext>
            </a:extLst>
          </p:cNvPr>
          <p:cNvSpPr txBox="1"/>
          <p:nvPr/>
        </p:nvSpPr>
        <p:spPr>
          <a:xfrm>
            <a:off x="1233161" y="969233"/>
            <a:ext cx="2133597" cy="369332"/>
          </a:xfrm>
          <a:prstGeom prst="rect">
            <a:avLst/>
          </a:prstGeom>
          <a:noFill/>
        </p:spPr>
        <p:txBody>
          <a:bodyPr wrap="none" rtlCol="0">
            <a:spAutoFit/>
          </a:bodyPr>
          <a:lstStyle/>
          <a:p>
            <a:r>
              <a:rPr lang="es-MX" dirty="0"/>
              <a:t>Din</a:t>
            </a:r>
            <a:r>
              <a:rPr lang="es-ES" dirty="0" err="1"/>
              <a:t>ámica</a:t>
            </a:r>
            <a:r>
              <a:rPr lang="es-ES" dirty="0"/>
              <a:t> de Grupos</a:t>
            </a:r>
            <a:endParaRPr lang="es-MX" dirty="0"/>
          </a:p>
        </p:txBody>
      </p:sp>
      <p:pic>
        <p:nvPicPr>
          <p:cNvPr id="3" name="Imagen 2">
            <a:extLst>
              <a:ext uri="{FF2B5EF4-FFF2-40B4-BE49-F238E27FC236}">
                <a16:creationId xmlns:a16="http://schemas.microsoft.com/office/drawing/2014/main" id="{016EC188-FF1E-5445-BE6F-E46EA9AFEAD1}"/>
              </a:ext>
            </a:extLst>
          </p:cNvPr>
          <p:cNvPicPr>
            <a:picLocks noChangeAspect="1"/>
          </p:cNvPicPr>
          <p:nvPr/>
        </p:nvPicPr>
        <p:blipFill>
          <a:blip r:embed="rId4"/>
          <a:stretch>
            <a:fillRect/>
          </a:stretch>
        </p:blipFill>
        <p:spPr>
          <a:xfrm>
            <a:off x="3647790" y="4784685"/>
            <a:ext cx="1539298" cy="943669"/>
          </a:xfrm>
          <a:prstGeom prst="rect">
            <a:avLst/>
          </a:prstGeom>
        </p:spPr>
      </p:pic>
      <p:sp>
        <p:nvSpPr>
          <p:cNvPr id="6" name="Botón de acción: Inicio 5">
            <a:hlinkClick r:id="" action="ppaction://hlinkshowjump?jump=firstslide" highlightClick="1"/>
            <a:extLst>
              <a:ext uri="{FF2B5EF4-FFF2-40B4-BE49-F238E27FC236}">
                <a16:creationId xmlns:a16="http://schemas.microsoft.com/office/drawing/2014/main" id="{BFC0DB12-5222-D94B-B683-ECA00E595A61}"/>
              </a:ext>
            </a:extLst>
          </p:cNvPr>
          <p:cNvSpPr/>
          <p:nvPr/>
        </p:nvSpPr>
        <p:spPr>
          <a:xfrm>
            <a:off x="4242225" y="5959545"/>
            <a:ext cx="350429" cy="251918"/>
          </a:xfrm>
          <a:prstGeom prst="actionButtonHome">
            <a:avLst/>
          </a:prstGeom>
          <a:gradFill>
            <a:gsLst>
              <a:gs pos="0">
                <a:srgbClr val="FFC000"/>
              </a:gs>
              <a:gs pos="99000">
                <a:schemeClr val="bg1"/>
              </a:gs>
            </a:gsLst>
          </a:gra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722357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E3D5B54-B303-0647-AEDB-428B7B3551C8}"/>
              </a:ext>
            </a:extLst>
          </p:cNvPr>
          <p:cNvSpPr txBox="1"/>
          <p:nvPr/>
        </p:nvSpPr>
        <p:spPr>
          <a:xfrm>
            <a:off x="3165203" y="592911"/>
            <a:ext cx="1371016" cy="461665"/>
          </a:xfrm>
          <a:prstGeom prst="rect">
            <a:avLst/>
          </a:prstGeom>
          <a:noFill/>
        </p:spPr>
        <p:txBody>
          <a:bodyPr wrap="none" rtlCol="0">
            <a:spAutoFit/>
          </a:bodyPr>
          <a:lstStyle/>
          <a:p>
            <a:r>
              <a:rPr lang="es-MX" sz="2400" dirty="0"/>
              <a:t>Roadmap</a:t>
            </a:r>
          </a:p>
        </p:txBody>
      </p:sp>
      <p:sp>
        <p:nvSpPr>
          <p:cNvPr id="6" name="Botón de acción: Inicio 5">
            <a:hlinkClick r:id="" action="ppaction://hlinkshowjump?jump=firstslide" highlightClick="1"/>
            <a:extLst>
              <a:ext uri="{FF2B5EF4-FFF2-40B4-BE49-F238E27FC236}">
                <a16:creationId xmlns:a16="http://schemas.microsoft.com/office/drawing/2014/main" id="{BFC0DB12-5222-D94B-B683-ECA00E595A61}"/>
              </a:ext>
            </a:extLst>
          </p:cNvPr>
          <p:cNvSpPr/>
          <p:nvPr/>
        </p:nvSpPr>
        <p:spPr>
          <a:xfrm>
            <a:off x="4185790" y="6384629"/>
            <a:ext cx="350429" cy="251918"/>
          </a:xfrm>
          <a:prstGeom prst="actionButtonHome">
            <a:avLst/>
          </a:prstGeom>
          <a:gradFill>
            <a:gsLst>
              <a:gs pos="0">
                <a:srgbClr val="FFC000"/>
              </a:gs>
              <a:gs pos="99000">
                <a:schemeClr val="bg1"/>
              </a:gs>
            </a:gsLst>
          </a:gra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pic>
        <p:nvPicPr>
          <p:cNvPr id="7" name="Imagen 6">
            <a:hlinkClick r:id="rId3" action="ppaction://hlinksldjump"/>
            <a:extLst>
              <a:ext uri="{FF2B5EF4-FFF2-40B4-BE49-F238E27FC236}">
                <a16:creationId xmlns:a16="http://schemas.microsoft.com/office/drawing/2014/main" id="{E565F57C-21D2-FE40-9B0C-673191A6C183}"/>
              </a:ext>
            </a:extLst>
          </p:cNvPr>
          <p:cNvPicPr>
            <a:picLocks noChangeAspect="1"/>
          </p:cNvPicPr>
          <p:nvPr/>
        </p:nvPicPr>
        <p:blipFill>
          <a:blip r:embed="rId4"/>
          <a:stretch>
            <a:fillRect/>
          </a:stretch>
        </p:blipFill>
        <p:spPr>
          <a:xfrm>
            <a:off x="6704393" y="332469"/>
            <a:ext cx="1673610" cy="1024364"/>
          </a:xfrm>
          <a:prstGeom prst="rect">
            <a:avLst/>
          </a:prstGeom>
        </p:spPr>
      </p:pic>
      <p:sp>
        <p:nvSpPr>
          <p:cNvPr id="8" name="CuadroTexto 7">
            <a:extLst>
              <a:ext uri="{FF2B5EF4-FFF2-40B4-BE49-F238E27FC236}">
                <a16:creationId xmlns:a16="http://schemas.microsoft.com/office/drawing/2014/main" id="{998EA900-415A-7F44-9632-63B595633D40}"/>
              </a:ext>
            </a:extLst>
          </p:cNvPr>
          <p:cNvSpPr txBox="1"/>
          <p:nvPr/>
        </p:nvSpPr>
        <p:spPr>
          <a:xfrm>
            <a:off x="849534" y="1356833"/>
            <a:ext cx="7373370" cy="5570756"/>
          </a:xfrm>
          <a:prstGeom prst="rect">
            <a:avLst/>
          </a:prstGeom>
          <a:noFill/>
        </p:spPr>
        <p:txBody>
          <a:bodyPr wrap="square" rtlCol="0">
            <a:spAutoFit/>
          </a:bodyPr>
          <a:lstStyle/>
          <a:p>
            <a:r>
              <a:rPr lang="es-ES_tradnl" sz="1600" dirty="0"/>
              <a:t>Marzo 31</a:t>
            </a:r>
          </a:p>
          <a:p>
            <a:pPr marL="285750" indent="-285750">
              <a:buFont typeface="Arial" panose="020B0604020202020204" pitchFamily="34" charset="0"/>
              <a:buChar char="•"/>
            </a:pPr>
            <a:r>
              <a:rPr lang="es-ES_tradnl" sz="1600" dirty="0" err="1"/>
              <a:t>Kiininet</a:t>
            </a:r>
            <a:r>
              <a:rPr lang="es-ES_tradnl" sz="1600" dirty="0"/>
              <a:t> CPX </a:t>
            </a:r>
            <a:r>
              <a:rPr lang="es-ES_tradnl" sz="1600" dirty="0" err="1"/>
              <a:t>Versi</a:t>
            </a:r>
            <a:r>
              <a:rPr lang="es-ES" sz="1600" dirty="0" err="1"/>
              <a:t>ón</a:t>
            </a:r>
            <a:r>
              <a:rPr lang="es-ES" sz="1600" dirty="0"/>
              <a:t> 1.0</a:t>
            </a:r>
          </a:p>
          <a:p>
            <a:pPr marL="285750" indent="-285750">
              <a:buFont typeface="Arial" panose="020B0604020202020204" pitchFamily="34" charset="0"/>
              <a:buChar char="•"/>
            </a:pPr>
            <a:endParaRPr lang="es-ES" sz="1600" dirty="0"/>
          </a:p>
          <a:p>
            <a:r>
              <a:rPr lang="es-ES_tradnl" sz="1600" dirty="0"/>
              <a:t>2do Q 2018</a:t>
            </a:r>
          </a:p>
          <a:p>
            <a:pPr marL="285750" indent="-285750">
              <a:buFont typeface="Arial" panose="020B0604020202020204" pitchFamily="34" charset="0"/>
              <a:buChar char="•"/>
            </a:pPr>
            <a:r>
              <a:rPr lang="es-ES_tradnl" sz="1600" dirty="0"/>
              <a:t>Cambio look &amp; </a:t>
            </a:r>
            <a:r>
              <a:rPr lang="es-ES_tradnl" sz="1600" dirty="0" err="1"/>
              <a:t>Feel</a:t>
            </a:r>
            <a:r>
              <a:rPr lang="es-ES_tradnl" sz="1600" dirty="0"/>
              <a:t> Reportes y Gr</a:t>
            </a:r>
            <a:r>
              <a:rPr lang="es-ES" sz="1600" dirty="0" err="1"/>
              <a:t>áficos</a:t>
            </a:r>
            <a:r>
              <a:rPr lang="es-ES" sz="1600" dirty="0"/>
              <a:t> Analíticos</a:t>
            </a:r>
          </a:p>
          <a:p>
            <a:pPr marL="285750" indent="-285750">
              <a:buFont typeface="Arial" panose="020B0604020202020204" pitchFamily="34" charset="0"/>
              <a:buChar char="•"/>
            </a:pPr>
            <a:r>
              <a:rPr lang="es-ES" sz="1600" dirty="0"/>
              <a:t>Analíticos NPS y </a:t>
            </a:r>
            <a:r>
              <a:rPr lang="es-ES" sz="1600" dirty="0" err="1"/>
              <a:t>Like</a:t>
            </a:r>
            <a:r>
              <a:rPr lang="es-ES" sz="1600" dirty="0"/>
              <a:t> – </a:t>
            </a:r>
            <a:r>
              <a:rPr lang="es-ES" sz="1600" dirty="0" err="1"/>
              <a:t>Don’t</a:t>
            </a:r>
            <a:r>
              <a:rPr lang="es-ES" sz="1600" dirty="0"/>
              <a:t> </a:t>
            </a:r>
            <a:r>
              <a:rPr lang="es-ES" sz="1600" dirty="0" err="1"/>
              <a:t>Like</a:t>
            </a:r>
            <a:endParaRPr lang="es-ES" sz="1600" dirty="0"/>
          </a:p>
          <a:p>
            <a:pPr marL="285750" indent="-285750">
              <a:buFont typeface="Arial" panose="020B0604020202020204" pitchFamily="34" charset="0"/>
              <a:buChar char="•"/>
            </a:pPr>
            <a:r>
              <a:rPr lang="es-ES" sz="1600" dirty="0"/>
              <a:t>Formularios anexos usuarios y organizaciones</a:t>
            </a:r>
          </a:p>
          <a:p>
            <a:pPr marL="285750" indent="-285750">
              <a:buFont typeface="Arial" panose="020B0604020202020204" pitchFamily="34" charset="0"/>
              <a:buChar char="•"/>
            </a:pPr>
            <a:r>
              <a:rPr lang="es-ES" sz="1600" dirty="0"/>
              <a:t>Reporte y Descarga de Formularios</a:t>
            </a:r>
          </a:p>
          <a:p>
            <a:pPr marL="285750" indent="-285750">
              <a:buFont typeface="Arial" panose="020B0604020202020204" pitchFamily="34" charset="0"/>
              <a:buChar char="•"/>
            </a:pPr>
            <a:endParaRPr lang="es-ES" sz="1600" dirty="0"/>
          </a:p>
          <a:p>
            <a:r>
              <a:rPr lang="es-ES" sz="1600" dirty="0"/>
              <a:t>3er Q 2018</a:t>
            </a:r>
          </a:p>
          <a:p>
            <a:pPr marL="285750" indent="-285750">
              <a:buFont typeface="Arial" panose="020B0604020202020204" pitchFamily="34" charset="0"/>
              <a:buChar char="•"/>
            </a:pPr>
            <a:r>
              <a:rPr lang="es-ES" sz="1600" dirty="0"/>
              <a:t>Administrador edición de Parámetros de Operación</a:t>
            </a:r>
          </a:p>
          <a:p>
            <a:pPr marL="285750" indent="-285750">
              <a:buFont typeface="Arial" panose="020B0604020202020204" pitchFamily="34" charset="0"/>
              <a:buChar char="•"/>
            </a:pPr>
            <a:r>
              <a:rPr lang="es-ES" sz="1600" dirty="0"/>
              <a:t>Administrador edición de L&amp;F</a:t>
            </a:r>
          </a:p>
          <a:p>
            <a:pPr marL="285750" indent="-285750">
              <a:buFont typeface="Arial" panose="020B0604020202020204" pitchFamily="34" charset="0"/>
              <a:buChar char="•"/>
            </a:pPr>
            <a:r>
              <a:rPr lang="es-ES" sz="1600" dirty="0"/>
              <a:t>Parametrizar planes en CPX</a:t>
            </a:r>
          </a:p>
          <a:p>
            <a:pPr marL="285750" indent="-285750">
              <a:buFont typeface="Arial" panose="020B0604020202020204" pitchFamily="34" charset="0"/>
              <a:buChar char="•"/>
            </a:pPr>
            <a:r>
              <a:rPr lang="es-ES" sz="1600" dirty="0"/>
              <a:t>eComerce en Portal de Kiininet para compra de planes del CPX</a:t>
            </a:r>
          </a:p>
          <a:p>
            <a:endParaRPr lang="es-ES" sz="1600" dirty="0"/>
          </a:p>
          <a:p>
            <a:r>
              <a:rPr lang="es-ES" sz="1600" dirty="0"/>
              <a:t>4to Q 2018</a:t>
            </a:r>
          </a:p>
          <a:p>
            <a:pPr marL="285750" indent="-285750">
              <a:buFont typeface="Arial" panose="020B0604020202020204" pitchFamily="34" charset="0"/>
              <a:buChar char="•"/>
            </a:pPr>
            <a:r>
              <a:rPr lang="es-ES" sz="1600" dirty="0"/>
              <a:t>Integración </a:t>
            </a:r>
            <a:r>
              <a:rPr lang="es-ES_tradnl" sz="1600" dirty="0"/>
              <a:t>de Redes Sociales: Facebook, </a:t>
            </a:r>
            <a:r>
              <a:rPr lang="es-ES_tradnl" sz="1600" dirty="0" err="1"/>
              <a:t>Twiter</a:t>
            </a:r>
            <a:r>
              <a:rPr lang="es-ES_tradnl" sz="1600" dirty="0"/>
              <a:t>, etc.</a:t>
            </a:r>
          </a:p>
          <a:p>
            <a:pPr marL="285750" indent="-285750">
              <a:buFont typeface="Arial" panose="020B0604020202020204" pitchFamily="34" charset="0"/>
              <a:buChar char="•"/>
            </a:pPr>
            <a:r>
              <a:rPr lang="es-ES" sz="1600" dirty="0"/>
              <a:t>Implementar Roles: Responsable registro de Usuarios, de Contenido</a:t>
            </a:r>
          </a:p>
          <a:p>
            <a:pPr marL="285750" indent="-285750">
              <a:buFont typeface="Arial" panose="020B0604020202020204" pitchFamily="34" charset="0"/>
              <a:buChar char="•"/>
            </a:pPr>
            <a:r>
              <a:rPr lang="es-ES" sz="1600" dirty="0"/>
              <a:t>Incluir en formularios Catálogos tipo cascada</a:t>
            </a:r>
          </a:p>
          <a:p>
            <a:pPr marL="285750" indent="-285750">
              <a:buFont typeface="Arial" panose="020B0604020202020204" pitchFamily="34" charset="0"/>
              <a:buChar char="•"/>
            </a:pPr>
            <a:r>
              <a:rPr lang="es-ES" sz="1600" dirty="0"/>
              <a:t>Implementar flujo de autorizaciones y rechazos (BPM)</a:t>
            </a:r>
          </a:p>
          <a:p>
            <a:r>
              <a:rPr lang="es-ES" sz="1600" dirty="0"/>
              <a:t> </a:t>
            </a:r>
          </a:p>
          <a:p>
            <a:pPr marL="285750" indent="-285750">
              <a:buFont typeface="Arial" panose="020B0604020202020204" pitchFamily="34" charset="0"/>
              <a:buChar char="•"/>
            </a:pPr>
            <a:endParaRPr lang="es-ES_tradnl" dirty="0"/>
          </a:p>
        </p:txBody>
      </p:sp>
    </p:spTree>
    <p:extLst>
      <p:ext uri="{BB962C8B-B14F-4D97-AF65-F5344CB8AC3E}">
        <p14:creationId xmlns:p14="http://schemas.microsoft.com/office/powerpoint/2010/main" val="18941335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E3D5B54-B303-0647-AEDB-428B7B3551C8}"/>
              </a:ext>
            </a:extLst>
          </p:cNvPr>
          <p:cNvSpPr txBox="1"/>
          <p:nvPr/>
        </p:nvSpPr>
        <p:spPr>
          <a:xfrm>
            <a:off x="3165203" y="592911"/>
            <a:ext cx="1371016" cy="461665"/>
          </a:xfrm>
          <a:prstGeom prst="rect">
            <a:avLst/>
          </a:prstGeom>
          <a:noFill/>
        </p:spPr>
        <p:txBody>
          <a:bodyPr wrap="none" rtlCol="0">
            <a:spAutoFit/>
          </a:bodyPr>
          <a:lstStyle/>
          <a:p>
            <a:r>
              <a:rPr lang="es-MX" sz="2400" dirty="0"/>
              <a:t>Roadmap</a:t>
            </a:r>
          </a:p>
        </p:txBody>
      </p:sp>
      <p:sp>
        <p:nvSpPr>
          <p:cNvPr id="6" name="Botón de acción: Inicio 5">
            <a:hlinkClick r:id="" action="ppaction://hlinkshowjump?jump=firstslide" highlightClick="1"/>
            <a:extLst>
              <a:ext uri="{FF2B5EF4-FFF2-40B4-BE49-F238E27FC236}">
                <a16:creationId xmlns:a16="http://schemas.microsoft.com/office/drawing/2014/main" id="{BFC0DB12-5222-D94B-B683-ECA00E595A61}"/>
              </a:ext>
            </a:extLst>
          </p:cNvPr>
          <p:cNvSpPr/>
          <p:nvPr/>
        </p:nvSpPr>
        <p:spPr>
          <a:xfrm>
            <a:off x="4185790" y="6384629"/>
            <a:ext cx="350429" cy="251918"/>
          </a:xfrm>
          <a:prstGeom prst="actionButtonHome">
            <a:avLst/>
          </a:prstGeom>
          <a:gradFill>
            <a:gsLst>
              <a:gs pos="0">
                <a:srgbClr val="FFC000"/>
              </a:gs>
              <a:gs pos="99000">
                <a:schemeClr val="bg1"/>
              </a:gs>
            </a:gsLst>
          </a:gra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pic>
        <p:nvPicPr>
          <p:cNvPr id="7" name="Imagen 6">
            <a:hlinkClick r:id="rId3" action="ppaction://hlinksldjump"/>
            <a:extLst>
              <a:ext uri="{FF2B5EF4-FFF2-40B4-BE49-F238E27FC236}">
                <a16:creationId xmlns:a16="http://schemas.microsoft.com/office/drawing/2014/main" id="{E565F57C-21D2-FE40-9B0C-673191A6C183}"/>
              </a:ext>
            </a:extLst>
          </p:cNvPr>
          <p:cNvPicPr>
            <a:picLocks noChangeAspect="1"/>
          </p:cNvPicPr>
          <p:nvPr/>
        </p:nvPicPr>
        <p:blipFill>
          <a:blip r:embed="rId4"/>
          <a:stretch>
            <a:fillRect/>
          </a:stretch>
        </p:blipFill>
        <p:spPr>
          <a:xfrm>
            <a:off x="7064157" y="328661"/>
            <a:ext cx="1673610" cy="1024364"/>
          </a:xfrm>
          <a:prstGeom prst="rect">
            <a:avLst/>
          </a:prstGeom>
        </p:spPr>
      </p:pic>
      <p:sp>
        <p:nvSpPr>
          <p:cNvPr id="8" name="CuadroTexto 7">
            <a:extLst>
              <a:ext uri="{FF2B5EF4-FFF2-40B4-BE49-F238E27FC236}">
                <a16:creationId xmlns:a16="http://schemas.microsoft.com/office/drawing/2014/main" id="{998EA900-415A-7F44-9632-63B595633D40}"/>
              </a:ext>
            </a:extLst>
          </p:cNvPr>
          <p:cNvSpPr txBox="1"/>
          <p:nvPr/>
        </p:nvSpPr>
        <p:spPr>
          <a:xfrm>
            <a:off x="849534" y="1651473"/>
            <a:ext cx="7373370" cy="2031325"/>
          </a:xfrm>
          <a:prstGeom prst="rect">
            <a:avLst/>
          </a:prstGeom>
          <a:noFill/>
        </p:spPr>
        <p:txBody>
          <a:bodyPr wrap="square" rtlCol="0">
            <a:spAutoFit/>
          </a:bodyPr>
          <a:lstStyle/>
          <a:p>
            <a:r>
              <a:rPr lang="es-ES_tradnl" dirty="0"/>
              <a:t>TBD 2019</a:t>
            </a:r>
          </a:p>
          <a:p>
            <a:pPr marL="285750" indent="-285750">
              <a:buFont typeface="Arial" panose="020B0604020202020204" pitchFamily="34" charset="0"/>
              <a:buChar char="•"/>
            </a:pPr>
            <a:endParaRPr lang="es-ES_tradnl" dirty="0"/>
          </a:p>
          <a:p>
            <a:pPr marL="285750" indent="-285750">
              <a:buFont typeface="Arial" panose="020B0604020202020204" pitchFamily="34" charset="0"/>
              <a:buChar char="•"/>
            </a:pPr>
            <a:r>
              <a:rPr lang="es-ES_tradnl" dirty="0"/>
              <a:t>Base de datos de Conocimiento</a:t>
            </a:r>
          </a:p>
          <a:p>
            <a:pPr marL="285750" indent="-285750">
              <a:buFont typeface="Arial" panose="020B0604020202020204" pitchFamily="34" charset="0"/>
              <a:buChar char="•"/>
            </a:pPr>
            <a:r>
              <a:rPr lang="es-ES_tradnl" dirty="0" err="1"/>
              <a:t>Triggers</a:t>
            </a:r>
            <a:r>
              <a:rPr lang="es-ES_tradnl" dirty="0"/>
              <a:t> compuestos</a:t>
            </a:r>
          </a:p>
          <a:p>
            <a:pPr marL="285750" indent="-285750">
              <a:buFont typeface="Arial" panose="020B0604020202020204" pitchFamily="34" charset="0"/>
              <a:buChar char="•"/>
            </a:pPr>
            <a:r>
              <a:rPr lang="es-ES_tradnl" dirty="0"/>
              <a:t>Uso de Zona Horaria</a:t>
            </a:r>
          </a:p>
          <a:p>
            <a:pPr marL="285750" indent="-285750">
              <a:buFont typeface="Arial" panose="020B0604020202020204" pitchFamily="34" charset="0"/>
              <a:buChar char="•"/>
            </a:pPr>
            <a:r>
              <a:rPr lang="es-ES_tradnl" dirty="0"/>
              <a:t>Multilenguaje</a:t>
            </a:r>
          </a:p>
          <a:p>
            <a:pPr marL="285750" indent="-285750">
              <a:buFont typeface="Arial" panose="020B0604020202020204" pitchFamily="34" charset="0"/>
              <a:buChar char="•"/>
            </a:pPr>
            <a:endParaRPr lang="es-ES_tradnl" dirty="0"/>
          </a:p>
        </p:txBody>
      </p:sp>
    </p:spTree>
    <p:extLst>
      <p:ext uri="{BB962C8B-B14F-4D97-AF65-F5344CB8AC3E}">
        <p14:creationId xmlns:p14="http://schemas.microsoft.com/office/powerpoint/2010/main" val="1378032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2944" y="3147934"/>
            <a:ext cx="2247538" cy="461665"/>
          </a:xfrm>
          <a:prstGeom prst="rect">
            <a:avLst/>
          </a:prstGeom>
          <a:noFill/>
        </p:spPr>
        <p:txBody>
          <a:bodyPr wrap="none" rtlCol="0">
            <a:spAutoFit/>
          </a:bodyPr>
          <a:lstStyle/>
          <a:p>
            <a:r>
              <a:rPr lang="en-US" sz="2400" b="1" dirty="0">
                <a:solidFill>
                  <a:schemeClr val="tx2"/>
                </a:solidFill>
              </a:rPr>
              <a:t>Break de 15 min</a:t>
            </a:r>
          </a:p>
        </p:txBody>
      </p:sp>
      <p:pic>
        <p:nvPicPr>
          <p:cNvPr id="3" name="Picture 2">
            <a:extLst>
              <a:ext uri="{FF2B5EF4-FFF2-40B4-BE49-F238E27FC236}">
                <a16:creationId xmlns:a16="http://schemas.microsoft.com/office/drawing/2014/main" id="{3E1BEC45-E58A-0848-873F-BEA73E91A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838" y="424513"/>
            <a:ext cx="2478781" cy="544720"/>
          </a:xfrm>
          <a:prstGeom prst="rect">
            <a:avLst/>
          </a:prstGeom>
        </p:spPr>
      </p:pic>
    </p:spTree>
    <p:extLst>
      <p:ext uri="{BB962C8B-B14F-4D97-AF65-F5344CB8AC3E}">
        <p14:creationId xmlns:p14="http://schemas.microsoft.com/office/powerpoint/2010/main" val="2036440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2578308"/>
            <a:ext cx="2693366" cy="646331"/>
          </a:xfrm>
          <a:prstGeom prst="rect">
            <a:avLst/>
          </a:prstGeom>
          <a:noFill/>
        </p:spPr>
        <p:txBody>
          <a:bodyPr wrap="none" rtlCol="0">
            <a:spAutoFit/>
          </a:bodyPr>
          <a:lstStyle/>
          <a:p>
            <a:pPr>
              <a:buSzPct val="90000"/>
            </a:pPr>
            <a:r>
              <a:rPr lang="es-ES_tradnl" sz="3600" b="1" dirty="0">
                <a:solidFill>
                  <a:schemeClr val="tx2"/>
                </a:solidFill>
              </a:rPr>
              <a:t>Conclusiones</a:t>
            </a:r>
            <a:endParaRPr lang="en-US" sz="3600" b="1" dirty="0">
              <a:solidFill>
                <a:schemeClr val="tx2"/>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0660" y="424513"/>
            <a:ext cx="2343869" cy="515072"/>
          </a:xfrm>
          <a:prstGeom prst="rect">
            <a:avLst/>
          </a:prstGeom>
        </p:spPr>
      </p:pic>
    </p:spTree>
    <p:extLst>
      <p:ext uri="{BB962C8B-B14F-4D97-AF65-F5344CB8AC3E}">
        <p14:creationId xmlns:p14="http://schemas.microsoft.com/office/powerpoint/2010/main" val="7797248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2846" y="2828836"/>
            <a:ext cx="3575154" cy="646331"/>
          </a:xfrm>
          <a:prstGeom prst="rect">
            <a:avLst/>
          </a:prstGeom>
        </p:spPr>
        <p:txBody>
          <a:bodyPr wrap="square">
            <a:spAutoFit/>
          </a:bodyPr>
          <a:lstStyle/>
          <a:p>
            <a:pPr>
              <a:buSzPct val="90000"/>
            </a:pPr>
            <a:r>
              <a:rPr lang="es-ES_tradnl" sz="3600" b="1" dirty="0">
                <a:solidFill>
                  <a:schemeClr val="tx2"/>
                </a:solidFill>
              </a:rPr>
              <a:t>Plan de </a:t>
            </a:r>
            <a:r>
              <a:rPr lang="es-ES_tradnl" sz="3600" b="1" dirty="0" err="1">
                <a:solidFill>
                  <a:schemeClr val="tx2"/>
                </a:solidFill>
              </a:rPr>
              <a:t>Acci</a:t>
            </a:r>
            <a:r>
              <a:rPr lang="es-ES" sz="3600" b="1" dirty="0" err="1">
                <a:solidFill>
                  <a:schemeClr val="tx2"/>
                </a:solidFill>
              </a:rPr>
              <a:t>ón</a:t>
            </a:r>
            <a:endParaRPr lang="en-US" sz="3600" b="1" dirty="0">
              <a:solidFill>
                <a:schemeClr val="tx2"/>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0660" y="424513"/>
            <a:ext cx="2343869" cy="515072"/>
          </a:xfrm>
          <a:prstGeom prst="rect">
            <a:avLst/>
          </a:prstGeom>
        </p:spPr>
      </p:pic>
    </p:spTree>
    <p:extLst>
      <p:ext uri="{BB962C8B-B14F-4D97-AF65-F5344CB8AC3E}">
        <p14:creationId xmlns:p14="http://schemas.microsoft.com/office/powerpoint/2010/main" val="1551314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3692" y="2698229"/>
            <a:ext cx="4442563" cy="1754326"/>
          </a:xfrm>
          <a:prstGeom prst="rect">
            <a:avLst/>
          </a:prstGeom>
          <a:noFill/>
        </p:spPr>
        <p:txBody>
          <a:bodyPr wrap="none" rtlCol="0">
            <a:spAutoFit/>
          </a:bodyPr>
          <a:lstStyle/>
          <a:p>
            <a:pPr>
              <a:buSzPct val="90000"/>
            </a:pPr>
            <a:r>
              <a:rPr lang="es-ES_tradnl" sz="3600" b="1" dirty="0">
                <a:solidFill>
                  <a:schemeClr val="tx2"/>
                </a:solidFill>
              </a:rPr>
              <a:t>Tareas y Responsables</a:t>
            </a:r>
          </a:p>
          <a:p>
            <a:endParaRPr lang="en-US" sz="3600" b="1" dirty="0">
              <a:solidFill>
                <a:schemeClr val="tx2"/>
              </a:solidFill>
            </a:endParaRPr>
          </a:p>
          <a:p>
            <a:endParaRPr lang="en-US" sz="3600" b="1" dirty="0">
              <a:solidFill>
                <a:schemeClr val="tx2"/>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0660" y="424513"/>
            <a:ext cx="2343869" cy="515072"/>
          </a:xfrm>
          <a:prstGeom prst="rect">
            <a:avLst/>
          </a:prstGeom>
        </p:spPr>
      </p:pic>
    </p:spTree>
    <p:extLst>
      <p:ext uri="{BB962C8B-B14F-4D97-AF65-F5344CB8AC3E}">
        <p14:creationId xmlns:p14="http://schemas.microsoft.com/office/powerpoint/2010/main" val="58235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151" y="2508172"/>
            <a:ext cx="8229600" cy="1143000"/>
          </a:xfrm>
        </p:spPr>
        <p:txBody>
          <a:bodyPr>
            <a:normAutofit fontScale="90000"/>
          </a:bodyPr>
          <a:lstStyle/>
          <a:p>
            <a:r>
              <a:rPr lang="en-US" b="1" dirty="0">
                <a:solidFill>
                  <a:schemeClr val="tx2"/>
                </a:solidFill>
              </a:rPr>
              <a:t>Plan de </a:t>
            </a:r>
            <a:r>
              <a:rPr lang="en-US" b="1" dirty="0" err="1">
                <a:solidFill>
                  <a:schemeClr val="tx2"/>
                </a:solidFill>
              </a:rPr>
              <a:t>Comercializaci</a:t>
            </a:r>
            <a:r>
              <a:rPr lang="es-ES" b="1" dirty="0" err="1">
                <a:solidFill>
                  <a:schemeClr val="tx2"/>
                </a:solidFill>
              </a:rPr>
              <a:t>ón</a:t>
            </a:r>
            <a:r>
              <a:rPr lang="es-ES" b="1" dirty="0">
                <a:solidFill>
                  <a:schemeClr val="tx2"/>
                </a:solidFill>
              </a:rPr>
              <a:t> y </a:t>
            </a:r>
            <a:br>
              <a:rPr lang="es-ES" b="1" dirty="0">
                <a:solidFill>
                  <a:schemeClr val="tx2"/>
                </a:solidFill>
              </a:rPr>
            </a:br>
            <a:r>
              <a:rPr lang="es-ES" b="1" dirty="0" err="1">
                <a:solidFill>
                  <a:schemeClr val="tx2"/>
                </a:solidFill>
              </a:rPr>
              <a:t>Metología</a:t>
            </a:r>
            <a:r>
              <a:rPr lang="es-ES" b="1" dirty="0">
                <a:solidFill>
                  <a:schemeClr val="tx2"/>
                </a:solidFill>
              </a:rPr>
              <a:t> </a:t>
            </a:r>
            <a:r>
              <a:rPr lang="es-ES" b="1" dirty="0" err="1">
                <a:solidFill>
                  <a:schemeClr val="tx2"/>
                </a:solidFill>
              </a:rPr>
              <a:t>Diver</a:t>
            </a:r>
            <a:br>
              <a:rPr lang="en-US" b="1" dirty="0">
                <a:solidFill>
                  <a:schemeClr val="tx2"/>
                </a:solidFill>
              </a:rPr>
            </a:br>
            <a:endParaRPr lang="en-US" dirty="0"/>
          </a:p>
        </p:txBody>
      </p:sp>
    </p:spTree>
    <p:extLst>
      <p:ext uri="{BB962C8B-B14F-4D97-AF65-F5344CB8AC3E}">
        <p14:creationId xmlns:p14="http://schemas.microsoft.com/office/powerpoint/2010/main" val="757542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9193" y="2623279"/>
            <a:ext cx="6441059" cy="1200329"/>
          </a:xfrm>
          <a:prstGeom prst="rect">
            <a:avLst/>
          </a:prstGeom>
          <a:noFill/>
        </p:spPr>
        <p:txBody>
          <a:bodyPr wrap="none" rtlCol="0">
            <a:spAutoFit/>
          </a:bodyPr>
          <a:lstStyle/>
          <a:p>
            <a:r>
              <a:rPr lang="en-US" sz="3600" b="1" dirty="0">
                <a:solidFill>
                  <a:schemeClr val="tx2"/>
                </a:solidFill>
              </a:rPr>
              <a:t>¡</a:t>
            </a:r>
            <a:r>
              <a:rPr lang="en-US" sz="3600" b="1" dirty="0" err="1">
                <a:solidFill>
                  <a:schemeClr val="tx2"/>
                </a:solidFill>
              </a:rPr>
              <a:t>Muchas</a:t>
            </a:r>
            <a:r>
              <a:rPr lang="en-US" sz="3600" b="1" dirty="0">
                <a:solidFill>
                  <a:schemeClr val="tx2"/>
                </a:solidFill>
              </a:rPr>
              <a:t> gracias </a:t>
            </a:r>
            <a:r>
              <a:rPr lang="en-US" sz="3600" b="1" dirty="0" err="1">
                <a:solidFill>
                  <a:schemeClr val="tx2"/>
                </a:solidFill>
              </a:rPr>
              <a:t>por</a:t>
            </a:r>
            <a:r>
              <a:rPr lang="en-US" sz="3600" b="1" dirty="0">
                <a:solidFill>
                  <a:schemeClr val="tx2"/>
                </a:solidFill>
              </a:rPr>
              <a:t> </a:t>
            </a:r>
            <a:r>
              <a:rPr lang="en-US" sz="3600" b="1" dirty="0" err="1">
                <a:solidFill>
                  <a:schemeClr val="tx2"/>
                </a:solidFill>
              </a:rPr>
              <a:t>su</a:t>
            </a:r>
            <a:r>
              <a:rPr lang="en-US" sz="3600" b="1" dirty="0">
                <a:solidFill>
                  <a:schemeClr val="tx2"/>
                </a:solidFill>
              </a:rPr>
              <a:t> </a:t>
            </a:r>
            <a:r>
              <a:rPr lang="en-US" sz="3600" b="1" dirty="0" err="1">
                <a:solidFill>
                  <a:schemeClr val="tx2"/>
                </a:solidFill>
              </a:rPr>
              <a:t>atenci</a:t>
            </a:r>
            <a:r>
              <a:rPr lang="es-ES" sz="3600" b="1" dirty="0" err="1">
                <a:solidFill>
                  <a:schemeClr val="tx2"/>
                </a:solidFill>
              </a:rPr>
              <a:t>ón</a:t>
            </a:r>
            <a:r>
              <a:rPr lang="es-ES" sz="3600" b="1" dirty="0">
                <a:solidFill>
                  <a:schemeClr val="tx2"/>
                </a:solidFill>
              </a:rPr>
              <a:t> </a:t>
            </a:r>
          </a:p>
          <a:p>
            <a:pPr algn="ctr"/>
            <a:r>
              <a:rPr lang="es-ES" sz="3600" b="1" dirty="0">
                <a:solidFill>
                  <a:schemeClr val="tx2"/>
                </a:solidFill>
              </a:rPr>
              <a:t>y compromiso!</a:t>
            </a:r>
            <a:endParaRPr lang="en-US" sz="3600" b="1" dirty="0">
              <a:solidFill>
                <a:schemeClr val="tx2"/>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0660" y="424513"/>
            <a:ext cx="2343869" cy="515072"/>
          </a:xfrm>
          <a:prstGeom prst="rect">
            <a:avLst/>
          </a:prstGeom>
        </p:spPr>
      </p:pic>
    </p:spTree>
    <p:extLst>
      <p:ext uri="{BB962C8B-B14F-4D97-AF65-F5344CB8AC3E}">
        <p14:creationId xmlns:p14="http://schemas.microsoft.com/office/powerpoint/2010/main" val="96431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576997"/>
            <a:ext cx="6776848" cy="3909403"/>
          </a:xfrm>
        </p:spPr>
        <p:txBody>
          <a:bodyPr/>
          <a:lstStyle/>
          <a:p>
            <a:r>
              <a:rPr lang="es-ES_tradnl" dirty="0">
                <a:solidFill>
                  <a:srgbClr val="595959"/>
                </a:solidFill>
              </a:rPr>
              <a:t>Mercados Objetivos</a:t>
            </a:r>
          </a:p>
          <a:p>
            <a:r>
              <a:rPr lang="es-ES_tradnl" dirty="0">
                <a:solidFill>
                  <a:srgbClr val="595959"/>
                </a:solidFill>
              </a:rPr>
              <a:t>Productos y Servicios</a:t>
            </a:r>
          </a:p>
          <a:p>
            <a:r>
              <a:rPr lang="es-ES_tradnl" dirty="0">
                <a:solidFill>
                  <a:srgbClr val="595959"/>
                </a:solidFill>
              </a:rPr>
              <a:t>Objetivos / Ingresos</a:t>
            </a:r>
          </a:p>
          <a:p>
            <a:r>
              <a:rPr lang="es-ES_tradnl" dirty="0">
                <a:solidFill>
                  <a:srgbClr val="595959"/>
                </a:solidFill>
              </a:rPr>
              <a:t>Acciones</a:t>
            </a:r>
          </a:p>
          <a:p>
            <a:r>
              <a:rPr lang="es-ES_tradnl" dirty="0">
                <a:solidFill>
                  <a:srgbClr val="595959"/>
                </a:solidFill>
              </a:rPr>
              <a:t>Plan Social Media</a:t>
            </a:r>
          </a:p>
          <a:p>
            <a:r>
              <a:rPr lang="es-ES_tradnl" dirty="0">
                <a:solidFill>
                  <a:srgbClr val="595959"/>
                </a:solidFill>
              </a:rPr>
              <a:t> </a:t>
            </a:r>
          </a:p>
          <a:p>
            <a:endParaRPr lang="es-ES_tradnl" dirty="0"/>
          </a:p>
          <a:p>
            <a:pPr marL="0" indent="0">
              <a:buNone/>
            </a:pPr>
            <a:endParaRPr lang="es-ES_tradnl" dirty="0"/>
          </a:p>
        </p:txBody>
      </p:sp>
      <p:pic>
        <p:nvPicPr>
          <p:cNvPr id="4" name="Picture 2" descr="logo-div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63" y="4656111"/>
            <a:ext cx="2045806" cy="472748"/>
          </a:xfrm>
          <a:prstGeom prst="rect">
            <a:avLst/>
          </a:prstGeom>
        </p:spPr>
      </p:pic>
    </p:spTree>
    <p:extLst>
      <p:ext uri="{BB962C8B-B14F-4D97-AF65-F5344CB8AC3E}">
        <p14:creationId xmlns:p14="http://schemas.microsoft.com/office/powerpoint/2010/main" val="152588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ctr">
            <a:normAutofit/>
          </a:bodyPr>
          <a:lstStyle/>
          <a:p>
            <a:r>
              <a:rPr lang="es-ES_tradnl" dirty="0"/>
              <a:t>Mercados Objetivos</a:t>
            </a:r>
          </a:p>
        </p:txBody>
      </p:sp>
      <p:sp>
        <p:nvSpPr>
          <p:cNvPr id="3" name="Marcador de contenido 2"/>
          <p:cNvSpPr>
            <a:spLocks noGrp="1"/>
          </p:cNvSpPr>
          <p:nvPr>
            <p:ph idx="1"/>
          </p:nvPr>
        </p:nvSpPr>
        <p:spPr>
          <a:xfrm>
            <a:off x="679134" y="1972444"/>
            <a:ext cx="6776848" cy="3624918"/>
          </a:xfrm>
        </p:spPr>
        <p:txBody>
          <a:bodyPr>
            <a:normAutofit/>
          </a:bodyPr>
          <a:lstStyle/>
          <a:p>
            <a:r>
              <a:rPr lang="es-ES_tradnl" sz="2000" dirty="0">
                <a:solidFill>
                  <a:srgbClr val="595959"/>
                </a:solidFill>
              </a:rPr>
              <a:t>Empresas Medianas y Grandes que tengan un número considerable de sucursales, puntos de venta, terminales y que atiendan a un gran numero de clientes en las industrias de:</a:t>
            </a:r>
          </a:p>
          <a:p>
            <a:endParaRPr lang="es-ES_tradnl" sz="2000" dirty="0">
              <a:solidFill>
                <a:srgbClr val="595959"/>
              </a:solidFill>
            </a:endParaRPr>
          </a:p>
          <a:p>
            <a:pPr lvl="1"/>
            <a:r>
              <a:rPr lang="es-ES_tradnl" sz="1800" dirty="0" err="1">
                <a:solidFill>
                  <a:srgbClr val="595959"/>
                </a:solidFill>
              </a:rPr>
              <a:t>Retail</a:t>
            </a:r>
            <a:endParaRPr lang="es-ES_tradnl" sz="1800" dirty="0">
              <a:solidFill>
                <a:srgbClr val="595959"/>
              </a:solidFill>
            </a:endParaRPr>
          </a:p>
          <a:p>
            <a:pPr lvl="1"/>
            <a:r>
              <a:rPr lang="es-ES_tradnl" sz="1800" dirty="0">
                <a:solidFill>
                  <a:srgbClr val="595959"/>
                </a:solidFill>
              </a:rPr>
              <a:t>Transporte</a:t>
            </a:r>
          </a:p>
          <a:p>
            <a:pPr lvl="1"/>
            <a:r>
              <a:rPr lang="es-ES_tradnl" sz="1800" dirty="0">
                <a:solidFill>
                  <a:srgbClr val="595959"/>
                </a:solidFill>
              </a:rPr>
              <a:t>Entretenimiento</a:t>
            </a:r>
          </a:p>
          <a:p>
            <a:pPr lvl="1"/>
            <a:r>
              <a:rPr lang="es-ES_tradnl" sz="1800" dirty="0">
                <a:solidFill>
                  <a:srgbClr val="595959"/>
                </a:solidFill>
              </a:rPr>
              <a:t>Turismo </a:t>
            </a:r>
          </a:p>
          <a:p>
            <a:pPr lvl="1"/>
            <a:r>
              <a:rPr lang="es-ES_tradnl" sz="1800" dirty="0">
                <a:solidFill>
                  <a:srgbClr val="595959"/>
                </a:solidFill>
              </a:rPr>
              <a:t>Telecom</a:t>
            </a:r>
          </a:p>
          <a:p>
            <a:pPr lvl="1"/>
            <a:endParaRPr lang="es-ES_tradnl" sz="1800" dirty="0">
              <a:solidFill>
                <a:srgbClr val="595959"/>
              </a:solidFill>
            </a:endParaRPr>
          </a:p>
          <a:p>
            <a:endParaRPr lang="es-ES_tradnl" sz="2000" dirty="0">
              <a:solidFill>
                <a:srgbClr val="595959"/>
              </a:solidFill>
            </a:endParaRPr>
          </a:p>
          <a:p>
            <a:pPr lvl="1"/>
            <a:endParaRPr lang="es-ES_tradnl" sz="1800" dirty="0">
              <a:solidFill>
                <a:srgbClr val="595959"/>
              </a:solidFill>
            </a:endParaRPr>
          </a:p>
        </p:txBody>
      </p:sp>
    </p:spTree>
    <p:extLst>
      <p:ext uri="{BB962C8B-B14F-4D97-AF65-F5344CB8AC3E}">
        <p14:creationId xmlns:p14="http://schemas.microsoft.com/office/powerpoint/2010/main" val="253011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1047202"/>
            <a:ext cx="7483115" cy="740306"/>
          </a:xfrm>
        </p:spPr>
        <p:txBody>
          <a:bodyPr vert="horz" lIns="91440" tIns="45720" rIns="91440" bIns="45720" rtlCol="0" anchor="ctr">
            <a:normAutofit fontScale="90000"/>
          </a:bodyPr>
          <a:lstStyle/>
          <a:p>
            <a:r>
              <a:rPr lang="es-ES_tradnl" dirty="0"/>
              <a:t>Productos y Servicios</a:t>
            </a:r>
          </a:p>
        </p:txBody>
      </p:sp>
      <p:sp>
        <p:nvSpPr>
          <p:cNvPr id="3" name="Marcador de contenido 2"/>
          <p:cNvSpPr>
            <a:spLocks noGrp="1"/>
          </p:cNvSpPr>
          <p:nvPr>
            <p:ph idx="1"/>
          </p:nvPr>
        </p:nvSpPr>
        <p:spPr>
          <a:xfrm>
            <a:off x="457199" y="1823576"/>
            <a:ext cx="7100895" cy="4451879"/>
          </a:xfrm>
        </p:spPr>
        <p:txBody>
          <a:bodyPr>
            <a:normAutofit lnSpcReduction="10000"/>
          </a:bodyPr>
          <a:lstStyle/>
          <a:p>
            <a:r>
              <a:rPr lang="es-ES_tradnl" sz="2000" dirty="0">
                <a:solidFill>
                  <a:srgbClr val="595959"/>
                </a:solidFill>
              </a:rPr>
              <a:t>Diver </a:t>
            </a:r>
            <a:r>
              <a:rPr lang="mr-IN" sz="2000" dirty="0">
                <a:solidFill>
                  <a:srgbClr val="595959"/>
                </a:solidFill>
              </a:rPr>
              <a:t>–</a:t>
            </a:r>
            <a:r>
              <a:rPr lang="es-ES_tradnl" sz="2000" dirty="0">
                <a:solidFill>
                  <a:srgbClr val="595959"/>
                </a:solidFill>
              </a:rPr>
              <a:t> Marketing digital </a:t>
            </a:r>
            <a:r>
              <a:rPr lang="mr-IN" sz="2000" dirty="0">
                <a:solidFill>
                  <a:srgbClr val="595959"/>
                </a:solidFill>
              </a:rPr>
              <a:t>–</a:t>
            </a:r>
            <a:r>
              <a:rPr lang="es-ES_tradnl" sz="2000" dirty="0">
                <a:solidFill>
                  <a:srgbClr val="595959"/>
                </a:solidFill>
              </a:rPr>
              <a:t> Transformación Digital</a:t>
            </a:r>
          </a:p>
          <a:p>
            <a:pPr lvl="1"/>
            <a:r>
              <a:rPr lang="es-ES_tradnl" sz="1600" dirty="0">
                <a:solidFill>
                  <a:srgbClr val="595959"/>
                </a:solidFill>
              </a:rPr>
              <a:t>Fase Inicial (Descubrimiento o Fase de análisis inicial)</a:t>
            </a:r>
          </a:p>
          <a:p>
            <a:pPr lvl="1"/>
            <a:r>
              <a:rPr lang="es-ES_tradnl" sz="1600" dirty="0">
                <a:solidFill>
                  <a:srgbClr val="595959"/>
                </a:solidFill>
              </a:rPr>
              <a:t>Fase Implementación (Proyecto que salga del descubrimiento) </a:t>
            </a:r>
          </a:p>
          <a:p>
            <a:endParaRPr lang="es-ES_tradnl" sz="2000" dirty="0">
              <a:solidFill>
                <a:srgbClr val="595959"/>
              </a:solidFill>
            </a:endParaRPr>
          </a:p>
          <a:p>
            <a:r>
              <a:rPr lang="es-ES_tradnl" sz="2000" dirty="0">
                <a:solidFill>
                  <a:srgbClr val="595959"/>
                </a:solidFill>
              </a:rPr>
              <a:t>CPX </a:t>
            </a:r>
            <a:r>
              <a:rPr lang="mr-IN" sz="2000" dirty="0">
                <a:solidFill>
                  <a:srgbClr val="595959"/>
                </a:solidFill>
              </a:rPr>
              <a:t>–</a:t>
            </a:r>
            <a:r>
              <a:rPr lang="es-ES_tradnl" sz="2000" dirty="0">
                <a:solidFill>
                  <a:srgbClr val="595959"/>
                </a:solidFill>
              </a:rPr>
              <a:t> </a:t>
            </a:r>
            <a:r>
              <a:rPr lang="es-ES_tradnl" sz="2000" dirty="0" err="1">
                <a:solidFill>
                  <a:srgbClr val="595959"/>
                </a:solidFill>
              </a:rPr>
              <a:t>Kiininet</a:t>
            </a:r>
            <a:endParaRPr lang="es-ES_tradnl" sz="2000" dirty="0">
              <a:solidFill>
                <a:srgbClr val="595959"/>
              </a:solidFill>
            </a:endParaRPr>
          </a:p>
          <a:p>
            <a:pPr lvl="1"/>
            <a:r>
              <a:rPr lang="es-ES_tradnl" sz="1600" dirty="0">
                <a:solidFill>
                  <a:srgbClr val="595959"/>
                </a:solidFill>
              </a:rPr>
              <a:t>Plataforma de Software </a:t>
            </a:r>
          </a:p>
          <a:p>
            <a:pPr lvl="1"/>
            <a:r>
              <a:rPr lang="es-ES_tradnl" sz="1600" dirty="0">
                <a:solidFill>
                  <a:srgbClr val="595959"/>
                </a:solidFill>
              </a:rPr>
              <a:t>Servicios de consultoría </a:t>
            </a:r>
          </a:p>
          <a:p>
            <a:pPr lvl="2"/>
            <a:r>
              <a:rPr lang="es-ES_tradnl" sz="1200" dirty="0">
                <a:solidFill>
                  <a:srgbClr val="595959"/>
                </a:solidFill>
              </a:rPr>
              <a:t>Creación de Unidades de Servicio (Share </a:t>
            </a:r>
            <a:r>
              <a:rPr lang="es-ES_tradnl" sz="1200" dirty="0" err="1">
                <a:solidFill>
                  <a:srgbClr val="595959"/>
                </a:solidFill>
              </a:rPr>
              <a:t>Services</a:t>
            </a:r>
            <a:r>
              <a:rPr lang="es-ES_tradnl" sz="1200" dirty="0">
                <a:solidFill>
                  <a:srgbClr val="595959"/>
                </a:solidFill>
              </a:rPr>
              <a:t>) </a:t>
            </a:r>
          </a:p>
          <a:p>
            <a:pPr lvl="2"/>
            <a:r>
              <a:rPr lang="es-ES_tradnl" sz="1200" dirty="0">
                <a:solidFill>
                  <a:srgbClr val="595959"/>
                </a:solidFill>
              </a:rPr>
              <a:t>Alineación Ejecutiva </a:t>
            </a:r>
          </a:p>
          <a:p>
            <a:pPr lvl="2"/>
            <a:endParaRPr lang="es-ES_tradnl" sz="1200" dirty="0">
              <a:solidFill>
                <a:srgbClr val="595959"/>
              </a:solidFill>
            </a:endParaRPr>
          </a:p>
          <a:p>
            <a:r>
              <a:rPr lang="es-ES_tradnl" sz="2000" dirty="0">
                <a:solidFill>
                  <a:srgbClr val="595959"/>
                </a:solidFill>
              </a:rPr>
              <a:t>Diver </a:t>
            </a:r>
            <a:r>
              <a:rPr lang="es-ES_tradnl" sz="2000" dirty="0" err="1">
                <a:solidFill>
                  <a:srgbClr val="595959"/>
                </a:solidFill>
              </a:rPr>
              <a:t>Insights</a:t>
            </a:r>
            <a:r>
              <a:rPr lang="es-ES_tradnl" sz="2000" dirty="0">
                <a:solidFill>
                  <a:srgbClr val="595959"/>
                </a:solidFill>
              </a:rPr>
              <a:t> (Soluciones de Tecnología)</a:t>
            </a:r>
          </a:p>
          <a:p>
            <a:pPr lvl="1"/>
            <a:r>
              <a:rPr lang="es-ES_tradnl" sz="1600" dirty="0">
                <a:solidFill>
                  <a:srgbClr val="595959"/>
                </a:solidFill>
              </a:rPr>
              <a:t>IBM  </a:t>
            </a:r>
          </a:p>
          <a:p>
            <a:pPr lvl="1"/>
            <a:r>
              <a:rPr lang="es-ES_tradnl" sz="1600" dirty="0" err="1">
                <a:solidFill>
                  <a:srgbClr val="595959"/>
                </a:solidFill>
              </a:rPr>
              <a:t>Moneta</a:t>
            </a:r>
            <a:r>
              <a:rPr lang="es-ES_tradnl" sz="1600" dirty="0">
                <a:solidFill>
                  <a:srgbClr val="595959"/>
                </a:solidFill>
              </a:rPr>
              <a:t> Technologies </a:t>
            </a:r>
          </a:p>
          <a:p>
            <a:pPr lvl="1"/>
            <a:r>
              <a:rPr lang="es-ES_tradnl" sz="1600" dirty="0">
                <a:solidFill>
                  <a:srgbClr val="595959"/>
                </a:solidFill>
              </a:rPr>
              <a:t>Oracle </a:t>
            </a:r>
          </a:p>
          <a:p>
            <a:pPr lvl="1"/>
            <a:r>
              <a:rPr lang="es-ES_tradnl" sz="1600" dirty="0" err="1">
                <a:solidFill>
                  <a:srgbClr val="595959"/>
                </a:solidFill>
              </a:rPr>
              <a:t>Klustera</a:t>
            </a:r>
            <a:endParaRPr lang="es-ES_tradnl" sz="1600" dirty="0">
              <a:solidFill>
                <a:srgbClr val="595959"/>
              </a:solidFill>
            </a:endParaRPr>
          </a:p>
          <a:p>
            <a:pPr lvl="1"/>
            <a:endParaRPr lang="es-ES_tradnl" sz="1600" dirty="0">
              <a:solidFill>
                <a:srgbClr val="595959"/>
              </a:solidFill>
            </a:endParaRPr>
          </a:p>
          <a:p>
            <a:pPr marL="0" indent="0">
              <a:buNone/>
            </a:pPr>
            <a:endParaRPr lang="es-ES_tradnl" sz="2000" dirty="0">
              <a:solidFill>
                <a:srgbClr val="595959"/>
              </a:solidFill>
            </a:endParaRPr>
          </a:p>
          <a:p>
            <a:pPr lvl="1"/>
            <a:endParaRPr lang="es-ES_tradnl" sz="1800" dirty="0">
              <a:solidFill>
                <a:srgbClr val="595959"/>
              </a:solidFill>
            </a:endParaRPr>
          </a:p>
        </p:txBody>
      </p:sp>
    </p:spTree>
    <p:extLst>
      <p:ext uri="{BB962C8B-B14F-4D97-AF65-F5344CB8AC3E}">
        <p14:creationId xmlns:p14="http://schemas.microsoft.com/office/powerpoint/2010/main" val="34112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Objetivos 2018</a:t>
            </a:r>
          </a:p>
        </p:txBody>
      </p:sp>
      <p:sp>
        <p:nvSpPr>
          <p:cNvPr id="9" name="Marcador de contenido 2"/>
          <p:cNvSpPr>
            <a:spLocks noGrp="1"/>
          </p:cNvSpPr>
          <p:nvPr>
            <p:ph idx="1"/>
          </p:nvPr>
        </p:nvSpPr>
        <p:spPr>
          <a:xfrm>
            <a:off x="457199" y="1823576"/>
            <a:ext cx="7100895" cy="4451879"/>
          </a:xfrm>
        </p:spPr>
        <p:txBody>
          <a:bodyPr>
            <a:normAutofit/>
          </a:bodyPr>
          <a:lstStyle/>
          <a:p>
            <a:endParaRPr lang="es-ES_tradnl" sz="2000" dirty="0">
              <a:solidFill>
                <a:srgbClr val="595959"/>
              </a:solidFill>
            </a:endParaRPr>
          </a:p>
          <a:p>
            <a:r>
              <a:rPr lang="es-ES_tradnl" sz="2000" dirty="0">
                <a:solidFill>
                  <a:srgbClr val="595959"/>
                </a:solidFill>
              </a:rPr>
              <a:t>Ingreso de ventas esperado por </a:t>
            </a:r>
            <a:r>
              <a:rPr lang="es-ES_tradnl" sz="2000" dirty="0" err="1">
                <a:solidFill>
                  <a:srgbClr val="595959"/>
                </a:solidFill>
              </a:rPr>
              <a:t>Tekio</a:t>
            </a:r>
            <a:r>
              <a:rPr lang="es-ES_tradnl" sz="2000" dirty="0">
                <a:solidFill>
                  <a:srgbClr val="595959"/>
                </a:solidFill>
              </a:rPr>
              <a:t> para Diver-</a:t>
            </a:r>
            <a:r>
              <a:rPr lang="es-ES_tradnl" sz="2000" dirty="0" err="1">
                <a:solidFill>
                  <a:srgbClr val="595959"/>
                </a:solidFill>
              </a:rPr>
              <a:t>Kiininet</a:t>
            </a:r>
            <a:r>
              <a:rPr lang="es-ES_tradnl" sz="2000" dirty="0">
                <a:solidFill>
                  <a:srgbClr val="595959"/>
                </a:solidFill>
              </a:rPr>
              <a:t>:</a:t>
            </a:r>
          </a:p>
          <a:p>
            <a:pPr lvl="1"/>
            <a:r>
              <a:rPr lang="es-ES_tradnl" sz="1600" dirty="0">
                <a:solidFill>
                  <a:srgbClr val="595959"/>
                </a:solidFill>
              </a:rPr>
              <a:t>$180k </a:t>
            </a:r>
            <a:r>
              <a:rPr lang="es-ES_tradnl" sz="1600" dirty="0" err="1">
                <a:solidFill>
                  <a:srgbClr val="595959"/>
                </a:solidFill>
              </a:rPr>
              <a:t>usd</a:t>
            </a:r>
            <a:endParaRPr lang="es-ES_tradnl" sz="1600" dirty="0">
              <a:solidFill>
                <a:srgbClr val="595959"/>
              </a:solidFill>
            </a:endParaRPr>
          </a:p>
          <a:p>
            <a:endParaRPr lang="es-ES_tradnl" sz="2000" dirty="0">
              <a:solidFill>
                <a:srgbClr val="595959"/>
              </a:solidFill>
            </a:endParaRPr>
          </a:p>
          <a:p>
            <a:r>
              <a:rPr lang="es-ES_tradnl" sz="2000" dirty="0">
                <a:solidFill>
                  <a:srgbClr val="595959"/>
                </a:solidFill>
              </a:rPr>
              <a:t>Generar una base instalada de clientes donde se este ejecutando ya un proceso Diver</a:t>
            </a:r>
          </a:p>
          <a:p>
            <a:endParaRPr lang="es-ES_tradnl" sz="2000" dirty="0">
              <a:solidFill>
                <a:srgbClr val="595959"/>
              </a:solidFill>
            </a:endParaRPr>
          </a:p>
          <a:p>
            <a:r>
              <a:rPr lang="es-ES_tradnl" sz="2000" dirty="0">
                <a:solidFill>
                  <a:srgbClr val="595959"/>
                </a:solidFill>
              </a:rPr>
              <a:t>Asegurar los Ingresos Recurrentes provenientes de los clientes: </a:t>
            </a:r>
          </a:p>
          <a:p>
            <a:pPr lvl="1"/>
            <a:r>
              <a:rPr lang="es-ES_tradnl" sz="1600" dirty="0">
                <a:solidFill>
                  <a:srgbClr val="595959"/>
                </a:solidFill>
              </a:rPr>
              <a:t>Estrella Blanca </a:t>
            </a:r>
            <a:r>
              <a:rPr lang="mr-IN" sz="1600" dirty="0">
                <a:solidFill>
                  <a:srgbClr val="595959"/>
                </a:solidFill>
              </a:rPr>
              <a:t>–</a:t>
            </a:r>
            <a:r>
              <a:rPr lang="es-ES_tradnl" sz="1600" dirty="0">
                <a:solidFill>
                  <a:srgbClr val="595959"/>
                </a:solidFill>
              </a:rPr>
              <a:t> Renovación Tecnológica </a:t>
            </a:r>
          </a:p>
          <a:p>
            <a:pPr lvl="1"/>
            <a:r>
              <a:rPr lang="es-ES_tradnl" sz="1500" dirty="0">
                <a:solidFill>
                  <a:srgbClr val="595959"/>
                </a:solidFill>
              </a:rPr>
              <a:t>Sanborns </a:t>
            </a:r>
            <a:r>
              <a:rPr lang="mr-IN" sz="1500" dirty="0">
                <a:solidFill>
                  <a:srgbClr val="595959"/>
                </a:solidFill>
              </a:rPr>
              <a:t>–</a:t>
            </a:r>
            <a:r>
              <a:rPr lang="es-ES_tradnl" sz="1500" dirty="0">
                <a:solidFill>
                  <a:srgbClr val="595959"/>
                </a:solidFill>
              </a:rPr>
              <a:t> Mantenimientos </a:t>
            </a:r>
          </a:p>
          <a:p>
            <a:pPr lvl="1"/>
            <a:r>
              <a:rPr lang="es-ES_tradnl" sz="1500" dirty="0" err="1">
                <a:solidFill>
                  <a:srgbClr val="595959"/>
                </a:solidFill>
              </a:rPr>
              <a:t>Telcel</a:t>
            </a:r>
            <a:r>
              <a:rPr lang="es-ES_tradnl" sz="1500" dirty="0">
                <a:solidFill>
                  <a:srgbClr val="595959"/>
                </a:solidFill>
              </a:rPr>
              <a:t> </a:t>
            </a:r>
            <a:r>
              <a:rPr lang="mr-IN" sz="1500" dirty="0">
                <a:solidFill>
                  <a:srgbClr val="595959"/>
                </a:solidFill>
              </a:rPr>
              <a:t>–</a:t>
            </a:r>
            <a:r>
              <a:rPr lang="es-ES_tradnl" sz="1500" dirty="0">
                <a:solidFill>
                  <a:srgbClr val="595959"/>
                </a:solidFill>
              </a:rPr>
              <a:t> Mantenimientos</a:t>
            </a:r>
          </a:p>
          <a:p>
            <a:endParaRPr lang="es-ES_tradnl" sz="2000" dirty="0">
              <a:solidFill>
                <a:srgbClr val="595959"/>
              </a:solidFill>
            </a:endParaRPr>
          </a:p>
          <a:p>
            <a:pPr lvl="1"/>
            <a:endParaRPr lang="es-ES_tradnl" sz="1600" dirty="0">
              <a:solidFill>
                <a:srgbClr val="595959"/>
              </a:solidFill>
            </a:endParaRPr>
          </a:p>
          <a:p>
            <a:pPr marL="0" indent="0">
              <a:buNone/>
            </a:pPr>
            <a:endParaRPr lang="es-ES_tradnl" sz="2000" dirty="0">
              <a:solidFill>
                <a:srgbClr val="595959"/>
              </a:solidFill>
            </a:endParaRPr>
          </a:p>
          <a:p>
            <a:pPr lvl="1"/>
            <a:endParaRPr lang="es-ES_tradnl" sz="1800" dirty="0">
              <a:solidFill>
                <a:srgbClr val="595959"/>
              </a:solidFill>
            </a:endParaRPr>
          </a:p>
        </p:txBody>
      </p:sp>
    </p:spTree>
    <p:extLst>
      <p:ext uri="{BB962C8B-B14F-4D97-AF65-F5344CB8AC3E}">
        <p14:creationId xmlns:p14="http://schemas.microsoft.com/office/powerpoint/2010/main" val="17369973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6160</TotalTime>
  <Words>1869</Words>
  <Application>Microsoft Office PowerPoint</Application>
  <PresentationFormat>Presentación en pantalla (4:3)</PresentationFormat>
  <Paragraphs>402</Paragraphs>
  <Slides>50</Slides>
  <Notes>16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50</vt:i4>
      </vt:variant>
    </vt:vector>
  </HeadingPairs>
  <TitlesOfParts>
    <vt:vector size="55" baseType="lpstr">
      <vt:lpstr>Arial</vt:lpstr>
      <vt:lpstr>Calibri</vt:lpstr>
      <vt:lpstr>Mangal</vt:lpstr>
      <vt:lpstr>Trebuchet MS</vt:lpstr>
      <vt:lpstr>Tema de Office</vt:lpstr>
      <vt:lpstr>Presentación de PowerPoint</vt:lpstr>
      <vt:lpstr>Presentación de PowerPoint</vt:lpstr>
      <vt:lpstr>Presentación de PowerPoint</vt:lpstr>
      <vt:lpstr>Objetivos Tekio 2018</vt:lpstr>
      <vt:lpstr>Plan de Comercialización y  Metología Diver </vt:lpstr>
      <vt:lpstr>Presentación de PowerPoint</vt:lpstr>
      <vt:lpstr>Mercados Objetivos</vt:lpstr>
      <vt:lpstr>Productos y Servicios</vt:lpstr>
      <vt:lpstr>Objetivos 2018</vt:lpstr>
      <vt:lpstr>Acciones</vt:lpstr>
      <vt:lpstr>Plan Social Media</vt:lpstr>
      <vt:lpstr>Presentación de PowerPoint</vt:lpstr>
      <vt:lpstr>Metodología Diver</vt:lpstr>
      <vt:lpstr>Metodología Diver</vt:lpstr>
      <vt:lpstr>Presentación de PowerPoint</vt:lpstr>
      <vt:lpstr>Modo de Operación Interna</vt:lpstr>
      <vt:lpstr>Modo de Operación Interna</vt:lpstr>
      <vt:lpstr>Modo de Operación Interna</vt:lpstr>
      <vt:lpstr>Modo de Operación Interna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gdrgr ed</dc:creator>
  <cp:lastModifiedBy>David Gómez Pérez</cp:lastModifiedBy>
  <cp:revision>138</cp:revision>
  <dcterms:created xsi:type="dcterms:W3CDTF">2016-10-04T21:51:51Z</dcterms:created>
  <dcterms:modified xsi:type="dcterms:W3CDTF">2018-05-23T14:44:38Z</dcterms:modified>
</cp:coreProperties>
</file>