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6858000" cx="9144000"/>
  <p:notesSz cx="6858000" cy="9144000"/>
  <p:embeddedFontLst>
    <p:embeddedFont>
      <p:font typeface="Proxima Nova"/>
      <p:regular r:id="rId47"/>
      <p:bold r:id="rId48"/>
      <p:italic r:id="rId49"/>
      <p:boldItalic r:id="rId50"/>
    </p:embeddedFont>
    <p:embeddedFont>
      <p:font typeface="Constantia"/>
      <p:regular r:id="rId51"/>
      <p:bold r:id="rId52"/>
      <p:italic r:id="rId53"/>
      <p:boldItalic r:id="rId54"/>
    </p:embeddedFont>
    <p:embeddedFont>
      <p:font typeface="Tahoma"/>
      <p:regular r:id="rId55"/>
      <p:bold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7" roundtripDataSignature="AMtx7mjC1nm4IIu2UdHKs9MaWoxiv4vs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roximaNova-bold.fntdata"/><Relationship Id="rId47" Type="http://schemas.openxmlformats.org/officeDocument/2006/relationships/font" Target="fonts/ProximaNova-regular.fntdata"/><Relationship Id="rId49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Constantia-regular.fntdata"/><Relationship Id="rId50" Type="http://schemas.openxmlformats.org/officeDocument/2006/relationships/font" Target="fonts/ProximaNova-boldItalic.fntdata"/><Relationship Id="rId53" Type="http://schemas.openxmlformats.org/officeDocument/2006/relationships/font" Target="fonts/Constantia-italic.fntdata"/><Relationship Id="rId52" Type="http://schemas.openxmlformats.org/officeDocument/2006/relationships/font" Target="fonts/Constantia-bold.fntdata"/><Relationship Id="rId11" Type="http://schemas.openxmlformats.org/officeDocument/2006/relationships/slide" Target="slides/slide6.xml"/><Relationship Id="rId55" Type="http://schemas.openxmlformats.org/officeDocument/2006/relationships/font" Target="fonts/Tahoma-regular.fntdata"/><Relationship Id="rId10" Type="http://schemas.openxmlformats.org/officeDocument/2006/relationships/slide" Target="slides/slide5.xml"/><Relationship Id="rId54" Type="http://schemas.openxmlformats.org/officeDocument/2006/relationships/font" Target="fonts/Constantia-boldItalic.fntdata"/><Relationship Id="rId13" Type="http://schemas.openxmlformats.org/officeDocument/2006/relationships/slide" Target="slides/slide8.xml"/><Relationship Id="rId57" Type="http://customschemas.google.com/relationships/presentationmetadata" Target="metadata"/><Relationship Id="rId12" Type="http://schemas.openxmlformats.org/officeDocument/2006/relationships/slide" Target="slides/slide7.xml"/><Relationship Id="rId56" Type="http://schemas.openxmlformats.org/officeDocument/2006/relationships/font" Target="fonts/Tahom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51bf6dc73_2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g1f51bf6dc73_2_1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8641f4aae_2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1e8641f4aae_2_4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8641f4aae_2_242:notes"/>
          <p:cNvSpPr txBox="1"/>
          <p:nvPr>
            <p:ph idx="1" type="body"/>
          </p:nvPr>
        </p:nvSpPr>
        <p:spPr>
          <a:xfrm>
            <a:off x="913991" y="4344362"/>
            <a:ext cx="50301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4" name="Google Shape;164;g1e8641f4aae_2_242:notes"/>
          <p:cNvSpPr/>
          <p:nvPr>
            <p:ph idx="2" type="sldImg"/>
          </p:nvPr>
        </p:nvSpPr>
        <p:spPr>
          <a:xfrm>
            <a:off x="956930" y="686475"/>
            <a:ext cx="49440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8641f4aae_2_249:notes"/>
          <p:cNvSpPr txBox="1"/>
          <p:nvPr>
            <p:ph idx="1" type="body"/>
          </p:nvPr>
        </p:nvSpPr>
        <p:spPr>
          <a:xfrm>
            <a:off x="913991" y="4344362"/>
            <a:ext cx="50301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2" name="Google Shape;172;g1e8641f4aae_2_249:notes"/>
          <p:cNvSpPr/>
          <p:nvPr>
            <p:ph idx="2" type="sldImg"/>
          </p:nvPr>
        </p:nvSpPr>
        <p:spPr>
          <a:xfrm>
            <a:off x="956930" y="686475"/>
            <a:ext cx="49440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8641f4aae_2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1e8641f4aae_2_5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8641f4aae_2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1e8641f4aae_2_5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e8641f4aae_2_261:notes"/>
          <p:cNvSpPr txBox="1"/>
          <p:nvPr>
            <p:ph idx="1" type="body"/>
          </p:nvPr>
        </p:nvSpPr>
        <p:spPr>
          <a:xfrm>
            <a:off x="913991" y="4344362"/>
            <a:ext cx="50301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1" name="Google Shape;201;g1e8641f4aae_2_261:notes"/>
          <p:cNvSpPr/>
          <p:nvPr>
            <p:ph idx="2" type="sldImg"/>
          </p:nvPr>
        </p:nvSpPr>
        <p:spPr>
          <a:xfrm>
            <a:off x="956930" y="686475"/>
            <a:ext cx="49440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8641f4aae_2_434:notes"/>
          <p:cNvSpPr txBox="1"/>
          <p:nvPr>
            <p:ph idx="1" type="body"/>
          </p:nvPr>
        </p:nvSpPr>
        <p:spPr>
          <a:xfrm>
            <a:off x="913991" y="4344362"/>
            <a:ext cx="50301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8" name="Google Shape;208;g1e8641f4aae_2_434:notes"/>
          <p:cNvSpPr/>
          <p:nvPr>
            <p:ph idx="2" type="sldImg"/>
          </p:nvPr>
        </p:nvSpPr>
        <p:spPr>
          <a:xfrm>
            <a:off x="956930" y="686475"/>
            <a:ext cx="49440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8641f4aae_2_267:notes"/>
          <p:cNvSpPr txBox="1"/>
          <p:nvPr>
            <p:ph idx="1" type="body"/>
          </p:nvPr>
        </p:nvSpPr>
        <p:spPr>
          <a:xfrm>
            <a:off x="913991" y="4344362"/>
            <a:ext cx="50301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5" name="Google Shape;215;g1e8641f4aae_2_267:notes"/>
          <p:cNvSpPr/>
          <p:nvPr>
            <p:ph idx="2" type="sldImg"/>
          </p:nvPr>
        </p:nvSpPr>
        <p:spPr>
          <a:xfrm>
            <a:off x="956930" y="686475"/>
            <a:ext cx="49440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8641f4aae_2_273:notes"/>
          <p:cNvSpPr txBox="1"/>
          <p:nvPr>
            <p:ph idx="1" type="body"/>
          </p:nvPr>
        </p:nvSpPr>
        <p:spPr>
          <a:xfrm>
            <a:off x="913991" y="4344362"/>
            <a:ext cx="50301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2" name="Google Shape;222;g1e8641f4aae_2_273:notes"/>
          <p:cNvSpPr/>
          <p:nvPr>
            <p:ph idx="2" type="sldImg"/>
          </p:nvPr>
        </p:nvSpPr>
        <p:spPr>
          <a:xfrm>
            <a:off x="956930" y="686475"/>
            <a:ext cx="49440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e8641f4aae_2_279:notes"/>
          <p:cNvSpPr txBox="1"/>
          <p:nvPr>
            <p:ph idx="1" type="body"/>
          </p:nvPr>
        </p:nvSpPr>
        <p:spPr>
          <a:xfrm>
            <a:off x="913991" y="4344362"/>
            <a:ext cx="50301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9" name="Google Shape;229;g1e8641f4aae_2_279:notes"/>
          <p:cNvSpPr/>
          <p:nvPr>
            <p:ph idx="2" type="sldImg"/>
          </p:nvPr>
        </p:nvSpPr>
        <p:spPr>
          <a:xfrm>
            <a:off x="956930" y="686475"/>
            <a:ext cx="49440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8641f4aae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e8641f4aa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g1e8641f4aae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e8641f4aae_2_440:notes"/>
          <p:cNvSpPr txBox="1"/>
          <p:nvPr>
            <p:ph idx="1" type="body"/>
          </p:nvPr>
        </p:nvSpPr>
        <p:spPr>
          <a:xfrm>
            <a:off x="913991" y="4344362"/>
            <a:ext cx="50301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9" name="Google Shape;239;g1e8641f4aae_2_440:notes"/>
          <p:cNvSpPr/>
          <p:nvPr>
            <p:ph idx="2" type="sldImg"/>
          </p:nvPr>
        </p:nvSpPr>
        <p:spPr>
          <a:xfrm>
            <a:off x="956930" y="686475"/>
            <a:ext cx="49440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e8641f4aae_2_7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1e8641f4aae_2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1e8641f4aae_2_7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e8641f4aae_2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g1e8641f4aae_2_8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e8641f4aae_2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g1e8641f4aae_2_8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e8641f4aae_2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1e8641f4aae_2_8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e8641f4aae_2_8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1e8641f4aae_2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1e8641f4aae_2_80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f51bf6dc73_2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1f51bf6dc7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g1f51bf6dc73_2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f51bf6dc73_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1f51bf6dc7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g1f51bf6dc73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51bf6dc73_2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1f51bf6dc73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g1f51bf6dc73_2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f51bf6dc73_2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1f51bf6dc7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g1f51bf6dc73_2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8641f4aae_2_223:notes"/>
          <p:cNvSpPr txBox="1"/>
          <p:nvPr>
            <p:ph idx="1" type="body"/>
          </p:nvPr>
        </p:nvSpPr>
        <p:spPr>
          <a:xfrm>
            <a:off x="913991" y="4344362"/>
            <a:ext cx="50301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1" name="Google Shape;81;g1e8641f4aae_2_223:notes"/>
          <p:cNvSpPr/>
          <p:nvPr>
            <p:ph idx="2" type="sldImg"/>
          </p:nvPr>
        </p:nvSpPr>
        <p:spPr>
          <a:xfrm>
            <a:off x="956930" y="686475"/>
            <a:ext cx="49440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e8641f4aae_2_288:notes"/>
          <p:cNvSpPr txBox="1"/>
          <p:nvPr>
            <p:ph idx="1" type="body"/>
          </p:nvPr>
        </p:nvSpPr>
        <p:spPr>
          <a:xfrm>
            <a:off x="913991" y="4344362"/>
            <a:ext cx="50301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5" name="Google Shape;325;g1e8641f4aae_2_288:notes"/>
          <p:cNvSpPr/>
          <p:nvPr>
            <p:ph idx="2" type="sldImg"/>
          </p:nvPr>
        </p:nvSpPr>
        <p:spPr>
          <a:xfrm>
            <a:off x="956930" y="686475"/>
            <a:ext cx="49440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e8641f4aae_2_294:notes"/>
          <p:cNvSpPr txBox="1"/>
          <p:nvPr>
            <p:ph idx="1" type="body"/>
          </p:nvPr>
        </p:nvSpPr>
        <p:spPr>
          <a:xfrm>
            <a:off x="913991" y="4344362"/>
            <a:ext cx="50301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2" name="Google Shape;332;g1e8641f4aae_2_294:notes"/>
          <p:cNvSpPr/>
          <p:nvPr>
            <p:ph idx="2" type="sldImg"/>
          </p:nvPr>
        </p:nvSpPr>
        <p:spPr>
          <a:xfrm>
            <a:off x="956930" y="686475"/>
            <a:ext cx="49440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e8641f4aae_2_300:notes"/>
          <p:cNvSpPr txBox="1"/>
          <p:nvPr>
            <p:ph idx="1" type="body"/>
          </p:nvPr>
        </p:nvSpPr>
        <p:spPr>
          <a:xfrm>
            <a:off x="913991" y="4344362"/>
            <a:ext cx="50301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9" name="Google Shape;339;g1e8641f4aae_2_300:notes"/>
          <p:cNvSpPr/>
          <p:nvPr>
            <p:ph idx="2" type="sldImg"/>
          </p:nvPr>
        </p:nvSpPr>
        <p:spPr>
          <a:xfrm>
            <a:off x="956930" y="686475"/>
            <a:ext cx="49440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e8641f4aae_2_306:notes"/>
          <p:cNvSpPr txBox="1"/>
          <p:nvPr>
            <p:ph idx="1" type="body"/>
          </p:nvPr>
        </p:nvSpPr>
        <p:spPr>
          <a:xfrm>
            <a:off x="913991" y="4344362"/>
            <a:ext cx="50301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346" name="Google Shape;346;g1e8641f4aae_2_306:notes"/>
          <p:cNvSpPr/>
          <p:nvPr>
            <p:ph idx="2" type="sldImg"/>
          </p:nvPr>
        </p:nvSpPr>
        <p:spPr>
          <a:xfrm>
            <a:off x="956930" y="686475"/>
            <a:ext cx="49440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e8641f4aae_2_313:notes"/>
          <p:cNvSpPr txBox="1"/>
          <p:nvPr>
            <p:ph idx="1" type="body"/>
          </p:nvPr>
        </p:nvSpPr>
        <p:spPr>
          <a:xfrm>
            <a:off x="913991" y="4344362"/>
            <a:ext cx="50301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354" name="Google Shape;354;g1e8641f4aae_2_313:notes"/>
          <p:cNvSpPr/>
          <p:nvPr>
            <p:ph idx="2" type="sldImg"/>
          </p:nvPr>
        </p:nvSpPr>
        <p:spPr>
          <a:xfrm>
            <a:off x="956930" y="686475"/>
            <a:ext cx="49440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e8641f4aae_2_320:notes"/>
          <p:cNvSpPr txBox="1"/>
          <p:nvPr>
            <p:ph idx="1" type="body"/>
          </p:nvPr>
        </p:nvSpPr>
        <p:spPr>
          <a:xfrm>
            <a:off x="913991" y="4344362"/>
            <a:ext cx="50301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362" name="Google Shape;362;g1e8641f4aae_2_320:notes"/>
          <p:cNvSpPr/>
          <p:nvPr>
            <p:ph idx="2" type="sldImg"/>
          </p:nvPr>
        </p:nvSpPr>
        <p:spPr>
          <a:xfrm>
            <a:off x="956930" y="686475"/>
            <a:ext cx="49440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e8641f4aae_2_326:notes"/>
          <p:cNvSpPr txBox="1"/>
          <p:nvPr>
            <p:ph idx="1" type="body"/>
          </p:nvPr>
        </p:nvSpPr>
        <p:spPr>
          <a:xfrm>
            <a:off x="913991" y="4344362"/>
            <a:ext cx="50301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369" name="Google Shape;369;g1e8641f4aae_2_326:notes"/>
          <p:cNvSpPr/>
          <p:nvPr>
            <p:ph idx="2" type="sldImg"/>
          </p:nvPr>
        </p:nvSpPr>
        <p:spPr>
          <a:xfrm>
            <a:off x="956930" y="686475"/>
            <a:ext cx="49440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e8641f4aae_2_333:notes"/>
          <p:cNvSpPr txBox="1"/>
          <p:nvPr>
            <p:ph idx="1" type="body"/>
          </p:nvPr>
        </p:nvSpPr>
        <p:spPr>
          <a:xfrm>
            <a:off x="913991" y="4344362"/>
            <a:ext cx="50301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377" name="Google Shape;377;g1e8641f4aae_2_333:notes"/>
          <p:cNvSpPr/>
          <p:nvPr>
            <p:ph idx="2" type="sldImg"/>
          </p:nvPr>
        </p:nvSpPr>
        <p:spPr>
          <a:xfrm>
            <a:off x="956930" y="686475"/>
            <a:ext cx="49440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e8641f4aae_2_340:notes"/>
          <p:cNvSpPr txBox="1"/>
          <p:nvPr>
            <p:ph idx="1" type="body"/>
          </p:nvPr>
        </p:nvSpPr>
        <p:spPr>
          <a:xfrm>
            <a:off x="913991" y="4344362"/>
            <a:ext cx="50301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385" name="Google Shape;385;g1e8641f4aae_2_340:notes"/>
          <p:cNvSpPr/>
          <p:nvPr>
            <p:ph idx="2" type="sldImg"/>
          </p:nvPr>
        </p:nvSpPr>
        <p:spPr>
          <a:xfrm>
            <a:off x="956930" y="686475"/>
            <a:ext cx="49440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e8641f4aae_2_347:notes"/>
          <p:cNvSpPr txBox="1"/>
          <p:nvPr>
            <p:ph idx="1" type="body"/>
          </p:nvPr>
        </p:nvSpPr>
        <p:spPr>
          <a:xfrm>
            <a:off x="913991" y="4344362"/>
            <a:ext cx="50301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393" name="Google Shape;393;g1e8641f4aae_2_347:notes"/>
          <p:cNvSpPr/>
          <p:nvPr>
            <p:ph idx="2" type="sldImg"/>
          </p:nvPr>
        </p:nvSpPr>
        <p:spPr>
          <a:xfrm>
            <a:off x="956930" y="686475"/>
            <a:ext cx="49440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8641f4aae_2_229:notes"/>
          <p:cNvSpPr txBox="1"/>
          <p:nvPr>
            <p:ph idx="1" type="body"/>
          </p:nvPr>
        </p:nvSpPr>
        <p:spPr>
          <a:xfrm>
            <a:off x="913991" y="4344362"/>
            <a:ext cx="50301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8" name="Google Shape;88;g1e8641f4aae_2_229:notes"/>
          <p:cNvSpPr/>
          <p:nvPr>
            <p:ph idx="2" type="sldImg"/>
          </p:nvPr>
        </p:nvSpPr>
        <p:spPr>
          <a:xfrm>
            <a:off x="956930" y="686475"/>
            <a:ext cx="49440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e8641f4aae_2_353:notes"/>
          <p:cNvSpPr txBox="1"/>
          <p:nvPr>
            <p:ph idx="1" type="body"/>
          </p:nvPr>
        </p:nvSpPr>
        <p:spPr>
          <a:xfrm>
            <a:off x="913991" y="4344362"/>
            <a:ext cx="50301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400" name="Google Shape;400;g1e8641f4aae_2_353:notes"/>
          <p:cNvSpPr/>
          <p:nvPr>
            <p:ph idx="2" type="sldImg"/>
          </p:nvPr>
        </p:nvSpPr>
        <p:spPr>
          <a:xfrm>
            <a:off x="956930" y="686475"/>
            <a:ext cx="49440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e8641f4aae_2_359:notes"/>
          <p:cNvSpPr txBox="1"/>
          <p:nvPr>
            <p:ph idx="1" type="body"/>
          </p:nvPr>
        </p:nvSpPr>
        <p:spPr>
          <a:xfrm>
            <a:off x="913991" y="4344362"/>
            <a:ext cx="50301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407" name="Google Shape;407;g1e8641f4aae_2_359:notes"/>
          <p:cNvSpPr/>
          <p:nvPr>
            <p:ph idx="2" type="sldImg"/>
          </p:nvPr>
        </p:nvSpPr>
        <p:spPr>
          <a:xfrm>
            <a:off x="956930" y="686475"/>
            <a:ext cx="49440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8641f4aae_2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1e8641f4aae_2_8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8641f4aae_2_235:notes"/>
          <p:cNvSpPr txBox="1"/>
          <p:nvPr>
            <p:ph idx="1" type="body"/>
          </p:nvPr>
        </p:nvSpPr>
        <p:spPr>
          <a:xfrm>
            <a:off x="913991" y="4344362"/>
            <a:ext cx="50301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00" lIns="86100" spcFirstLastPara="1" rIns="86100" wrap="square" tIns="86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1" name="Google Shape;101;g1e8641f4aae_2_235:notes"/>
          <p:cNvSpPr/>
          <p:nvPr>
            <p:ph idx="2" type="sldImg"/>
          </p:nvPr>
        </p:nvSpPr>
        <p:spPr>
          <a:xfrm>
            <a:off x="956930" y="686475"/>
            <a:ext cx="49440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8641f4aae_2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1e8641f4aae_2_4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8641f4aae_2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1e8641f4aae_2_4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8641f4aae_2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1e8641f4aae_2_4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f51bf6dc73_2_135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g1f51bf6dc73_2_135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g1f51bf6dc73_2_135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g1f51bf6dc73_2_1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f51bf6dc73_2_171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57" name="Google Shape;57;g1f51bf6dc73_2_17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51bf6dc73_2_17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1f51bf6dc73_2_174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61" name="Google Shape;61;g1f51bf6dc73_2_174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g1f51bf6dc73_2_17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51bf6dc73_2_17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f51bf6dc73_2_181"/>
          <p:cNvSpPr txBox="1"/>
          <p:nvPr>
            <p:ph type="title"/>
          </p:nvPr>
        </p:nvSpPr>
        <p:spPr>
          <a:xfrm>
            <a:off x="768096" y="585216"/>
            <a:ext cx="729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g1f51bf6dc73_2_181"/>
          <p:cNvSpPr txBox="1"/>
          <p:nvPr>
            <p:ph idx="1" type="body"/>
          </p:nvPr>
        </p:nvSpPr>
        <p:spPr>
          <a:xfrm>
            <a:off x="768096" y="2286000"/>
            <a:ext cx="729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1" name="Google Shape;21;g1f51bf6dc73_2_181"/>
          <p:cNvSpPr txBox="1"/>
          <p:nvPr>
            <p:ph idx="10" type="dt"/>
          </p:nvPr>
        </p:nvSpPr>
        <p:spPr>
          <a:xfrm>
            <a:off x="768097" y="6470704"/>
            <a:ext cx="1615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g1f51bf6dc73_2_181"/>
          <p:cNvSpPr txBox="1"/>
          <p:nvPr>
            <p:ph idx="11" type="ftr"/>
          </p:nvPr>
        </p:nvSpPr>
        <p:spPr>
          <a:xfrm>
            <a:off x="3632200" y="6470704"/>
            <a:ext cx="4426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1f51bf6dc73_2_181"/>
          <p:cNvSpPr txBox="1"/>
          <p:nvPr>
            <p:ph idx="12" type="sldNum"/>
          </p:nvPr>
        </p:nvSpPr>
        <p:spPr>
          <a:xfrm>
            <a:off x="8128000" y="6470704"/>
            <a:ext cx="730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f51bf6dc73_2_15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f51bf6dc73_2_15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g1f51bf6dc73_2_140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g1f51bf6dc73_2_140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g1f51bf6dc73_2_1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f51bf6dc73_2_14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g1f51bf6dc73_2_14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g1f51bf6dc73_2_14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g1f51bf6dc73_2_14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f51bf6dc73_2_14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g1f51bf6dc73_2_149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g1f51bf6dc73_2_149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g1f51bf6dc73_2_1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f51bf6dc73_2_15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g1f51bf6dc73_2_15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g1f51bf6dc73_2_15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f51bf6dc73_2_161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g1f51bf6dc73_2_16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f51bf6dc73_2_164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g1f51bf6dc73_2_164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g1f51bf6dc73_2_164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" name="Google Shape;52;g1f51bf6dc73_2_164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g1f51bf6dc73_2_164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g1f51bf6dc73_2_16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f51bf6dc73_2_1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" name="Google Shape;11;g1f51bf6dc73_2_1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" name="Google Shape;12;g1f51bf6dc73_2_1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image" Target="../media/image3.png"/><Relationship Id="rId7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51bf6dc73_2_187"/>
          <p:cNvSpPr txBox="1"/>
          <p:nvPr>
            <p:ph type="ctrTitle"/>
          </p:nvPr>
        </p:nvSpPr>
        <p:spPr>
          <a:xfrm>
            <a:off x="66875" y="4109733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960"/>
              <a:buFont typeface="Twentieth Century"/>
              <a:buNone/>
            </a:pPr>
            <a:br>
              <a:rPr lang="pt-BR" sz="2520"/>
            </a:br>
            <a:r>
              <a:rPr lang="pt-BR" sz="2520"/>
              <a:t>Programação Orientada a Objetos Avançada - 2025/1</a:t>
            </a:r>
            <a:endParaRPr sz="2520"/>
          </a:p>
        </p:txBody>
      </p:sp>
      <p:sp>
        <p:nvSpPr>
          <p:cNvPr id="70" name="Google Shape;70;g1f51bf6dc73_2_187"/>
          <p:cNvSpPr txBox="1"/>
          <p:nvPr>
            <p:ph idx="1" type="subTitle"/>
          </p:nvPr>
        </p:nvSpPr>
        <p:spPr>
          <a:xfrm>
            <a:off x="66875" y="5653146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"/>
              <a:buNone/>
            </a:pPr>
            <a:r>
              <a:rPr lang="pt-BR" sz="1380"/>
              <a:t>Prof. Dr. Valter Vieira de Camargo</a:t>
            </a:r>
            <a:endParaRPr sz="1380"/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520"/>
              <a:buNone/>
            </a:pPr>
            <a:r>
              <a:rPr lang="pt-BR" sz="1380"/>
              <a:t>Departamento de Computação - UFSCar</a:t>
            </a:r>
            <a:endParaRPr sz="1380"/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520"/>
              <a:buNone/>
            </a:pPr>
            <a:r>
              <a:t/>
            </a:r>
            <a:endParaRPr sz="1380"/>
          </a:p>
        </p:txBody>
      </p:sp>
      <p:sp>
        <p:nvSpPr>
          <p:cNvPr id="71" name="Google Shape;71;g1f51bf6dc73_2_187"/>
          <p:cNvSpPr txBox="1"/>
          <p:nvPr>
            <p:ph type="ctrTitle"/>
          </p:nvPr>
        </p:nvSpPr>
        <p:spPr>
          <a:xfrm>
            <a:off x="610650" y="1037867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960"/>
              <a:buFont typeface="Twentieth Century"/>
              <a:buNone/>
            </a:pPr>
            <a:r>
              <a:rPr lang="pt-BR" sz="2920"/>
              <a:t>Nesta aula: Orientação a Objetos, Abstração e Revisão de UML </a:t>
            </a:r>
            <a:endParaRPr sz="29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g1e8641f4aae_2_4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908720"/>
            <a:ext cx="594360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1e8641f4aae_2_4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87824" y="4416524"/>
            <a:ext cx="59436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e8641f4aae_2_242"/>
          <p:cNvSpPr txBox="1"/>
          <p:nvPr/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"/>
              <a:buFont typeface="Tahoma"/>
              <a:buNone/>
            </a:pPr>
            <a:fld id="{00000000-1234-1234-1234-123412341234}" type="slidenum">
              <a:rPr b="0" i="0" lang="pt-BR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6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7" name="Google Shape;167;g1e8641f4aae_2_242"/>
          <p:cNvSpPr txBox="1"/>
          <p:nvPr>
            <p:ph type="title"/>
          </p:nvPr>
        </p:nvSpPr>
        <p:spPr>
          <a:xfrm>
            <a:off x="636587" y="374650"/>
            <a:ext cx="84375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945"/>
              <a:buFont typeface="Constantia"/>
              <a:buNone/>
            </a:pPr>
            <a:r>
              <a:rPr lang="pt-BR" sz="378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Exemplo Abstração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8" name="Google Shape;168;g1e8641f4aae_2_2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1557337"/>
            <a:ext cx="7272336" cy="458152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1e8641f4aae_2_242"/>
          <p:cNvSpPr txBox="1"/>
          <p:nvPr/>
        </p:nvSpPr>
        <p:spPr>
          <a:xfrm>
            <a:off x="6659561" y="6281737"/>
            <a:ext cx="1849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From: Grady Booch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8641f4aae_2_249"/>
          <p:cNvSpPr txBox="1"/>
          <p:nvPr/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"/>
              <a:buFont typeface="Tahoma"/>
              <a:buNone/>
            </a:pPr>
            <a:fld id="{00000000-1234-1234-1234-123412341234}" type="slidenum">
              <a:rPr b="0" i="0" lang="pt-BR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6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" name="Google Shape;175;g1e8641f4aae_2_249"/>
          <p:cNvSpPr txBox="1"/>
          <p:nvPr>
            <p:ph type="title"/>
          </p:nvPr>
        </p:nvSpPr>
        <p:spPr>
          <a:xfrm>
            <a:off x="636577" y="146050"/>
            <a:ext cx="67419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945"/>
              <a:buFont typeface="Constantia"/>
              <a:buNone/>
            </a:pPr>
            <a:r>
              <a:rPr lang="pt-BR" sz="378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Exemplo Abstração na UML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6" name="Google Shape;176;g1e8641f4aae_2_249"/>
          <p:cNvSpPr txBox="1"/>
          <p:nvPr/>
        </p:nvSpPr>
        <p:spPr>
          <a:xfrm>
            <a:off x="6659561" y="6281737"/>
            <a:ext cx="1849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"/>
              <a:buFont typeface="Arial"/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From: Grady Booch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g1e8641f4aae_2_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5" y="1565275"/>
            <a:ext cx="2016123" cy="173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1e8641f4aae_2_2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4162" y="1341437"/>
            <a:ext cx="2092324" cy="27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1e8641f4aae_2_2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80062" y="4179887"/>
            <a:ext cx="3240088" cy="2128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1e8641f4aae_2_2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0825" y="3697287"/>
            <a:ext cx="5032372" cy="210820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1e8641f4aae_2_249"/>
          <p:cNvSpPr txBox="1"/>
          <p:nvPr/>
        </p:nvSpPr>
        <p:spPr>
          <a:xfrm>
            <a:off x="609600" y="4057650"/>
            <a:ext cx="5145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1e8641f4aae_2_249"/>
          <p:cNvSpPr txBox="1"/>
          <p:nvPr/>
        </p:nvSpPr>
        <p:spPr>
          <a:xfrm>
            <a:off x="6300787" y="5734050"/>
            <a:ext cx="5145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g1e8641f4aae_2_5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332656"/>
            <a:ext cx="3960438" cy="349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1e8641f4aae_2_5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79912" y="3550033"/>
            <a:ext cx="5359649" cy="34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1e8641f4aae_2_501"/>
          <p:cNvSpPr txBox="1"/>
          <p:nvPr/>
        </p:nvSpPr>
        <p:spPr>
          <a:xfrm>
            <a:off x="5477100" y="1744800"/>
            <a:ext cx="2876700" cy="400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Problem Space x Solution Space</a:t>
            </a:r>
            <a:endParaRPr b="1" i="0" sz="14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90" name="Google Shape;190;g1e8641f4aae_2_501"/>
          <p:cNvCxnSpPr>
            <a:stCxn id="189" idx="2"/>
          </p:cNvCxnSpPr>
          <p:nvPr/>
        </p:nvCxnSpPr>
        <p:spPr>
          <a:xfrm flipH="1">
            <a:off x="5753250" y="2145000"/>
            <a:ext cx="1162200" cy="12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" name="Google Shape;191;g1e8641f4aae_2_501"/>
          <p:cNvCxnSpPr>
            <a:stCxn id="189" idx="2"/>
          </p:cNvCxnSpPr>
          <p:nvPr/>
        </p:nvCxnSpPr>
        <p:spPr>
          <a:xfrm>
            <a:off x="6915450" y="2145000"/>
            <a:ext cx="1104900" cy="126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8641f4aae_2_509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1e8641f4aae_2_509"/>
          <p:cNvSpPr/>
          <p:nvPr/>
        </p:nvSpPr>
        <p:spPr>
          <a:xfrm>
            <a:off x="482600" y="643467"/>
            <a:ext cx="8178900" cy="5571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117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8" name="Google Shape;198;g1e8641f4aae_2_5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249" y="819545"/>
            <a:ext cx="7937500" cy="5218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8641f4aae_2_261"/>
          <p:cNvSpPr txBox="1"/>
          <p:nvPr>
            <p:ph idx="1" type="body"/>
          </p:nvPr>
        </p:nvSpPr>
        <p:spPr>
          <a:xfrm>
            <a:off x="768100" y="2286000"/>
            <a:ext cx="7902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80"/>
              <a:buFont typeface="Noto Sans Symbols"/>
              <a:buChar char="●"/>
            </a:pPr>
            <a:r>
              <a:rPr b="0" i="0" lang="pt-BR" sz="2300" u="none">
                <a:latin typeface="Constantia"/>
                <a:ea typeface="Constantia"/>
                <a:cs typeface="Constantia"/>
                <a:sym typeface="Constantia"/>
              </a:rPr>
              <a:t>Como capturar dentro de uma linguagem de programação um objeto do mundo real?</a:t>
            </a:r>
            <a:endParaRPr sz="1500"/>
          </a:p>
          <a:p>
            <a:pPr indent="-252411" lvl="1" marL="63976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80"/>
              <a:buFont typeface="Noto Sans Symbols"/>
              <a:buChar char="○"/>
            </a:pPr>
            <a:r>
              <a:rPr b="0" i="0" lang="pt-BR" sz="2300" u="none" cap="none" strike="noStrike">
                <a:latin typeface="Constantia"/>
                <a:ea typeface="Constantia"/>
                <a:cs typeface="Constantia"/>
                <a:sym typeface="Constantia"/>
              </a:rPr>
              <a:t>Um objeto é uma ocorrência específica de uma </a:t>
            </a:r>
            <a:r>
              <a:rPr b="1" i="0" lang="pt-BR" sz="2300" u="none" cap="none" strike="noStrike">
                <a:latin typeface="Constantia"/>
                <a:ea typeface="Constantia"/>
                <a:cs typeface="Constantia"/>
                <a:sym typeface="Constantia"/>
              </a:rPr>
              <a:t>classe</a:t>
            </a:r>
            <a:r>
              <a:rPr b="0" i="0" lang="pt-BR" sz="2300" u="none" cap="none" strike="noStrike">
                <a:latin typeface="Constantia"/>
                <a:ea typeface="Constantia"/>
                <a:cs typeface="Constantia"/>
                <a:sym typeface="Constantia"/>
              </a:rPr>
              <a:t> e é similar a uma entidade/tabela no modelo relacional;</a:t>
            </a:r>
            <a:endParaRPr sz="1100"/>
          </a:p>
          <a:p>
            <a:pPr indent="-252411" lvl="1" marL="63976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80"/>
              <a:buFont typeface="Noto Sans Symbols"/>
              <a:buChar char="○"/>
            </a:pPr>
            <a:r>
              <a:rPr b="0" i="0" lang="pt-BR" sz="2300" u="none" cap="none" strike="noStrike">
                <a:latin typeface="Constantia"/>
                <a:ea typeface="Constantia"/>
                <a:cs typeface="Constantia"/>
                <a:sym typeface="Constantia"/>
              </a:rPr>
              <a:t>Por exemplo: “Valter” é um objeto da classe “Pessoa”. Uma classe define os dados e o comportamento de seus objetos.</a:t>
            </a:r>
            <a:endParaRPr sz="1100"/>
          </a:p>
          <a:p>
            <a:pPr indent="-252411" lvl="1" marL="63976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80"/>
              <a:buFont typeface="Noto Sans Symbols"/>
              <a:buChar char="○"/>
            </a:pPr>
            <a:r>
              <a:rPr b="0" i="0" lang="pt-BR" sz="2300" u="none" cap="none" strike="noStrike">
                <a:latin typeface="Constantia"/>
                <a:ea typeface="Constantia"/>
                <a:cs typeface="Constantia"/>
                <a:sym typeface="Constantia"/>
              </a:rPr>
              <a:t>Valter é uma instância da classe “Pessoa”</a:t>
            </a:r>
            <a:endParaRPr b="0" i="0" sz="2300" u="none" cap="none" strike="noStrike">
              <a:latin typeface="Constantia"/>
              <a:ea typeface="Constantia"/>
              <a:cs typeface="Constantia"/>
              <a:sym typeface="Constantia"/>
            </a:endParaRPr>
          </a:p>
          <a:p>
            <a:pPr indent="-374650" lvl="0" marL="457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300"/>
              <a:buFont typeface="Constantia"/>
              <a:buChar char="●"/>
            </a:pPr>
            <a:r>
              <a:rPr lang="pt-BR" sz="2300">
                <a:highlight>
                  <a:srgbClr val="FFFF00"/>
                </a:highlight>
                <a:latin typeface="Constantia"/>
                <a:ea typeface="Constantia"/>
                <a:cs typeface="Constantia"/>
                <a:sym typeface="Constantia"/>
              </a:rPr>
              <a:t>*** Cada classe criada é uma abstração ***</a:t>
            </a:r>
            <a:endParaRPr sz="2300">
              <a:highlight>
                <a:srgbClr val="FFFF00"/>
              </a:highlight>
              <a:latin typeface="Constantia"/>
              <a:ea typeface="Constantia"/>
              <a:cs typeface="Constantia"/>
              <a:sym typeface="Constantia"/>
            </a:endParaRPr>
          </a:p>
          <a:p>
            <a:pPr indent="-37465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300"/>
              <a:buFont typeface="Constantia"/>
              <a:buChar char="○"/>
            </a:pPr>
            <a:r>
              <a:rPr i="1" lang="pt-BR" sz="1900">
                <a:highlight>
                  <a:srgbClr val="FFFF00"/>
                </a:highlight>
                <a:latin typeface="Constantia"/>
                <a:ea typeface="Constantia"/>
                <a:cs typeface="Constantia"/>
                <a:sym typeface="Constantia"/>
              </a:rPr>
              <a:t>quais são as abstrações que você está usando em seu sistema ?</a:t>
            </a:r>
            <a:r>
              <a:rPr lang="pt-BR" sz="2300">
                <a:highlight>
                  <a:srgbClr val="FFFF00"/>
                </a:highlight>
                <a:latin typeface="Constantia"/>
                <a:ea typeface="Constantia"/>
                <a:cs typeface="Constantia"/>
                <a:sym typeface="Constantia"/>
              </a:rPr>
              <a:t> </a:t>
            </a:r>
            <a:endParaRPr sz="2300">
              <a:highlight>
                <a:srgbClr val="FFFF00"/>
              </a:highlight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04" name="Google Shape;204;g1e8641f4aae_2_261"/>
          <p:cNvSpPr txBox="1"/>
          <p:nvPr/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"/>
              <a:buFont typeface="Tahoma"/>
              <a:buNone/>
            </a:pPr>
            <a:fld id="{00000000-1234-1234-1234-123412341234}" type="slidenum">
              <a:rPr b="0" i="0" lang="pt-BR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6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" name="Google Shape;205;g1e8641f4aae_2_261"/>
          <p:cNvSpPr txBox="1"/>
          <p:nvPr>
            <p:ph type="title"/>
          </p:nvPr>
        </p:nvSpPr>
        <p:spPr>
          <a:xfrm>
            <a:off x="636578" y="527050"/>
            <a:ext cx="60450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945"/>
              <a:buFont typeface="Constantia"/>
              <a:buNone/>
            </a:pPr>
            <a:r>
              <a:rPr b="0" i="0" lang="pt-BR" sz="378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Conceitos da OO</a:t>
            </a:r>
            <a:br>
              <a:rPr b="0" i="0" lang="pt-BR" sz="378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pt-BR" sz="297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Classes e Objeto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8641f4aae_2_434"/>
          <p:cNvSpPr txBox="1"/>
          <p:nvPr>
            <p:ph idx="1" type="body"/>
          </p:nvPr>
        </p:nvSpPr>
        <p:spPr>
          <a:xfrm>
            <a:off x="768100" y="2286000"/>
            <a:ext cx="7902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Font typeface="Noto Sans Symbols"/>
              <a:buChar char="●"/>
            </a:pPr>
            <a:r>
              <a:rPr lang="pt-BR" sz="2700">
                <a:latin typeface="Constantia"/>
                <a:ea typeface="Constantia"/>
                <a:cs typeface="Constantia"/>
                <a:sym typeface="Constantia"/>
              </a:rPr>
              <a:t>Importante observar que uma classe encapsula </a:t>
            </a:r>
            <a:r>
              <a:rPr b="1" lang="pt-BR" sz="2700">
                <a:latin typeface="Constantia"/>
                <a:ea typeface="Constantia"/>
                <a:cs typeface="Constantia"/>
                <a:sym typeface="Constantia"/>
              </a:rPr>
              <a:t>dados e serviços</a:t>
            </a:r>
            <a:r>
              <a:rPr lang="pt-BR" sz="2700">
                <a:latin typeface="Constantia"/>
                <a:ea typeface="Constantia"/>
                <a:cs typeface="Constantia"/>
                <a:sym typeface="Constantia"/>
              </a:rPr>
              <a:t> (métodos/operações/funções)</a:t>
            </a:r>
            <a:endParaRPr sz="2700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700"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onstantia"/>
              <a:buChar char="●"/>
            </a:pPr>
            <a:r>
              <a:rPr lang="pt-BR" sz="2700">
                <a:latin typeface="Constantia"/>
                <a:ea typeface="Constantia"/>
                <a:cs typeface="Constantia"/>
                <a:sym typeface="Constantia"/>
              </a:rPr>
              <a:t>Ao olhar para os métodos de uma classe sabemos quais são os serviços que ela oferece</a:t>
            </a:r>
            <a:endParaRPr sz="2700">
              <a:latin typeface="Constantia"/>
              <a:ea typeface="Constantia"/>
              <a:cs typeface="Constantia"/>
              <a:sym typeface="Constantia"/>
            </a:endParaRPr>
          </a:p>
          <a:p>
            <a:pPr indent="-4000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onstantia"/>
              <a:buChar char="○"/>
            </a:pPr>
            <a:r>
              <a:rPr lang="pt-BR" sz="2700">
                <a:latin typeface="Constantia"/>
                <a:ea typeface="Constantia"/>
                <a:cs typeface="Constantia"/>
                <a:sym typeface="Constantia"/>
              </a:rPr>
              <a:t>os métodos são os serviços que podemos pedir/requisitar para ela realizar</a:t>
            </a:r>
            <a:endParaRPr sz="2700">
              <a:latin typeface="Constantia"/>
              <a:ea typeface="Constantia"/>
              <a:cs typeface="Constantia"/>
              <a:sym typeface="Constantia"/>
            </a:endParaRPr>
          </a:p>
          <a:p>
            <a:pPr indent="-4000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onstantia"/>
              <a:buChar char="○"/>
            </a:pPr>
            <a:r>
              <a:rPr lang="pt-BR" sz="2700">
                <a:latin typeface="Constantia"/>
                <a:ea typeface="Constantia"/>
                <a:cs typeface="Constantia"/>
                <a:sym typeface="Constantia"/>
              </a:rPr>
              <a:t>é o que a classe sabe fazer</a:t>
            </a:r>
            <a:endParaRPr sz="27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11" name="Google Shape;211;g1e8641f4aae_2_434"/>
          <p:cNvSpPr txBox="1"/>
          <p:nvPr/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"/>
              <a:buFont typeface="Tahoma"/>
              <a:buNone/>
            </a:pPr>
            <a:fld id="{00000000-1234-1234-1234-123412341234}" type="slidenum">
              <a:rPr b="0" i="0" lang="pt-BR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6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" name="Google Shape;212;g1e8641f4aae_2_434"/>
          <p:cNvSpPr txBox="1"/>
          <p:nvPr>
            <p:ph type="title"/>
          </p:nvPr>
        </p:nvSpPr>
        <p:spPr>
          <a:xfrm>
            <a:off x="636578" y="527050"/>
            <a:ext cx="60450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945"/>
              <a:buFont typeface="Constantia"/>
              <a:buNone/>
            </a:pPr>
            <a:r>
              <a:rPr b="0" i="0" lang="pt-BR" sz="378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Conceitos da OO</a:t>
            </a:r>
            <a:br>
              <a:rPr b="0" i="0" lang="pt-BR" sz="378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pt-BR" sz="297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Classes e Objeto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e8641f4aae_2_267"/>
          <p:cNvSpPr txBox="1"/>
          <p:nvPr>
            <p:ph idx="1" type="body"/>
          </p:nvPr>
        </p:nvSpPr>
        <p:spPr>
          <a:xfrm>
            <a:off x="742950" y="1704975"/>
            <a:ext cx="7983600" cy="47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●"/>
            </a:pPr>
            <a:r>
              <a:rPr b="0" i="0" lang="pt-BR" sz="2400" u="none">
                <a:latin typeface="Constantia"/>
                <a:ea typeface="Constantia"/>
                <a:cs typeface="Constantia"/>
                <a:sym typeface="Constantia"/>
              </a:rPr>
              <a:t>Como fazer os objetos conversarem?</a:t>
            </a:r>
            <a:endParaRPr/>
          </a:p>
          <a:p>
            <a:pPr indent="-284162" lvl="1" marL="63976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latin typeface="Constantia"/>
              <a:ea typeface="Constantia"/>
              <a:cs typeface="Constantia"/>
              <a:sym typeface="Constantia"/>
            </a:endParaRPr>
          </a:p>
          <a:p>
            <a:pPr indent="-284162" lvl="1" marL="63976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●"/>
            </a:pPr>
            <a:r>
              <a:rPr b="0" i="0" lang="pt-BR" sz="2400" u="none" cap="none" strike="noStrike">
                <a:latin typeface="Constantia"/>
                <a:ea typeface="Constantia"/>
                <a:cs typeface="Constantia"/>
                <a:sym typeface="Constantia"/>
              </a:rPr>
              <a:t>Um mensagem é um sinal enviado de um objeto a outro requisitando um </a:t>
            </a:r>
            <a:r>
              <a:rPr b="1" i="0" lang="pt-BR" sz="2400" u="none" cap="none" strike="noStrike">
                <a:latin typeface="Constantia"/>
                <a:ea typeface="Constantia"/>
                <a:cs typeface="Constantia"/>
                <a:sym typeface="Constantia"/>
              </a:rPr>
              <a:t>serviço </a:t>
            </a:r>
            <a:r>
              <a:rPr b="0" i="0" lang="pt-BR" sz="2400" u="none" cap="none" strike="noStrike">
                <a:latin typeface="Constantia"/>
                <a:ea typeface="Constantia"/>
                <a:cs typeface="Constantia"/>
                <a:sym typeface="Constantia"/>
              </a:rPr>
              <a:t>por meio da execução de uma operação/método</a:t>
            </a:r>
            <a:endParaRPr/>
          </a:p>
          <a:p>
            <a:pPr indent="-284162" lvl="1" marL="63976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latin typeface="Constantia"/>
              <a:ea typeface="Constantia"/>
              <a:cs typeface="Constantia"/>
              <a:sym typeface="Constantia"/>
            </a:endParaRPr>
          </a:p>
          <a:p>
            <a:pPr indent="-284162" lvl="1" marL="63976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●"/>
            </a:pPr>
            <a:r>
              <a:rPr b="0" i="0" lang="pt-BR" sz="2400" u="none" cap="none" strike="noStrike">
                <a:latin typeface="Constantia"/>
                <a:ea typeface="Constantia"/>
                <a:cs typeface="Constantia"/>
                <a:sym typeface="Constantia"/>
              </a:rPr>
              <a:t>Essa operação é executada dentro da classe com base </a:t>
            </a:r>
            <a:r>
              <a:rPr b="1" i="0" lang="pt-BR" sz="2400" u="none" cap="none" strike="noStrike">
                <a:latin typeface="Constantia"/>
                <a:ea typeface="Constantia"/>
                <a:cs typeface="Constantia"/>
                <a:sym typeface="Constantia"/>
              </a:rPr>
              <a:t>nos dados de seus alcance na hierarquia de classes</a:t>
            </a:r>
            <a:r>
              <a:rPr b="0" i="0" lang="pt-BR" sz="2400" u="none" cap="none" strike="noStrike">
                <a:latin typeface="Constantia"/>
                <a:ea typeface="Constantia"/>
                <a:cs typeface="Constantia"/>
                <a:sym typeface="Constantia"/>
              </a:rPr>
              <a:t> e uma mensagem resultante é retornada ao solicitante (callback)</a:t>
            </a:r>
            <a:endParaRPr b="0" i="0" sz="2400" u="none" cap="none" strike="noStrike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  <a:p>
            <a:pPr indent="-307022" lvl="1" marL="63976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tantia"/>
              <a:buChar char="●"/>
            </a:pPr>
            <a:r>
              <a:rPr lang="pt-BR" sz="2400">
                <a:highlight>
                  <a:srgbClr val="FFFF00"/>
                </a:highlight>
                <a:latin typeface="Constantia"/>
                <a:ea typeface="Constantia"/>
                <a:cs typeface="Constantia"/>
                <a:sym typeface="Constantia"/>
              </a:rPr>
              <a:t>Nada mais é do que uma chamada de método …</a:t>
            </a:r>
            <a:endParaRPr sz="2400">
              <a:highlight>
                <a:srgbClr val="FFFF00"/>
              </a:highlight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18" name="Google Shape;218;g1e8641f4aae_2_267"/>
          <p:cNvSpPr txBox="1"/>
          <p:nvPr/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"/>
              <a:buFont typeface="Tahoma"/>
              <a:buNone/>
            </a:pPr>
            <a:fld id="{00000000-1234-1234-1234-123412341234}" type="slidenum">
              <a:rPr b="0" i="0" lang="pt-BR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6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" name="Google Shape;219;g1e8641f4aae_2_267"/>
          <p:cNvSpPr txBox="1"/>
          <p:nvPr>
            <p:ph type="title"/>
          </p:nvPr>
        </p:nvSpPr>
        <p:spPr>
          <a:xfrm>
            <a:off x="636587" y="298450"/>
            <a:ext cx="84375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945"/>
              <a:buFont typeface="Constantia"/>
              <a:buNone/>
            </a:pPr>
            <a:r>
              <a:rPr b="0" i="0" lang="pt-BR" sz="378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Conceitos da OO</a:t>
            </a:r>
            <a:br>
              <a:rPr b="0" i="0" lang="pt-BR" sz="378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pt-BR" sz="297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Mensagens entre objetos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8641f4aae_2_273"/>
          <p:cNvSpPr txBox="1"/>
          <p:nvPr>
            <p:ph idx="1" type="body"/>
          </p:nvPr>
        </p:nvSpPr>
        <p:spPr>
          <a:xfrm>
            <a:off x="742950" y="1704975"/>
            <a:ext cx="7983600" cy="47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●"/>
            </a:pPr>
            <a:r>
              <a:rPr b="0" i="0" lang="pt-BR" sz="2400" u="none">
                <a:latin typeface="Constantia"/>
                <a:ea typeface="Constantia"/>
                <a:cs typeface="Constantia"/>
                <a:sym typeface="Constantia"/>
              </a:rPr>
              <a:t>Como fazer os objetos conversarem?</a:t>
            </a:r>
            <a:endParaRPr/>
          </a:p>
          <a:p>
            <a:pPr indent="-273050" lvl="0" marL="2730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>
              <a:latin typeface="Constantia"/>
              <a:ea typeface="Constantia"/>
              <a:cs typeface="Constantia"/>
              <a:sym typeface="Constantia"/>
            </a:endParaRPr>
          </a:p>
          <a:p>
            <a:pPr indent="-284162" lvl="1" marL="63976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●"/>
            </a:pPr>
            <a:r>
              <a:rPr b="0" i="0" lang="pt-BR" sz="2400" u="none" cap="none" strike="noStrike">
                <a:latin typeface="Constantia"/>
                <a:ea typeface="Constantia"/>
                <a:cs typeface="Constantia"/>
                <a:sym typeface="Constantia"/>
              </a:rPr>
              <a:t>Para que uma msg seja enviada deve existir um canal de comunicação entre os objetos. Isso é concretizado na forma de </a:t>
            </a:r>
            <a:r>
              <a:rPr b="1" i="0" lang="pt-BR" sz="2400" u="none" cap="none" strike="noStrike">
                <a:latin typeface="Constantia"/>
                <a:ea typeface="Constantia"/>
                <a:cs typeface="Constantia"/>
                <a:sym typeface="Constantia"/>
              </a:rPr>
              <a:t>relacionamentos</a:t>
            </a:r>
            <a:r>
              <a:rPr b="0" i="0" lang="pt-BR" sz="2400" u="none" cap="none" strike="noStrike">
                <a:latin typeface="Constantia"/>
                <a:ea typeface="Constantia"/>
                <a:cs typeface="Constantia"/>
                <a:sym typeface="Constantia"/>
              </a:rPr>
              <a:t> entre as classes.</a:t>
            </a:r>
            <a:endParaRPr b="0" i="0" sz="2400" u="none" cap="none" strike="noStrike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  <a:p>
            <a:pPr indent="-307022" lvl="1" marL="63976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400"/>
              <a:buFont typeface="Constantia"/>
              <a:buChar char="●"/>
            </a:pPr>
            <a:r>
              <a:rPr lang="pt-BR" sz="2400">
                <a:latin typeface="Constantia"/>
                <a:ea typeface="Constantia"/>
                <a:cs typeface="Constantia"/>
                <a:sym typeface="Constantia"/>
              </a:rPr>
              <a:t>Os relacionamentos são criados por meio da declaração de variáveis de uma classe dentro da outra …  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  <a:p>
            <a:pPr indent="-284162" lvl="1" marL="63976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●"/>
            </a:pPr>
            <a:r>
              <a:rPr b="1" i="0" lang="pt-BR" sz="2400" u="none" cap="none" strike="noStrike">
                <a:latin typeface="Constantia"/>
                <a:ea typeface="Constantia"/>
                <a:cs typeface="Constantia"/>
                <a:sym typeface="Constantia"/>
              </a:rPr>
              <a:t>As principais questões sempre são:</a:t>
            </a:r>
            <a:endParaRPr/>
          </a:p>
          <a:p>
            <a:pPr indent="-230187" lvl="2" marL="10048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70"/>
              <a:buChar char="●"/>
            </a:pPr>
            <a:r>
              <a:rPr i="0" lang="pt-BR" sz="2200" u="none" cap="none" strike="noStrike">
                <a:latin typeface="Constantia"/>
                <a:ea typeface="Constantia"/>
                <a:cs typeface="Constantia"/>
                <a:sym typeface="Constantia"/>
              </a:rPr>
              <a:t>Quais classes devo criar ?</a:t>
            </a:r>
            <a:endParaRPr/>
          </a:p>
          <a:p>
            <a:pPr indent="-230187" lvl="2" marL="10048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70"/>
              <a:buChar char="●"/>
            </a:pPr>
            <a:r>
              <a:rPr i="0" lang="pt-BR" sz="2200" u="none" cap="none" strike="noStrike">
                <a:latin typeface="Constantia"/>
                <a:ea typeface="Constantia"/>
                <a:cs typeface="Constantia"/>
                <a:sym typeface="Constantia"/>
              </a:rPr>
              <a:t>Quais atributos (dados) elas devem conter ?</a:t>
            </a:r>
            <a:endParaRPr i="0" sz="2200" u="none" cap="none" strike="noStrike">
              <a:latin typeface="Constantia"/>
              <a:ea typeface="Constantia"/>
              <a:cs typeface="Constantia"/>
              <a:sym typeface="Constantia"/>
            </a:endParaRPr>
          </a:p>
          <a:p>
            <a:pPr indent="-251142" lvl="2" marL="10048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pt-BR" sz="2200"/>
              <a:t>Quais métodos devo colocar na classe X ?</a:t>
            </a:r>
            <a:endParaRPr sz="2200"/>
          </a:p>
          <a:p>
            <a:pPr indent="-230187" lvl="2" marL="100488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70"/>
              <a:buChar char="●"/>
            </a:pPr>
            <a:r>
              <a:rPr i="0" lang="pt-BR" sz="2200" u="none" cap="none" strike="noStrike">
                <a:latin typeface="Constantia"/>
                <a:ea typeface="Constantia"/>
                <a:cs typeface="Constantia"/>
                <a:sym typeface="Constantia"/>
              </a:rPr>
              <a:t>Como devo relacioná-las ?</a:t>
            </a:r>
            <a:endParaRPr/>
          </a:p>
        </p:txBody>
      </p:sp>
      <p:sp>
        <p:nvSpPr>
          <p:cNvPr id="225" name="Google Shape;225;g1e8641f4aae_2_273"/>
          <p:cNvSpPr txBox="1"/>
          <p:nvPr/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"/>
              <a:buFont typeface="Tahoma"/>
              <a:buNone/>
            </a:pPr>
            <a:fld id="{00000000-1234-1234-1234-123412341234}" type="slidenum">
              <a:rPr b="0" i="0" lang="pt-BR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6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6" name="Google Shape;226;g1e8641f4aae_2_273"/>
          <p:cNvSpPr txBox="1"/>
          <p:nvPr>
            <p:ph type="title"/>
          </p:nvPr>
        </p:nvSpPr>
        <p:spPr>
          <a:xfrm>
            <a:off x="636587" y="298450"/>
            <a:ext cx="84375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945"/>
              <a:buFont typeface="Constantia"/>
              <a:buNone/>
            </a:pPr>
            <a:r>
              <a:rPr b="0" i="0" lang="pt-BR" sz="378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Conceitos da OO</a:t>
            </a:r>
            <a:br>
              <a:rPr b="0" i="0" lang="pt-BR" sz="378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pt-BR" sz="297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Mensagens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e8641f4aae_2_279"/>
          <p:cNvSpPr txBox="1"/>
          <p:nvPr/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"/>
              <a:buFont typeface="Tahoma"/>
              <a:buNone/>
            </a:pPr>
            <a:fld id="{00000000-1234-1234-1234-123412341234}" type="slidenum">
              <a:rPr b="0" i="0" lang="pt-BR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6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2" name="Google Shape;232;g1e8641f4aae_2_279"/>
          <p:cNvSpPr txBox="1"/>
          <p:nvPr>
            <p:ph type="title"/>
          </p:nvPr>
        </p:nvSpPr>
        <p:spPr>
          <a:xfrm>
            <a:off x="636587" y="222250"/>
            <a:ext cx="84375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945"/>
              <a:buFont typeface="Constantia"/>
              <a:buNone/>
            </a:pPr>
            <a:r>
              <a:rPr b="0" i="0" lang="pt-BR" sz="378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Conceitos da OO</a:t>
            </a:r>
            <a:br>
              <a:rPr b="0" i="0" lang="pt-BR" sz="378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pt-BR" sz="297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Mensagens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3" name="Google Shape;233;g1e8641f4aae_2_2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625" y="1412875"/>
            <a:ext cx="7777162" cy="165893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1e8641f4aae_2_279"/>
          <p:cNvSpPr txBox="1"/>
          <p:nvPr/>
        </p:nvSpPr>
        <p:spPr>
          <a:xfrm>
            <a:off x="323850" y="2784475"/>
            <a:ext cx="4249800" cy="2554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Controlador {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public m() {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cli = new Cliente(…);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….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float valorDivida = cli.calcularDivida();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….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1e8641f4aae_2_279"/>
          <p:cNvSpPr txBox="1"/>
          <p:nvPr/>
        </p:nvSpPr>
        <p:spPr>
          <a:xfrm>
            <a:off x="5584825" y="2827337"/>
            <a:ext cx="3216300" cy="230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Cliente {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float calcularDivida() {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	…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	return valorDivida;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1e8641f4aae_2_279"/>
          <p:cNvSpPr txBox="1"/>
          <p:nvPr/>
        </p:nvSpPr>
        <p:spPr>
          <a:xfrm>
            <a:off x="1173162" y="6092825"/>
            <a:ext cx="7575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Assinatura da Msg: nome do método + parâmetros + tipo de retorno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8641f4aae_2_0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Revisão de OO</a:t>
            </a:r>
            <a:endParaRPr/>
          </a:p>
        </p:txBody>
      </p:sp>
      <p:sp>
        <p:nvSpPr>
          <p:cNvPr id="78" name="Google Shape;78;g1e8641f4aae_2_0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e8641f4aae_2_440"/>
          <p:cNvSpPr txBox="1"/>
          <p:nvPr/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"/>
              <a:buFont typeface="Tahoma"/>
              <a:buNone/>
            </a:pPr>
            <a:fld id="{00000000-1234-1234-1234-123412341234}" type="slidenum">
              <a:rPr b="0" i="0" lang="pt-BR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6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2" name="Google Shape;242;g1e8641f4aae_2_440"/>
          <p:cNvSpPr txBox="1"/>
          <p:nvPr>
            <p:ph type="title"/>
          </p:nvPr>
        </p:nvSpPr>
        <p:spPr>
          <a:xfrm>
            <a:off x="636587" y="222250"/>
            <a:ext cx="84375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945"/>
              <a:buFont typeface="Constantia"/>
              <a:buNone/>
            </a:pPr>
            <a:r>
              <a:rPr b="0" i="0" lang="pt-BR" sz="378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Conceitos da OO</a:t>
            </a:r>
            <a:br>
              <a:rPr b="0" i="0" lang="pt-BR" sz="378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pt-BR" sz="297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Mensagens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3" name="Google Shape;243;g1e8641f4aae_2_4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625" y="1412875"/>
            <a:ext cx="7777162" cy="165893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1e8641f4aae_2_440"/>
          <p:cNvSpPr txBox="1"/>
          <p:nvPr/>
        </p:nvSpPr>
        <p:spPr>
          <a:xfrm>
            <a:off x="323850" y="2784475"/>
            <a:ext cx="4249800" cy="2554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Controlador {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public m() {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cli = new Cliente(…);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….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float valorDivida = cli.calcularDivida();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….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1e8641f4aae_2_440"/>
          <p:cNvSpPr txBox="1"/>
          <p:nvPr/>
        </p:nvSpPr>
        <p:spPr>
          <a:xfrm>
            <a:off x="5584825" y="2827337"/>
            <a:ext cx="3216300" cy="230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Cliente {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public float calcularDivida() {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	…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	return valorDivida;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e8641f4aae_2_440"/>
          <p:cNvSpPr txBox="1"/>
          <p:nvPr/>
        </p:nvSpPr>
        <p:spPr>
          <a:xfrm>
            <a:off x="1173162" y="6092825"/>
            <a:ext cx="75756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Assinatura da Msg: nome do método + parâmetros + tipo de retorno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g1e8641f4aae_2_4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0563" y="5467800"/>
            <a:ext cx="475297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8641f4aae_2_797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Polimorfismo</a:t>
            </a:r>
            <a:endParaRPr/>
          </a:p>
        </p:txBody>
      </p:sp>
      <p:sp>
        <p:nvSpPr>
          <p:cNvPr id="254" name="Google Shape;254;g1e8641f4aae_2_797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g1e8641f4aae_2_8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5151" y="2398345"/>
            <a:ext cx="6266655" cy="2921253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1e8641f4aae_2_809"/>
          <p:cNvSpPr txBox="1"/>
          <p:nvPr>
            <p:ph type="title"/>
          </p:nvPr>
        </p:nvSpPr>
        <p:spPr>
          <a:xfrm>
            <a:off x="768096" y="585216"/>
            <a:ext cx="729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pt-BR"/>
              <a:t>DYNAMIC BINDING</a:t>
            </a:r>
            <a:endParaRPr/>
          </a:p>
        </p:txBody>
      </p:sp>
      <p:sp>
        <p:nvSpPr>
          <p:cNvPr id="261" name="Google Shape;261;g1e8641f4aae_2_809"/>
          <p:cNvSpPr txBox="1"/>
          <p:nvPr>
            <p:ph idx="1" type="body"/>
          </p:nvPr>
        </p:nvSpPr>
        <p:spPr>
          <a:xfrm>
            <a:off x="395536" y="1503451"/>
            <a:ext cx="8507400" cy="42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pt-BR" sz="2400"/>
              <a:t>What is “Dynamic binding” ?</a:t>
            </a:r>
            <a:endParaRPr/>
          </a:p>
          <a:p>
            <a:pPr indent="-137156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?"/>
            </a:pPr>
            <a:r>
              <a:rPr lang="pt-BR" sz="2000"/>
              <a:t>The link between a </a:t>
            </a:r>
            <a:r>
              <a:rPr b="1" lang="pt-BR" sz="2000"/>
              <a:t>request</a:t>
            </a:r>
            <a:r>
              <a:rPr lang="pt-BR" sz="2000"/>
              <a:t> to an object </a:t>
            </a:r>
            <a:r>
              <a:rPr b="1" lang="pt-BR" sz="2000"/>
              <a:t>to one of its operations</a:t>
            </a:r>
            <a:r>
              <a:rPr lang="pt-BR" sz="2000"/>
              <a:t> in runtime (polymorphism)</a:t>
            </a:r>
            <a:endParaRPr/>
          </a:p>
        </p:txBody>
      </p:sp>
      <p:sp>
        <p:nvSpPr>
          <p:cNvPr id="262" name="Google Shape;262;g1e8641f4aae_2_809"/>
          <p:cNvSpPr/>
          <p:nvPr/>
        </p:nvSpPr>
        <p:spPr>
          <a:xfrm>
            <a:off x="5891294" y="5229200"/>
            <a:ext cx="3168300" cy="1277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PioneerRobot extends Robot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@Override</a:t>
            </a:r>
            <a:endParaRPr b="0" i="0" sz="11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void printInformation()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System.</a:t>
            </a:r>
            <a:r>
              <a:rPr b="0" i="1" lang="pt-BR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out.println("This is a </a:t>
            </a:r>
            <a:r>
              <a:rPr b="1" i="1" lang="pt-BR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pionner</a:t>
            </a:r>
            <a:r>
              <a:rPr b="0" i="1" lang="pt-BR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robot");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1e8641f4aae_2_809"/>
          <p:cNvSpPr/>
          <p:nvPr/>
        </p:nvSpPr>
        <p:spPr>
          <a:xfrm flipH="1">
            <a:off x="2928688" y="5824121"/>
            <a:ext cx="2435400" cy="35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Aqui está a mágica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1e8641f4aae_2_809"/>
          <p:cNvSpPr/>
          <p:nvPr/>
        </p:nvSpPr>
        <p:spPr>
          <a:xfrm>
            <a:off x="479644" y="5207277"/>
            <a:ext cx="4572000" cy="1446600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InformationManager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static void showInformation(Robot anUndefinedRobot){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anUndefinedRobot.printInformation();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1e8641f4aae_2_809"/>
          <p:cNvSpPr/>
          <p:nvPr/>
        </p:nvSpPr>
        <p:spPr>
          <a:xfrm>
            <a:off x="238714" y="2839084"/>
            <a:ext cx="2952300" cy="21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pt-BR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static void main(String args[]){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pt-BR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Robot robotOne;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pt-BR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 (condition){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pt-BR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robotOne = </a:t>
            </a:r>
            <a:r>
              <a:rPr b="1" i="0" lang="pt-BR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new LegoRobot();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pt-BR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pt-BR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else{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pt-BR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robotOne = </a:t>
            </a:r>
            <a:r>
              <a:rPr b="1" i="0" lang="pt-BR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new PioneerRobot();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pt-BR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pt-BR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InformationManager.</a:t>
            </a:r>
            <a:r>
              <a:rPr b="0" i="1" lang="pt-BR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showInformation(robotOne);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pt-BR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1e8641f4aae_2_809"/>
          <p:cNvSpPr txBox="1"/>
          <p:nvPr/>
        </p:nvSpPr>
        <p:spPr>
          <a:xfrm>
            <a:off x="3396722" y="130765"/>
            <a:ext cx="5695200" cy="1023600"/>
          </a:xfrm>
          <a:prstGeom prst="rect">
            <a:avLst/>
          </a:prstGeom>
          <a:solidFill>
            <a:srgbClr val="7CE1E7"/>
          </a:solidFill>
          <a:ln cap="flat" cmpd="sng" w="12700">
            <a:solidFill>
              <a:schemeClr val="dk1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pt-BR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Application Example Requirements</a:t>
            </a:r>
            <a:endParaRPr b="0" i="1" sz="14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 is required an application which manages,  two types of robots;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lego mobile robot and a pioneer robot</a:t>
            </a:r>
            <a:endParaRPr b="0" i="1" sz="12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application must have a module responsible for printing robot´s information;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1" sz="105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g1e8641f4aae_2_8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3808" y="908720"/>
            <a:ext cx="6192689" cy="294609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1e8641f4aae_2_820"/>
          <p:cNvSpPr txBox="1"/>
          <p:nvPr>
            <p:ph type="title"/>
          </p:nvPr>
        </p:nvSpPr>
        <p:spPr>
          <a:xfrm>
            <a:off x="539546" y="156591"/>
            <a:ext cx="729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pt-BR"/>
              <a:t>STATIC BINDING...</a:t>
            </a:r>
            <a:endParaRPr/>
          </a:p>
        </p:txBody>
      </p:sp>
      <p:sp>
        <p:nvSpPr>
          <p:cNvPr id="273" name="Google Shape;273;g1e8641f4aae_2_820"/>
          <p:cNvSpPr txBox="1"/>
          <p:nvPr>
            <p:ph idx="1" type="body"/>
          </p:nvPr>
        </p:nvSpPr>
        <p:spPr>
          <a:xfrm>
            <a:off x="744110" y="1467743"/>
            <a:ext cx="85074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0155" lvl="1" marL="26517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74" name="Google Shape;274;g1e8641f4aae_2_820"/>
          <p:cNvSpPr/>
          <p:nvPr/>
        </p:nvSpPr>
        <p:spPr>
          <a:xfrm>
            <a:off x="104174" y="1844824"/>
            <a:ext cx="3459600" cy="28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pt-BR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static void main(String args[]){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pt-BR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PioneerRobot pioneerRobot = </a:t>
            </a:r>
            <a:r>
              <a:rPr b="1" i="0" lang="pt-BR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new PioneerRobot();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pt-BR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LegoRobot aLegoRobot = </a:t>
            </a:r>
            <a:r>
              <a:rPr b="1" i="0" lang="pt-BR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new LegoRobot();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pt-BR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String type = "null";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pt-BR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 (type == "pioneer"){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pt-BR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pt-BR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ShowInformation.</a:t>
            </a:r>
            <a:r>
              <a:rPr b="0" i="1" lang="pt-BR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showInformation(pioneerRobot);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pt-BR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pt-BR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else{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pt-BR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ShowInformation.</a:t>
            </a:r>
            <a:r>
              <a:rPr b="0" i="1" lang="pt-BR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showInformation(aLegoRobot);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pt-BR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pt-BR" sz="105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1e8641f4aae_2_820"/>
          <p:cNvSpPr/>
          <p:nvPr/>
        </p:nvSpPr>
        <p:spPr>
          <a:xfrm>
            <a:off x="539552" y="4730368"/>
            <a:ext cx="4572000" cy="212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InformationManager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public static void showInformation(LegoRobot aLegoRobot){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aLegoRobot.printInformation();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public static void showInformation(PioneerRobot aPioneerRobot){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aPioneerRobot.printInformation();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1e8641f4aae_2_820"/>
          <p:cNvSpPr/>
          <p:nvPr/>
        </p:nvSpPr>
        <p:spPr>
          <a:xfrm flipH="1">
            <a:off x="3059920" y="5301208"/>
            <a:ext cx="792000" cy="28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7" name="Google Shape;277;g1e8641f4aae_2_820"/>
          <p:cNvSpPr/>
          <p:nvPr/>
        </p:nvSpPr>
        <p:spPr>
          <a:xfrm flipH="1">
            <a:off x="3203936" y="6200029"/>
            <a:ext cx="792000" cy="28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5875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8" name="Google Shape;278;g1e8641f4aae_2_820"/>
          <p:cNvSpPr/>
          <p:nvPr/>
        </p:nvSpPr>
        <p:spPr>
          <a:xfrm>
            <a:off x="5292080" y="3789040"/>
            <a:ext cx="3600300" cy="1385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PioneerRobot extends Robot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public void printInformation()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System.</a:t>
            </a:r>
            <a:r>
              <a:rPr b="0" i="1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out.println("This is a </a:t>
            </a:r>
            <a:r>
              <a:rPr b="1" i="1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pionner</a:t>
            </a:r>
            <a:r>
              <a:rPr b="0" i="1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robot");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1e8641f4aae_2_820"/>
          <p:cNvSpPr/>
          <p:nvPr/>
        </p:nvSpPr>
        <p:spPr>
          <a:xfrm>
            <a:off x="5289522" y="5301209"/>
            <a:ext cx="3600300" cy="1385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public class LegoRobot extends Robot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public void printInformation()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System.</a:t>
            </a:r>
            <a:r>
              <a:rPr b="0" i="1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out.println("This is a </a:t>
            </a:r>
            <a:r>
              <a:rPr b="1" i="1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lego</a:t>
            </a:r>
            <a:r>
              <a:rPr b="0" i="1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robot !");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e8641f4aae_2_832"/>
          <p:cNvSpPr txBox="1"/>
          <p:nvPr>
            <p:ph type="title"/>
          </p:nvPr>
        </p:nvSpPr>
        <p:spPr>
          <a:xfrm>
            <a:off x="768096" y="234141"/>
            <a:ext cx="729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pt-BR"/>
              <a:t>SUPPOSE WE MUST CHANGE...</a:t>
            </a:r>
            <a:endParaRPr/>
          </a:p>
        </p:txBody>
      </p:sp>
      <p:sp>
        <p:nvSpPr>
          <p:cNvPr id="285" name="Google Shape;285;g1e8641f4aae_2_832"/>
          <p:cNvSpPr txBox="1"/>
          <p:nvPr>
            <p:ph idx="1" type="body"/>
          </p:nvPr>
        </p:nvSpPr>
        <p:spPr>
          <a:xfrm>
            <a:off x="318356" y="1772816"/>
            <a:ext cx="8507400" cy="40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>
                <a:highlight>
                  <a:srgbClr val="FFFF00"/>
                </a:highlight>
              </a:rPr>
              <a:t>First modification → There are new types of robots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Static version: 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At every new concrete robot class, there will be a modification in the Main (expected);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b="1" lang="pt-BR" sz="1400">
                <a:solidFill>
                  <a:srgbClr val="FF0000"/>
                </a:solidFill>
              </a:rPr>
              <a:t>InformationManager needs new methods for every new robot    :(</a:t>
            </a:r>
            <a:endParaRPr b="1" sz="14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Dynamic version: 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At every new concrete robot class, there will be a new instance in the Main (expected)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○"/>
            </a:pPr>
            <a:r>
              <a:rPr lang="pt-BR" sz="1400">
                <a:solidFill>
                  <a:schemeClr val="accent3"/>
                </a:solidFill>
              </a:rPr>
              <a:t>No modifications in the InformationManager</a:t>
            </a:r>
            <a:endParaRPr sz="1400">
              <a:solidFill>
                <a:schemeClr val="accent3"/>
              </a:solidFill>
            </a:endParaRPr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Char char=" "/>
            </a:pPr>
            <a:r>
              <a:rPr lang="pt-BR">
                <a:highlight>
                  <a:srgbClr val="FFFF00"/>
                </a:highlight>
              </a:rPr>
              <a:t>Second modification → the printInformation() method must have a new parameter. (</a:t>
            </a:r>
            <a:r>
              <a:rPr lang="pt-BR">
                <a:solidFill>
                  <a:srgbClr val="FF0000"/>
                </a:solidFill>
                <a:highlight>
                  <a:srgbClr val="FFFF00"/>
                </a:highlight>
              </a:rPr>
              <a:t>interface modification - - - - - general impact ! </a:t>
            </a:r>
            <a:r>
              <a:rPr lang="pt-BR">
                <a:highlight>
                  <a:srgbClr val="FFFF00"/>
                </a:highlight>
              </a:rPr>
              <a:t>)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Static: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Modifications at every printInformation() call</a:t>
            </a:r>
            <a:endParaRPr sz="1400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Dynamic: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sz="1400"/>
              <a:t>Modifications at every printInformation() call</a:t>
            </a:r>
            <a:endParaRPr sz="1400"/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The most clear benefit of dynamic binding (polymorphism) is the little impact upon the appearance of new types – evolution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48255" lvl="2" marL="44805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22855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286" name="Google Shape;286;g1e8641f4aae_2_832"/>
          <p:cNvSpPr/>
          <p:nvPr/>
        </p:nvSpPr>
        <p:spPr>
          <a:xfrm>
            <a:off x="6567264" y="2461184"/>
            <a:ext cx="288000" cy="360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7" name="Google Shape;287;g1e8641f4aae_2_832"/>
          <p:cNvSpPr/>
          <p:nvPr/>
        </p:nvSpPr>
        <p:spPr>
          <a:xfrm>
            <a:off x="5119464" y="3853457"/>
            <a:ext cx="288000" cy="3600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e8641f4aae_2_803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Revisão de UML</a:t>
            </a:r>
            <a:endParaRPr/>
          </a:p>
        </p:txBody>
      </p:sp>
      <p:sp>
        <p:nvSpPr>
          <p:cNvPr id="294" name="Google Shape;294;g1e8641f4aae_2_803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f51bf6dc73_2_6"/>
          <p:cNvSpPr txBox="1"/>
          <p:nvPr>
            <p:ph type="title"/>
          </p:nvPr>
        </p:nvSpPr>
        <p:spPr>
          <a:xfrm>
            <a:off x="768096" y="585216"/>
            <a:ext cx="729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Precisa saber para esta disciplina</a:t>
            </a:r>
            <a:endParaRPr/>
          </a:p>
        </p:txBody>
      </p:sp>
      <p:sp>
        <p:nvSpPr>
          <p:cNvPr id="301" name="Google Shape;301;g1f51bf6dc73_2_6"/>
          <p:cNvSpPr txBox="1"/>
          <p:nvPr>
            <p:ph idx="1" type="body"/>
          </p:nvPr>
        </p:nvSpPr>
        <p:spPr>
          <a:xfrm>
            <a:off x="768096" y="1905000"/>
            <a:ext cx="729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pt-BR" sz="2400"/>
              <a:t>Montar adequadamente um diagrama de classes</a:t>
            </a:r>
            <a:endParaRPr sz="24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400"/>
              <a:t>Relacionamentos</a:t>
            </a:r>
            <a:endParaRPr sz="2400"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000"/>
              <a:t>adornos dos relacionamentos (multiplicidades, nomes, direção)</a:t>
            </a:r>
            <a:endParaRPr sz="2000"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000"/>
              <a:t>Associação</a:t>
            </a:r>
            <a:endParaRPr sz="2000"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000"/>
              <a:t>Agregação/Composição - Todo-Parte</a:t>
            </a:r>
            <a:endParaRPr sz="2000"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000"/>
              <a:t>realização de interfaces</a:t>
            </a:r>
            <a:endParaRPr sz="2000"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000"/>
              <a:t>dependências</a:t>
            </a:r>
            <a:endParaRPr sz="2000"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pt-BR" sz="2000"/>
              <a:t>herança - generalização - subtipo - especialização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400"/>
              <a:t>Elementos Abstratos e Estáticos</a:t>
            </a:r>
            <a:endParaRPr sz="24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400"/>
              <a:t>Encapsulamento/Visibilidade</a:t>
            </a:r>
            <a:endParaRPr sz="20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400"/>
              <a:t>Colocar notas nos elementos gráficos</a:t>
            </a:r>
            <a:endParaRPr sz="24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400"/>
              <a:t>Interfaces</a:t>
            </a:r>
            <a:endParaRPr sz="24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400"/>
              <a:t>Pacotes</a:t>
            </a:r>
            <a:endParaRPr sz="24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400"/>
              <a:t>Estereótipos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f51bf6dc73_2_0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Relacionamentos de Associação</a:t>
            </a:r>
            <a:endParaRPr/>
          </a:p>
        </p:txBody>
      </p:sp>
      <p:sp>
        <p:nvSpPr>
          <p:cNvPr id="308" name="Google Shape;308;g1f51bf6dc73_2_0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f51bf6dc73_2_18"/>
          <p:cNvSpPr txBox="1"/>
          <p:nvPr>
            <p:ph type="title"/>
          </p:nvPr>
        </p:nvSpPr>
        <p:spPr>
          <a:xfrm>
            <a:off x="768096" y="585216"/>
            <a:ext cx="729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Relacionamentos de Associação</a:t>
            </a:r>
            <a:endParaRPr/>
          </a:p>
        </p:txBody>
      </p:sp>
      <p:sp>
        <p:nvSpPr>
          <p:cNvPr id="315" name="Google Shape;315;g1f51bf6dc73_2_18"/>
          <p:cNvSpPr txBox="1"/>
          <p:nvPr>
            <p:ph idx="1" type="body"/>
          </p:nvPr>
        </p:nvSpPr>
        <p:spPr>
          <a:xfrm>
            <a:off x="768096" y="2286000"/>
            <a:ext cx="729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pt-BR" sz="2600"/>
              <a:t>É o tipo mais comum e que mais aparece em diagramas de classes</a:t>
            </a:r>
            <a:endParaRPr sz="26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600"/>
              <a:t>É um relacionamento </a:t>
            </a:r>
            <a:r>
              <a:rPr b="1" lang="pt-BR" sz="2600"/>
              <a:t>“estrutural forte”</a:t>
            </a:r>
            <a:r>
              <a:rPr lang="pt-BR" sz="2600"/>
              <a:t> entre duas classes. </a:t>
            </a:r>
            <a:endParaRPr sz="26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600"/>
              <a:t>Significa que uma depende estruturalmente de outra. </a:t>
            </a:r>
            <a:r>
              <a:rPr lang="pt-BR" sz="2600">
                <a:highlight>
                  <a:srgbClr val="FFFF00"/>
                </a:highlight>
              </a:rPr>
              <a:t>Isso significa que uma classe possui um atributo do tipo da outra</a:t>
            </a:r>
            <a:r>
              <a:rPr lang="pt-BR" sz="2600"/>
              <a:t>.</a:t>
            </a:r>
            <a:endParaRPr sz="2600"/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pt-BR" sz="2600"/>
              <a:t>Tomar cuidado com as multiplicidades e com a direção da navegação - navegabilidade</a:t>
            </a:r>
            <a:endParaRPr sz="2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f51bf6dc73_2_1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Agregação e Composição</a:t>
            </a:r>
            <a:endParaRPr/>
          </a:p>
        </p:txBody>
      </p:sp>
      <p:sp>
        <p:nvSpPr>
          <p:cNvPr id="322" name="Google Shape;322;g1f51bf6dc73_2_1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8641f4aae_2_223"/>
          <p:cNvSpPr txBox="1"/>
          <p:nvPr>
            <p:ph idx="1" type="body"/>
          </p:nvPr>
        </p:nvSpPr>
        <p:spPr>
          <a:xfrm>
            <a:off x="517196" y="2007225"/>
            <a:ext cx="729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03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Noto Sans Symbols"/>
              <a:buChar char="●"/>
            </a:pPr>
            <a:r>
              <a:rPr b="0" i="0" lang="pt-BR" sz="2400" u="none" cap="none" strike="noStrike">
                <a:latin typeface="Constantia"/>
                <a:ea typeface="Constantia"/>
                <a:cs typeface="Constantia"/>
                <a:sym typeface="Constantia"/>
              </a:rPr>
              <a:t>Definição:</a:t>
            </a:r>
            <a:endParaRPr sz="1800"/>
          </a:p>
          <a:p>
            <a:pPr indent="-271462" lvl="1" marL="63976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40"/>
              <a:buFont typeface="Noto Sans Symbols"/>
              <a:buChar char="●"/>
            </a:pPr>
            <a:r>
              <a:rPr b="0" i="0" lang="pt-BR" sz="2200" u="none" cap="none" strike="noStrike">
                <a:latin typeface="Constantia"/>
                <a:ea typeface="Constantia"/>
                <a:cs typeface="Constantia"/>
                <a:sym typeface="Constantia"/>
              </a:rPr>
              <a:t>Uma maneira de trazer para dentro de um programa, o que realmente ocorre no mundo real;</a:t>
            </a:r>
            <a:endParaRPr sz="1400"/>
          </a:p>
          <a:p>
            <a:pPr indent="-271462" lvl="1" marL="63976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40"/>
              <a:buFont typeface="Noto Sans Symbols"/>
              <a:buChar char="●"/>
            </a:pPr>
            <a:r>
              <a:rPr b="0" i="0" lang="pt-BR" sz="2200" u="none" cap="none" strike="noStrike">
                <a:latin typeface="Constantia"/>
                <a:ea typeface="Constantia"/>
                <a:cs typeface="Constantia"/>
                <a:sym typeface="Constantia"/>
              </a:rPr>
              <a:t>O componente principal de decomposição é o “objeto” ou “classe”. Que combina “estrutura” e “comportamento” em uma única entidade - </a:t>
            </a:r>
            <a:r>
              <a:rPr b="1" i="0" lang="pt-BR" sz="2200" u="none" cap="none" strike="noStrike">
                <a:latin typeface="Constantia"/>
                <a:ea typeface="Constantia"/>
                <a:cs typeface="Constantia"/>
                <a:sym typeface="Constantia"/>
              </a:rPr>
              <a:t>a Classe</a:t>
            </a:r>
            <a:r>
              <a:rPr b="0" i="0" lang="pt-BR" sz="2200" u="none" cap="none" strike="noStrike">
                <a:latin typeface="Constantia"/>
                <a:ea typeface="Constantia"/>
                <a:cs typeface="Constantia"/>
                <a:sym typeface="Constantia"/>
              </a:rPr>
              <a:t>.</a:t>
            </a:r>
            <a:endParaRPr sz="1400"/>
          </a:p>
          <a:p>
            <a:pPr indent="-2603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Noto Sans Symbols"/>
              <a:buChar char="●"/>
            </a:pPr>
            <a:r>
              <a:rPr b="0" i="0" lang="pt-BR" sz="2400" u="none" cap="none" strike="noStrike">
                <a:latin typeface="Constantia"/>
                <a:ea typeface="Constantia"/>
                <a:cs typeface="Constantia"/>
                <a:sym typeface="Constantia"/>
              </a:rPr>
              <a:t>Orientação a Objetos é uma forma de programação, assim como a procedimental, orientada à eventos, etc.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  <a:p>
            <a:pPr indent="-2603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10"/>
              <a:buFont typeface="Noto Sans Symbols"/>
              <a:buChar char="●"/>
            </a:pPr>
            <a:r>
              <a:rPr lang="pt-BR" sz="2400">
                <a:latin typeface="Constantia"/>
                <a:ea typeface="Constantia"/>
                <a:cs typeface="Constantia"/>
                <a:sym typeface="Constantia"/>
              </a:rPr>
              <a:t>É uma forma de organizar o código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10"/>
              <a:buFont typeface="Noto Sans Symbols"/>
              <a:buNone/>
            </a:pPr>
            <a:r>
              <a:t/>
            </a:r>
            <a:endParaRPr b="0" i="0" sz="2400" u="none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4" name="Google Shape;84;g1e8641f4aae_2_223"/>
          <p:cNvSpPr txBox="1"/>
          <p:nvPr/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"/>
              <a:buFont typeface="Tahoma"/>
              <a:buNone/>
            </a:pPr>
            <a:fld id="{00000000-1234-1234-1234-123412341234}" type="slidenum">
              <a:rPr b="0" i="0" lang="pt-BR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6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" name="Google Shape;85;g1e8641f4aae_2_223"/>
          <p:cNvSpPr txBox="1"/>
          <p:nvPr>
            <p:ph type="title"/>
          </p:nvPr>
        </p:nvSpPr>
        <p:spPr>
          <a:xfrm>
            <a:off x="614950" y="420450"/>
            <a:ext cx="61278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050"/>
              <a:buFont typeface="Constantia"/>
              <a:buNone/>
            </a:pPr>
            <a:r>
              <a:rPr b="0" i="0" lang="pt-BR" sz="4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Orientação a Objetos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e8641f4aae_2_288"/>
          <p:cNvSpPr txBox="1"/>
          <p:nvPr>
            <p:ph idx="1" type="body"/>
          </p:nvPr>
        </p:nvSpPr>
        <p:spPr>
          <a:xfrm>
            <a:off x="768100" y="2057400"/>
            <a:ext cx="7790400" cy="40233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03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10"/>
              <a:buFont typeface="Noto Sans Symbols"/>
              <a:buChar char="●"/>
            </a:pPr>
            <a:r>
              <a:rPr lang="pt-BR" sz="2400"/>
              <a:t>Esses relacionamento são usados quando o CONCEITO “todo - parte” está presente</a:t>
            </a:r>
            <a:endParaRPr sz="2400"/>
          </a:p>
          <a:p>
            <a:pPr indent="-298450" lvl="1" marL="63976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40"/>
              <a:buChar char="●"/>
            </a:pPr>
            <a:r>
              <a:rPr lang="pt-BR" sz="2000"/>
              <a:t>Isto é, uma classe representa o </a:t>
            </a:r>
            <a:r>
              <a:rPr b="1" lang="pt-BR" sz="2000"/>
              <a:t>todo</a:t>
            </a:r>
            <a:r>
              <a:rPr lang="pt-BR" sz="2000"/>
              <a:t> e outras partes representam as </a:t>
            </a:r>
            <a:r>
              <a:rPr b="1" lang="pt-BR" sz="2000"/>
              <a:t>partes</a:t>
            </a:r>
            <a:endParaRPr b="1" i="0" sz="2000" u="none">
              <a:latin typeface="Constantia"/>
              <a:ea typeface="Constantia"/>
              <a:cs typeface="Constantia"/>
              <a:sym typeface="Constantia"/>
            </a:endParaRPr>
          </a:p>
          <a:p>
            <a:pPr indent="-2603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10"/>
              <a:buFont typeface="Noto Sans Symbols"/>
              <a:buChar char="●"/>
            </a:pPr>
            <a:r>
              <a:rPr lang="pt-BR" sz="2400"/>
              <a:t>São relacionamentos conceituais, então, seu emprego depende do </a:t>
            </a:r>
            <a:r>
              <a:rPr b="1" lang="pt-BR" sz="2400"/>
              <a:t>contexto </a:t>
            </a:r>
            <a:r>
              <a:rPr lang="pt-BR" sz="2400"/>
              <a:t>que se está modelando</a:t>
            </a:r>
            <a:endParaRPr b="0" i="0" sz="3000" u="none">
              <a:latin typeface="Constantia"/>
              <a:ea typeface="Constantia"/>
              <a:cs typeface="Constantia"/>
              <a:sym typeface="Constantia"/>
            </a:endParaRPr>
          </a:p>
          <a:p>
            <a:pPr indent="-2603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10"/>
              <a:buFont typeface="Noto Sans Symbols"/>
              <a:buChar char="●"/>
            </a:pPr>
            <a:r>
              <a:rPr lang="pt-BR" sz="2400"/>
              <a:t>São um </a:t>
            </a:r>
            <a:r>
              <a:rPr b="1" lang="pt-BR" sz="2400"/>
              <a:t>tipo de Associação</a:t>
            </a:r>
            <a:r>
              <a:rPr lang="pt-BR" sz="2400"/>
              <a:t>, então, a implementação é igual no Código-fonte, isto é, um atributo de uma classe do tipo da outra… o que muda é semântica (significado) </a:t>
            </a:r>
            <a:endParaRPr sz="2400"/>
          </a:p>
        </p:txBody>
      </p:sp>
      <p:sp>
        <p:nvSpPr>
          <p:cNvPr id="328" name="Google Shape;328;g1e8641f4aae_2_288"/>
          <p:cNvSpPr txBox="1"/>
          <p:nvPr/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"/>
              <a:buFont typeface="Tahoma"/>
              <a:buNone/>
            </a:pPr>
            <a:fld id="{00000000-1234-1234-1234-123412341234}" type="slidenum">
              <a:rPr b="0" i="0" lang="pt-BR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6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9" name="Google Shape;329;g1e8641f4aae_2_288"/>
          <p:cNvSpPr txBox="1"/>
          <p:nvPr>
            <p:ph type="title"/>
          </p:nvPr>
        </p:nvSpPr>
        <p:spPr>
          <a:xfrm>
            <a:off x="600075" y="450850"/>
            <a:ext cx="84741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050"/>
              <a:buFont typeface="Constantia"/>
              <a:buNone/>
            </a:pPr>
            <a:r>
              <a:rPr b="0" i="0" lang="pt-BR" sz="4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Agregação e Composição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e8641f4aae_2_294"/>
          <p:cNvSpPr txBox="1"/>
          <p:nvPr>
            <p:ph idx="1" type="body"/>
          </p:nvPr>
        </p:nvSpPr>
        <p:spPr>
          <a:xfrm>
            <a:off x="768096" y="2286000"/>
            <a:ext cx="729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10"/>
              <a:buChar char="●"/>
            </a:pPr>
            <a:r>
              <a:rPr lang="pt-BR" sz="2600"/>
              <a:t>O conceito geral é o seguinte:</a:t>
            </a:r>
            <a:endParaRPr sz="2600"/>
          </a:p>
          <a:p>
            <a:pPr indent="-311150" lvl="1" marL="63976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640"/>
              <a:buChar char="○"/>
            </a:pPr>
            <a:r>
              <a:rPr lang="pt-BR" sz="2200"/>
              <a:t>A partir da junção das “partes” tem-se o “todo”.</a:t>
            </a:r>
            <a:endParaRPr sz="2200"/>
          </a:p>
          <a:p>
            <a:pPr indent="-311150" lvl="1" marL="63976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640"/>
              <a:buChar char="○"/>
            </a:pPr>
            <a:r>
              <a:rPr lang="pt-BR" sz="2200"/>
              <a:t>Uma forma de descobrir se o relacionamento é todo-parte é o seguinte:</a:t>
            </a:r>
            <a:endParaRPr sz="2200"/>
          </a:p>
          <a:p>
            <a:pPr indent="-3683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■"/>
            </a:pPr>
            <a:r>
              <a:rPr lang="pt-BR" sz="2200"/>
              <a:t>Identifique as classes x, y e z</a:t>
            </a:r>
            <a:endParaRPr sz="2200"/>
          </a:p>
          <a:p>
            <a:pPr indent="-3683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■"/>
            </a:pPr>
            <a:r>
              <a:rPr lang="pt-BR" sz="2200"/>
              <a:t>Pergunte assim : </a:t>
            </a:r>
            <a:r>
              <a:rPr lang="pt-BR" sz="2200">
                <a:highlight>
                  <a:srgbClr val="FFFF00"/>
                </a:highlight>
              </a:rPr>
              <a:t>“Se eu juntar as classes x, y e z, isso resulta em que ?”</a:t>
            </a:r>
            <a:endParaRPr sz="2200">
              <a:highlight>
                <a:srgbClr val="FFFF00"/>
              </a:highlight>
            </a:endParaRPr>
          </a:p>
          <a:p>
            <a:pPr indent="-3683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■"/>
            </a:pPr>
            <a:r>
              <a:rPr lang="pt-BR" sz="2200"/>
              <a:t>A resposta é o nome de uma nova classe que representa o Todo !!!!</a:t>
            </a:r>
            <a:endParaRPr sz="2200"/>
          </a:p>
          <a:p>
            <a:pPr indent="0" lvl="0" marL="63976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sz="2600"/>
          </a:p>
        </p:txBody>
      </p:sp>
      <p:sp>
        <p:nvSpPr>
          <p:cNvPr id="335" name="Google Shape;335;g1e8641f4aae_2_294"/>
          <p:cNvSpPr txBox="1"/>
          <p:nvPr/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"/>
              <a:buFont typeface="Tahoma"/>
              <a:buNone/>
            </a:pPr>
            <a:fld id="{00000000-1234-1234-1234-123412341234}" type="slidenum">
              <a:rPr b="0" i="0" lang="pt-BR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6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6" name="Google Shape;336;g1e8641f4aae_2_294"/>
          <p:cNvSpPr txBox="1"/>
          <p:nvPr>
            <p:ph type="title"/>
          </p:nvPr>
        </p:nvSpPr>
        <p:spPr>
          <a:xfrm>
            <a:off x="600075" y="374650"/>
            <a:ext cx="69735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050"/>
              <a:buFont typeface="Constantia"/>
              <a:buNone/>
            </a:pPr>
            <a:r>
              <a:rPr b="0" i="0" lang="pt-BR" sz="4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Agregação e Composição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e8641f4aae_2_300"/>
          <p:cNvSpPr txBox="1"/>
          <p:nvPr>
            <p:ph idx="1" type="body"/>
          </p:nvPr>
        </p:nvSpPr>
        <p:spPr>
          <a:xfrm>
            <a:off x="768096" y="2286000"/>
            <a:ext cx="729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10"/>
              <a:buChar char="●"/>
            </a:pPr>
            <a:r>
              <a:rPr lang="pt-BR" sz="2300"/>
              <a:t>A diferença entre Agregação e Composição é um pouco sutil </a:t>
            </a:r>
            <a:endParaRPr sz="2300"/>
          </a:p>
          <a:p>
            <a:pPr indent="-292100" lvl="1" marL="639762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340"/>
              <a:buChar char="●"/>
            </a:pPr>
            <a:r>
              <a:rPr lang="pt-BR" sz="1900"/>
              <a:t>A </a:t>
            </a:r>
            <a:r>
              <a:rPr b="1" lang="pt-BR" sz="1900"/>
              <a:t>composição</a:t>
            </a:r>
            <a:r>
              <a:rPr lang="pt-BR" sz="1900"/>
              <a:t> é um tipo especial de agregação, em que o tempo de vida das partes é dependente do todo</a:t>
            </a:r>
            <a:endParaRPr sz="1900"/>
          </a:p>
          <a:p>
            <a:pPr indent="-292100" lvl="1" marL="63976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340"/>
              <a:buChar char="●"/>
            </a:pPr>
            <a:r>
              <a:rPr lang="pt-BR" sz="1900"/>
              <a:t>Na “composição” não deve fazer sentido existir só o objeto parte sem que exista também o objeto “todo”.  Já na Agregação normal isso é permitido.</a:t>
            </a:r>
            <a:endParaRPr sz="1900"/>
          </a:p>
          <a:p>
            <a:pPr indent="-132715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10"/>
              <a:buNone/>
            </a:pPr>
            <a:r>
              <a:t/>
            </a:r>
            <a:endParaRPr sz="2300"/>
          </a:p>
        </p:txBody>
      </p:sp>
      <p:sp>
        <p:nvSpPr>
          <p:cNvPr id="342" name="Google Shape;342;g1e8641f4aae_2_300"/>
          <p:cNvSpPr txBox="1"/>
          <p:nvPr/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"/>
              <a:buFont typeface="Tahoma"/>
              <a:buNone/>
            </a:pPr>
            <a:fld id="{00000000-1234-1234-1234-123412341234}" type="slidenum">
              <a:rPr b="0" i="0" lang="pt-BR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6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3" name="Google Shape;343;g1e8641f4aae_2_300"/>
          <p:cNvSpPr txBox="1"/>
          <p:nvPr>
            <p:ph type="title"/>
          </p:nvPr>
        </p:nvSpPr>
        <p:spPr>
          <a:xfrm>
            <a:off x="600075" y="450850"/>
            <a:ext cx="70107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050"/>
              <a:buFont typeface="Constantia"/>
              <a:buNone/>
            </a:pPr>
            <a:r>
              <a:rPr b="0" i="0" lang="pt-BR" sz="4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Agregação e Composição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e8641f4aae_2_30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4200"/>
              <a:buFont typeface="Constantia"/>
              <a:buNone/>
            </a:pPr>
            <a:br>
              <a:rPr lang="pt-BR"/>
            </a:br>
            <a:r>
              <a:rPr lang="pt-BR"/>
              <a:t>Exemplos Agregação</a:t>
            </a:r>
            <a:endParaRPr/>
          </a:p>
        </p:txBody>
      </p:sp>
      <p:sp>
        <p:nvSpPr>
          <p:cNvPr id="349" name="Google Shape;349;g1e8641f4aae_2_30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50" name="Google Shape;350;g1e8641f4aae_2_3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3987" y="2238375"/>
            <a:ext cx="5534025" cy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1e8641f4aae_2_306"/>
          <p:cNvSpPr/>
          <p:nvPr/>
        </p:nvSpPr>
        <p:spPr>
          <a:xfrm>
            <a:off x="5557524" y="2293430"/>
            <a:ext cx="2908200" cy="116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pt-BR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 eu juntar esses conceitos resulta em que ?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e8641f4aae_2_3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4200"/>
              <a:buFont typeface="Constantia"/>
              <a:buNone/>
            </a:pPr>
            <a:br>
              <a:rPr lang="pt-BR"/>
            </a:br>
            <a:r>
              <a:rPr lang="pt-BR"/>
              <a:t>Exemplos Agregação</a:t>
            </a:r>
            <a:endParaRPr/>
          </a:p>
        </p:txBody>
      </p:sp>
      <p:sp>
        <p:nvSpPr>
          <p:cNvPr id="357" name="Google Shape;357;g1e8641f4aae_2_3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58" name="Google Shape;358;g1e8641f4aae_2_3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3778" y="2052150"/>
            <a:ext cx="4376525" cy="33294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g1e8641f4aae_2_313"/>
          <p:cNvSpPr/>
          <p:nvPr/>
        </p:nvSpPr>
        <p:spPr>
          <a:xfrm>
            <a:off x="558800" y="5384800"/>
            <a:ext cx="7254300" cy="1310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Um computador não existe sem essas partes.... (invariante)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 essas partes existem isoladamente.... Não necessariamente precisam fazer parte de um computador (0..1)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e8641f4aae_2_3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4200"/>
              <a:buFont typeface="Constantia"/>
              <a:buNone/>
            </a:pPr>
            <a:br>
              <a:rPr lang="pt-BR"/>
            </a:br>
            <a:r>
              <a:rPr lang="pt-BR"/>
              <a:t>Exemplos Agregação</a:t>
            </a:r>
            <a:endParaRPr/>
          </a:p>
        </p:txBody>
      </p:sp>
      <p:sp>
        <p:nvSpPr>
          <p:cNvPr id="365" name="Google Shape;365;g1e8641f4aae_2_3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66" name="Google Shape;366;g1e8641f4aae_2_3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8737" y="2281237"/>
            <a:ext cx="648652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e8641f4aae_2_3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4200"/>
              <a:buFont typeface="Constantia"/>
              <a:buNone/>
            </a:pPr>
            <a:br>
              <a:rPr lang="pt-BR"/>
            </a:br>
            <a:r>
              <a:rPr lang="pt-BR"/>
              <a:t>Exemplos Agregação</a:t>
            </a:r>
            <a:endParaRPr/>
          </a:p>
        </p:txBody>
      </p:sp>
      <p:sp>
        <p:nvSpPr>
          <p:cNvPr id="372" name="Google Shape;372;g1e8641f4aae_2_3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3" name="Google Shape;373;g1e8641f4aae_2_326"/>
          <p:cNvSpPr/>
          <p:nvPr/>
        </p:nvSpPr>
        <p:spPr>
          <a:xfrm>
            <a:off x="558800" y="5610224"/>
            <a:ext cx="5222100" cy="932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Sistema digestivo não existe sem essas partes, mas essas partes existem sem o sistema digestivo. (0..1)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g1e8641f4aae_2_3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3728" y="2308078"/>
            <a:ext cx="4888075" cy="287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e8641f4aae_2_3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4200"/>
              <a:buFont typeface="Constantia"/>
              <a:buNone/>
            </a:pPr>
            <a:r>
              <a:rPr lang="pt-BR"/>
              <a:t>Composição</a:t>
            </a:r>
            <a:endParaRPr/>
          </a:p>
        </p:txBody>
      </p:sp>
      <p:sp>
        <p:nvSpPr>
          <p:cNvPr id="380" name="Google Shape;380;g1e8641f4aae_2_3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81" name="Google Shape;381;g1e8641f4aae_2_3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700" y="2557462"/>
            <a:ext cx="4800600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g1e8641f4aae_2_333"/>
          <p:cNvSpPr/>
          <p:nvPr/>
        </p:nvSpPr>
        <p:spPr>
          <a:xfrm>
            <a:off x="5607095" y="282135"/>
            <a:ext cx="3251100" cy="2407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 eu juntar esses conceitos resulta em que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e8641f4aae_2_3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4200"/>
              <a:buFont typeface="Constantia"/>
              <a:buNone/>
            </a:pPr>
            <a:r>
              <a:rPr lang="pt-BR"/>
              <a:t>Composição</a:t>
            </a:r>
            <a:endParaRPr/>
          </a:p>
        </p:txBody>
      </p:sp>
      <p:sp>
        <p:nvSpPr>
          <p:cNvPr id="388" name="Google Shape;388;g1e8641f4aae_2_3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89" name="Google Shape;389;g1e8641f4aae_2_3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7950" y="2425328"/>
            <a:ext cx="3561875" cy="26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g1e8641f4aae_2_340"/>
          <p:cNvSpPr/>
          <p:nvPr/>
        </p:nvSpPr>
        <p:spPr>
          <a:xfrm>
            <a:off x="558800" y="5043226"/>
            <a:ext cx="7945200" cy="1499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Imaginem um sistema que representa um imóvel. Note-se que essas partes não existem sem o todo.... Não faz (muito) sentido.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Notem também as multiplicidades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e8641f4aae_2_3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4200"/>
              <a:buFont typeface="Constantia"/>
              <a:buNone/>
            </a:pPr>
            <a:r>
              <a:rPr lang="pt-BR"/>
              <a:t>Composição</a:t>
            </a:r>
            <a:endParaRPr/>
          </a:p>
        </p:txBody>
      </p:sp>
      <p:sp>
        <p:nvSpPr>
          <p:cNvPr id="396" name="Google Shape;396;g1e8641f4aae_2_3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97" name="Google Shape;397;g1e8641f4aae_2_3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7939" y="2437550"/>
            <a:ext cx="5068126" cy="34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8641f4aae_2_229"/>
          <p:cNvSpPr txBox="1"/>
          <p:nvPr>
            <p:ph idx="1" type="body"/>
          </p:nvPr>
        </p:nvSpPr>
        <p:spPr>
          <a:xfrm>
            <a:off x="768096" y="2286000"/>
            <a:ext cx="729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30"/>
              <a:buFont typeface="Noto Sans Symbols"/>
              <a:buChar char="●"/>
            </a:pPr>
            <a:r>
              <a:rPr b="0" i="0" lang="pt-BR" sz="3000" u="none">
                <a:latin typeface="Constantia"/>
                <a:ea typeface="Constantia"/>
                <a:cs typeface="Constantia"/>
                <a:sym typeface="Constantia"/>
              </a:rPr>
              <a:t>Principais Conceitos da OO</a:t>
            </a:r>
            <a:endParaRPr sz="2200"/>
          </a:p>
          <a:p>
            <a:pPr indent="-360362" lvl="1" marL="639762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15"/>
              <a:buFont typeface="Noto Sans Symbols"/>
              <a:buChar char="○"/>
            </a:pPr>
            <a:r>
              <a:rPr b="0" i="0" lang="pt-BR" sz="3100" u="none" cap="none" strike="noStrike">
                <a:latin typeface="Constantia"/>
                <a:ea typeface="Constantia"/>
                <a:cs typeface="Constantia"/>
                <a:sym typeface="Constantia"/>
              </a:rPr>
              <a:t>Abstração</a:t>
            </a:r>
            <a:endParaRPr b="0" i="0" sz="3100" u="none" cap="none" strike="noStrike">
              <a:latin typeface="Constantia"/>
              <a:ea typeface="Constantia"/>
              <a:cs typeface="Constantia"/>
              <a:sym typeface="Constantia"/>
            </a:endParaRPr>
          </a:p>
          <a:p>
            <a:pPr indent="-378460" lvl="1" marL="639762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Noto Sans Symbols"/>
              <a:buChar char="○"/>
            </a:pPr>
            <a:r>
              <a:rPr lang="pt-BR" sz="3100"/>
              <a:t>Classes/Objetos</a:t>
            </a:r>
            <a:endParaRPr sz="3100"/>
          </a:p>
          <a:p>
            <a:pPr indent="-378460" lvl="1" marL="639762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Noto Sans Symbols"/>
              <a:buChar char="○"/>
            </a:pPr>
            <a:r>
              <a:rPr lang="pt-BR" sz="3100"/>
              <a:t>Comunicação por Mensagens</a:t>
            </a:r>
            <a:endParaRPr sz="3100"/>
          </a:p>
          <a:p>
            <a:pPr indent="-378460" lvl="1" marL="639762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Noto Sans Symbols"/>
              <a:buChar char="○"/>
            </a:pPr>
            <a:r>
              <a:rPr lang="pt-BR" sz="3100"/>
              <a:t>Herança (Generalização/Especialização)</a:t>
            </a:r>
            <a:endParaRPr sz="3100"/>
          </a:p>
          <a:p>
            <a:pPr indent="-378460" lvl="1" marL="639762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Noto Sans Symbols"/>
              <a:buChar char="○"/>
            </a:pPr>
            <a:r>
              <a:rPr lang="pt-BR" sz="3100"/>
              <a:t>Composição (associações entre objetos)</a:t>
            </a:r>
            <a:endParaRPr sz="3100"/>
          </a:p>
          <a:p>
            <a:pPr indent="-378460" lvl="1" marL="639762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Noto Sans Symbols"/>
              <a:buChar char="○"/>
            </a:pPr>
            <a:r>
              <a:rPr lang="pt-BR" sz="3100"/>
              <a:t>Polimorfismo **</a:t>
            </a:r>
            <a:endParaRPr sz="3100"/>
          </a:p>
          <a:p>
            <a:pPr indent="-378460" lvl="1" marL="639762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Noto Sans Symbols"/>
              <a:buChar char="○"/>
            </a:pPr>
            <a:r>
              <a:rPr lang="pt-BR" sz="3100"/>
              <a:t>Encapsulamento**</a:t>
            </a:r>
            <a:endParaRPr sz="3100"/>
          </a:p>
          <a:p>
            <a:pPr indent="-374650" lvl="2" marL="13716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2300"/>
              <a:buChar char="■"/>
            </a:pPr>
            <a:r>
              <a:rPr lang="pt-BR" sz="2300"/>
              <a:t>visibilidade entre elementos</a:t>
            </a:r>
            <a:endParaRPr sz="2300"/>
          </a:p>
          <a:p>
            <a:pPr indent="-284162" lvl="1" marL="639762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ts val="1615"/>
              <a:buFont typeface="Noto Sans Symbols"/>
              <a:buNone/>
            </a:pPr>
            <a:r>
              <a:t/>
            </a:r>
            <a:endParaRPr b="0" i="0" sz="3100" u="none" cap="none" strike="noStrike">
              <a:latin typeface="Constantia"/>
              <a:ea typeface="Constantia"/>
              <a:cs typeface="Constantia"/>
              <a:sym typeface="Constantia"/>
            </a:endParaRPr>
          </a:p>
          <a:p>
            <a:pPr indent="-284162" lvl="1" marL="639762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rgbClr val="D6903D"/>
              </a:buClr>
              <a:buSzPts val="1615"/>
              <a:buFont typeface="Noto Sans Symbols"/>
              <a:buNone/>
            </a:pPr>
            <a:r>
              <a:t/>
            </a:r>
            <a:endParaRPr b="0" i="0" sz="3100" u="none" cap="none" strike="noStrike"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15"/>
              <a:buFont typeface="Noto Sans Symbols"/>
              <a:buNone/>
            </a:pPr>
            <a:r>
              <a:t/>
            </a:r>
            <a:endParaRPr b="0" i="0" sz="3100" u="none" cap="none" strike="noStrike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1" name="Google Shape;91;g1e8641f4aae_2_229"/>
          <p:cNvSpPr txBox="1"/>
          <p:nvPr/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"/>
              <a:buFont typeface="Tahoma"/>
              <a:buNone/>
            </a:pPr>
            <a:fld id="{00000000-1234-1234-1234-123412341234}" type="slidenum">
              <a:rPr b="0" i="0" lang="pt-BR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6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" name="Google Shape;92;g1e8641f4aae_2_229"/>
          <p:cNvSpPr txBox="1"/>
          <p:nvPr>
            <p:ph type="title"/>
          </p:nvPr>
        </p:nvSpPr>
        <p:spPr>
          <a:xfrm>
            <a:off x="600075" y="450850"/>
            <a:ext cx="61707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050"/>
              <a:buFont typeface="Constantia"/>
              <a:buNone/>
            </a:pPr>
            <a:r>
              <a:rPr b="0" i="0" lang="pt-BR" sz="4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Orientação a Objetos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e8641f4aae_2_35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4200"/>
              <a:buFont typeface="Constantia"/>
              <a:buNone/>
            </a:pPr>
            <a:r>
              <a:rPr lang="pt-BR"/>
              <a:t>Composição</a:t>
            </a:r>
            <a:endParaRPr/>
          </a:p>
        </p:txBody>
      </p:sp>
      <p:sp>
        <p:nvSpPr>
          <p:cNvPr id="403" name="Google Shape;403;g1e8641f4aae_2_35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4" name="Google Shape;404;g1e8641f4aae_2_3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2340" y="2447350"/>
            <a:ext cx="4959311" cy="34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e8641f4aae_2_359"/>
          <p:cNvSpPr txBox="1"/>
          <p:nvPr>
            <p:ph type="title"/>
          </p:nvPr>
        </p:nvSpPr>
        <p:spPr>
          <a:xfrm>
            <a:off x="691900" y="585220"/>
            <a:ext cx="72900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4200"/>
              <a:buFont typeface="Constantia"/>
              <a:buNone/>
            </a:pPr>
            <a:r>
              <a:rPr lang="pt-BR"/>
              <a:t>Resumindo</a:t>
            </a:r>
            <a:endParaRPr/>
          </a:p>
        </p:txBody>
      </p:sp>
      <p:sp>
        <p:nvSpPr>
          <p:cNvPr id="410" name="Google Shape;410;g1e8641f4aae_2_35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11" name="Google Shape;411;g1e8641f4aae_2_3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5900" y="2581275"/>
            <a:ext cx="556260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g1e8641f4aae_2_3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5900" y="4747577"/>
            <a:ext cx="5562600" cy="1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g1e8641f4aae_2_359"/>
          <p:cNvSpPr/>
          <p:nvPr/>
        </p:nvSpPr>
        <p:spPr>
          <a:xfrm>
            <a:off x="579120" y="1573687"/>
            <a:ext cx="22047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Agregação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1e8641f4aae_2_359"/>
          <p:cNvSpPr/>
          <p:nvPr/>
        </p:nvSpPr>
        <p:spPr>
          <a:xfrm>
            <a:off x="579125" y="3802573"/>
            <a:ext cx="2204700" cy="719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Composição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8641f4aae_2_839"/>
          <p:cNvSpPr txBox="1"/>
          <p:nvPr>
            <p:ph idx="1" type="body"/>
          </p:nvPr>
        </p:nvSpPr>
        <p:spPr>
          <a:xfrm>
            <a:off x="768096" y="2286000"/>
            <a:ext cx="729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4605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Como decompor um sistema em classes ? </a:t>
            </a:r>
            <a:endParaRPr sz="2300"/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pt-BR" sz="2300"/>
              <a:t>Focar nos substantivos ? Cada substantivo vira uma classe ?  </a:t>
            </a:r>
            <a:endParaRPr sz="2300"/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pt-BR" sz="2300"/>
              <a:t>Focar nas colaborações entre os objetos ? </a:t>
            </a:r>
            <a:endParaRPr sz="2300"/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pt-BR" sz="2300"/>
              <a:t>Focar nas responsabilidades de cada classe ?</a:t>
            </a:r>
            <a:endParaRPr sz="2300"/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pt-BR" sz="2300"/>
              <a:t>Quais métodos devo colocar nessa classe ??</a:t>
            </a:r>
            <a:endParaRPr sz="2300"/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pt-BR" sz="2300"/>
              <a:t>Cada objeto do mundo real deve ser representado como uma classe ? </a:t>
            </a:r>
            <a:endParaRPr sz="23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pt-BR" sz="2300"/>
              <a:t>Modelar um sistema somente com abstrações do mundo real pode representar o presente, mas não o futuro ☹</a:t>
            </a:r>
            <a:endParaRPr sz="2300"/>
          </a:p>
          <a:p>
            <a:pPr indent="-1460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300"/>
              <a:buChar char="●"/>
            </a:pPr>
            <a:r>
              <a:rPr lang="pt-BR" sz="2300"/>
              <a:t>As abstrações usadas durante o projeto são a chave para um projeto fácil de manter e evoluir</a:t>
            </a:r>
            <a:endParaRPr sz="2300"/>
          </a:p>
        </p:txBody>
      </p:sp>
      <p:sp>
        <p:nvSpPr>
          <p:cNvPr id="98" name="Google Shape;98;g1e8641f4aae_2_839"/>
          <p:cNvSpPr txBox="1"/>
          <p:nvPr>
            <p:ph type="title"/>
          </p:nvPr>
        </p:nvSpPr>
        <p:spPr>
          <a:xfrm>
            <a:off x="636580" y="527050"/>
            <a:ext cx="47625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945"/>
              <a:buFont typeface="Constantia"/>
              <a:buNone/>
            </a:pPr>
            <a:r>
              <a:rPr b="0" i="0" lang="pt-BR" sz="378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Conceitos OO</a:t>
            </a:r>
            <a:br>
              <a:rPr b="0" i="0" lang="pt-BR" sz="378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pt-BR" sz="297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Abstração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8641f4aae_2_235"/>
          <p:cNvSpPr txBox="1"/>
          <p:nvPr>
            <p:ph idx="1" type="body"/>
          </p:nvPr>
        </p:nvSpPr>
        <p:spPr>
          <a:xfrm>
            <a:off x="768100" y="2133600"/>
            <a:ext cx="78153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0"/>
              <a:buFont typeface="Noto Sans Symbols"/>
              <a:buChar char="●"/>
            </a:pPr>
            <a:r>
              <a:rPr b="0" i="0" lang="pt-BR" sz="2500" u="none">
                <a:latin typeface="Constantia"/>
                <a:ea typeface="Constantia"/>
                <a:cs typeface="Constantia"/>
                <a:sym typeface="Constantia"/>
              </a:rPr>
              <a:t>Capacidade de se concentrar em detalhes de um problema, ignorando outros não relevantes para o entendimento/resolução desse;</a:t>
            </a:r>
            <a:endParaRPr sz="1900"/>
          </a:p>
          <a:p>
            <a:pPr indent="-26670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10"/>
              <a:buFont typeface="Noto Sans Symbols"/>
              <a:buChar char="●"/>
            </a:pPr>
            <a:r>
              <a:rPr b="0" i="0" lang="pt-BR" sz="2500" u="none">
                <a:latin typeface="Constantia"/>
                <a:ea typeface="Constantia"/>
                <a:cs typeface="Constantia"/>
                <a:sym typeface="Constantia"/>
              </a:rPr>
              <a:t>Uma “boa” abstração revela apenas os detalhes importantes de interesse para um determinado observador.</a:t>
            </a:r>
            <a:endParaRPr sz="1900"/>
          </a:p>
          <a:p>
            <a:pPr indent="-26670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10"/>
              <a:buFont typeface="Noto Sans Symbols"/>
              <a:buChar char="●"/>
            </a:pPr>
            <a:r>
              <a:rPr b="0" i="0" lang="pt-BR" sz="2500" u="none">
                <a:latin typeface="Constantia"/>
                <a:ea typeface="Constantia"/>
                <a:cs typeface="Constantia"/>
                <a:sym typeface="Constantia"/>
              </a:rPr>
              <a:t>Conceito Caixa Preta</a:t>
            </a:r>
            <a:endParaRPr b="0" i="0" sz="2500" u="none"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4" name="Google Shape;104;g1e8641f4aae_2_235"/>
          <p:cNvSpPr txBox="1"/>
          <p:nvPr/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"/>
              <a:buFont typeface="Tahoma"/>
              <a:buNone/>
            </a:pPr>
            <a:fld id="{00000000-1234-1234-1234-123412341234}" type="slidenum">
              <a:rPr b="0" i="0" lang="pt-BR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6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" name="Google Shape;105;g1e8641f4aae_2_235"/>
          <p:cNvSpPr txBox="1"/>
          <p:nvPr>
            <p:ph type="title"/>
          </p:nvPr>
        </p:nvSpPr>
        <p:spPr>
          <a:xfrm>
            <a:off x="636580" y="527050"/>
            <a:ext cx="47625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945"/>
              <a:buFont typeface="Constantia"/>
              <a:buNone/>
            </a:pPr>
            <a:r>
              <a:rPr b="0" i="0" lang="pt-BR" sz="378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Conceitos OO</a:t>
            </a:r>
            <a:br>
              <a:rPr b="0" i="0" lang="pt-BR" sz="378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</a:br>
            <a:r>
              <a:rPr b="0" i="0" lang="pt-BR" sz="297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Abstração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Resultado de imagem para conceito caixa preta" id="106" name="Google Shape;106;g1e8641f4aae_2_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476" y="4817109"/>
            <a:ext cx="7263448" cy="2075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8641f4aae_2_450"/>
          <p:cNvSpPr txBox="1"/>
          <p:nvPr>
            <p:ph type="title"/>
          </p:nvPr>
        </p:nvSpPr>
        <p:spPr>
          <a:xfrm>
            <a:off x="768096" y="585216"/>
            <a:ext cx="60138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pt-BR"/>
              <a:t>ABSTRAÇÃO</a:t>
            </a:r>
            <a:endParaRPr/>
          </a:p>
        </p:txBody>
      </p:sp>
      <p:sp>
        <p:nvSpPr>
          <p:cNvPr id="112" name="Google Shape;112;g1e8641f4aae_2_450"/>
          <p:cNvSpPr txBox="1"/>
          <p:nvPr>
            <p:ph idx="1" type="body"/>
          </p:nvPr>
        </p:nvSpPr>
        <p:spPr>
          <a:xfrm>
            <a:off x="768096" y="2286000"/>
            <a:ext cx="60138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i="1" lang="pt-BR" sz="1900"/>
              <a:t>Abstraction is the process of filtering out – ignoring - the characteristics of patterns that we don't need in order to concentrate on those that we need. It is also the filtering out of specific details. From this we create a representation (idea) of what we are trying to solve.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i="1" sz="1900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i="1" lang="pt-BR" sz="1900"/>
              <a:t>Computer science, being primarily concerned with developing</a:t>
            </a:r>
            <a:br>
              <a:rPr i="1" lang="pt-BR" sz="1900"/>
            </a:br>
            <a:r>
              <a:rPr i="1" lang="pt-BR" sz="1900"/>
              <a:t>interaction patterns, has information hiding as its abstraction objective. </a:t>
            </a:r>
            <a:br>
              <a:rPr i="1" lang="pt-BR" sz="1900"/>
            </a:br>
            <a:r>
              <a:rPr i="1" lang="pt-BR" sz="1900"/>
              <a:t>(Colburn T., Shute G. 2007)</a:t>
            </a:r>
            <a:endParaRPr i="1" sz="1900"/>
          </a:p>
        </p:txBody>
      </p:sp>
      <p:sp>
        <p:nvSpPr>
          <p:cNvPr id="113" name="Google Shape;113;g1e8641f4aae_2_450"/>
          <p:cNvSpPr/>
          <p:nvPr/>
        </p:nvSpPr>
        <p:spPr>
          <a:xfrm>
            <a:off x="7187511" y="325601"/>
            <a:ext cx="1715100" cy="390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4" name="Google Shape;114;g1e8641f4aae_2_450"/>
          <p:cNvSpPr/>
          <p:nvPr/>
        </p:nvSpPr>
        <p:spPr>
          <a:xfrm>
            <a:off x="7187511" y="4394539"/>
            <a:ext cx="1715100" cy="20298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8641f4aae_2_457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e8641f4aae_2_457"/>
          <p:cNvSpPr/>
          <p:nvPr/>
        </p:nvSpPr>
        <p:spPr>
          <a:xfrm>
            <a:off x="0" y="0"/>
            <a:ext cx="9144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g1e8641f4aae_2_457"/>
          <p:cNvCxnSpPr/>
          <p:nvPr/>
        </p:nvCxnSpPr>
        <p:spPr>
          <a:xfrm rot="10800000">
            <a:off x="6290132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g1e8641f4aae_2_457"/>
          <p:cNvSpPr/>
          <p:nvPr/>
        </p:nvSpPr>
        <p:spPr>
          <a:xfrm>
            <a:off x="0" y="0"/>
            <a:ext cx="9141600" cy="685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3" name="Google Shape;123;g1e8641f4aae_2_457"/>
          <p:cNvSpPr txBox="1"/>
          <p:nvPr>
            <p:ph type="title"/>
          </p:nvPr>
        </p:nvSpPr>
        <p:spPr>
          <a:xfrm>
            <a:off x="477603" y="640080"/>
            <a:ext cx="25335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500"/>
              <a:buFont typeface="Twentieth Century"/>
              <a:buNone/>
            </a:pPr>
            <a:r>
              <a:rPr lang="pt-BR" sz="2700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FOUR CORNERSTONES OF COMPUTER SCIENCE</a:t>
            </a:r>
            <a:endParaRPr sz="3600"/>
          </a:p>
        </p:txBody>
      </p:sp>
      <p:cxnSp>
        <p:nvCxnSpPr>
          <p:cNvPr id="124" name="Google Shape;124;g1e8641f4aae_2_457"/>
          <p:cNvCxnSpPr/>
          <p:nvPr/>
        </p:nvCxnSpPr>
        <p:spPr>
          <a:xfrm>
            <a:off x="525523" y="3765314"/>
            <a:ext cx="2400300" cy="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5" name="Google Shape;125;g1e8641f4aae_2_4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1238" y="1101772"/>
            <a:ext cx="5172703" cy="4655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8641f4aae_2_467"/>
          <p:cNvSpPr/>
          <p:nvPr/>
        </p:nvSpPr>
        <p:spPr>
          <a:xfrm>
            <a:off x="7620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1" name="Google Shape;131;g1e8641f4aae_2_467"/>
          <p:cNvSpPr txBox="1"/>
          <p:nvPr>
            <p:ph type="title"/>
          </p:nvPr>
        </p:nvSpPr>
        <p:spPr>
          <a:xfrm>
            <a:off x="6097404" y="643467"/>
            <a:ext cx="2604900" cy="55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pt-BR"/>
              <a:t>CAT EXAMPLES</a:t>
            </a:r>
            <a:endParaRPr/>
          </a:p>
        </p:txBody>
      </p:sp>
      <p:cxnSp>
        <p:nvCxnSpPr>
          <p:cNvPr id="132" name="Google Shape;132;g1e8641f4aae_2_467"/>
          <p:cNvCxnSpPr/>
          <p:nvPr/>
        </p:nvCxnSpPr>
        <p:spPr>
          <a:xfrm rot="10800000">
            <a:off x="5890097" y="2514600"/>
            <a:ext cx="0" cy="1828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3" name="Google Shape;133;g1e8641f4aae_2_467"/>
          <p:cNvGrpSpPr/>
          <p:nvPr/>
        </p:nvGrpSpPr>
        <p:grpSpPr>
          <a:xfrm>
            <a:off x="707231" y="939720"/>
            <a:ext cx="4947000" cy="4929489"/>
            <a:chOff x="0" y="6270"/>
            <a:chExt cx="4947000" cy="4929489"/>
          </a:xfrm>
        </p:grpSpPr>
        <p:sp>
          <p:nvSpPr>
            <p:cNvPr id="134" name="Google Shape;134;g1e8641f4aae_2_467"/>
            <p:cNvSpPr/>
            <p:nvPr/>
          </p:nvSpPr>
          <p:spPr>
            <a:xfrm>
              <a:off x="0" y="6270"/>
              <a:ext cx="4947000" cy="821700"/>
            </a:xfrm>
            <a:prstGeom prst="roundRect">
              <a:avLst>
                <a:gd fmla="val 10000" name="adj"/>
              </a:avLst>
            </a:prstGeom>
            <a:solidFill>
              <a:srgbClr val="2383C6"/>
            </a:solidFill>
            <a:ln>
              <a:noFill/>
            </a:ln>
            <a:effectLst>
              <a:outerShdw blurRad="50800" rotWithShape="0" algn="ctr" dir="5400000" dist="1270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g1e8641f4aae_2_467"/>
            <p:cNvSpPr/>
            <p:nvPr/>
          </p:nvSpPr>
          <p:spPr>
            <a:xfrm>
              <a:off x="248521" y="191120"/>
              <a:ext cx="451800" cy="451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50800" rotWithShape="0" algn="ctr" dir="5400000" dist="1270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g1e8641f4aae_2_467"/>
            <p:cNvSpPr/>
            <p:nvPr/>
          </p:nvSpPr>
          <p:spPr>
            <a:xfrm>
              <a:off x="948899" y="6270"/>
              <a:ext cx="3997200" cy="82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1e8641f4aae_2_467"/>
            <p:cNvSpPr txBox="1"/>
            <p:nvPr/>
          </p:nvSpPr>
          <p:spPr>
            <a:xfrm>
              <a:off x="948899" y="6270"/>
              <a:ext cx="3997200" cy="82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6925" lIns="86925" spcFirstLastPara="1" rIns="86925" wrap="square" tIns="86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wentieth Century"/>
                <a:buNone/>
              </a:pPr>
              <a:r>
                <a:rPr b="0" i="0" lang="pt-BR" sz="17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Consider the problem of </a:t>
              </a:r>
              <a:r>
                <a:rPr b="1" i="0" lang="pt-BR" sz="17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Drawing </a:t>
              </a:r>
              <a:r>
                <a:rPr b="0" i="0" lang="pt-BR" sz="17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 Series of Cats</a:t>
              </a:r>
              <a:endParaRPr b="0" i="0" sz="17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8" name="Google Shape;138;g1e8641f4aae_2_467"/>
            <p:cNvSpPr/>
            <p:nvPr/>
          </p:nvSpPr>
          <p:spPr>
            <a:xfrm>
              <a:off x="0" y="1033217"/>
              <a:ext cx="4947000" cy="821700"/>
            </a:xfrm>
            <a:prstGeom prst="roundRect">
              <a:avLst>
                <a:gd fmla="val 10000" name="adj"/>
              </a:avLst>
            </a:prstGeom>
            <a:solidFill>
              <a:srgbClr val="24CED7"/>
            </a:solidFill>
            <a:ln>
              <a:noFill/>
            </a:ln>
            <a:effectLst>
              <a:outerShdw blurRad="50800" rotWithShape="0" algn="ctr" dir="5400000" dist="1270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1e8641f4aae_2_467"/>
            <p:cNvSpPr/>
            <p:nvPr/>
          </p:nvSpPr>
          <p:spPr>
            <a:xfrm>
              <a:off x="248521" y="1218068"/>
              <a:ext cx="451800" cy="4518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50800" rotWithShape="0" algn="ctr" dir="5400000" dist="1270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1e8641f4aae_2_467"/>
            <p:cNvSpPr/>
            <p:nvPr/>
          </p:nvSpPr>
          <p:spPr>
            <a:xfrm>
              <a:off x="948899" y="1033217"/>
              <a:ext cx="3997200" cy="82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1e8641f4aae_2_467"/>
            <p:cNvSpPr txBox="1"/>
            <p:nvPr/>
          </p:nvSpPr>
          <p:spPr>
            <a:xfrm>
              <a:off x="948899" y="1033217"/>
              <a:ext cx="3997200" cy="82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6925" lIns="86925" spcFirstLastPara="1" rIns="86925" wrap="square" tIns="86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wentieth Century"/>
                <a:buNone/>
              </a:pPr>
              <a:r>
                <a:rPr b="0" i="0" lang="pt-BR" sz="17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We note that all cats have </a:t>
              </a:r>
              <a:r>
                <a:rPr b="1" i="0" lang="pt-BR" sz="17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general </a:t>
              </a:r>
              <a:r>
                <a:rPr b="0" i="0" lang="pt-BR" sz="17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characteristics: fur, tail and eyes. </a:t>
              </a:r>
              <a:endParaRPr b="0" i="0" sz="17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2" name="Google Shape;142;g1e8641f4aae_2_467"/>
            <p:cNvSpPr/>
            <p:nvPr/>
          </p:nvSpPr>
          <p:spPr>
            <a:xfrm>
              <a:off x="0" y="2060165"/>
              <a:ext cx="4947000" cy="821700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>
              <a:noFill/>
            </a:ln>
            <a:effectLst>
              <a:outerShdw blurRad="50800" rotWithShape="0" algn="ctr" dir="5400000" dist="1270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1e8641f4aae_2_467"/>
            <p:cNvSpPr/>
            <p:nvPr/>
          </p:nvSpPr>
          <p:spPr>
            <a:xfrm>
              <a:off x="248521" y="2245015"/>
              <a:ext cx="451800" cy="4518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50800" rotWithShape="0" algn="ctr" dir="5400000" dist="1270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1e8641f4aae_2_467"/>
            <p:cNvSpPr/>
            <p:nvPr/>
          </p:nvSpPr>
          <p:spPr>
            <a:xfrm>
              <a:off x="948899" y="2060165"/>
              <a:ext cx="3997200" cy="82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1e8641f4aae_2_467"/>
            <p:cNvSpPr txBox="1"/>
            <p:nvPr/>
          </p:nvSpPr>
          <p:spPr>
            <a:xfrm>
              <a:off x="948899" y="2060165"/>
              <a:ext cx="3997200" cy="82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6925" lIns="86925" spcFirstLastPara="1" rIns="86925" wrap="square" tIns="86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wentieth Century"/>
                <a:buNone/>
              </a:pPr>
              <a:r>
                <a:rPr b="0" i="0" lang="pt-BR" sz="17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To </a:t>
              </a:r>
              <a:r>
                <a:rPr b="1" i="0" lang="pt-BR" sz="17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draw</a:t>
              </a:r>
              <a:r>
                <a:rPr b="0" i="0" lang="pt-BR" sz="17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a cat, we do need to know that they have tail, fur and eyes (</a:t>
              </a:r>
              <a:r>
                <a:rPr b="1" i="0" lang="pt-BR" sz="17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relevant characteristics</a:t>
              </a:r>
              <a:r>
                <a:rPr b="0" i="0" lang="pt-BR" sz="17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).... </a:t>
              </a:r>
              <a:endParaRPr b="0" i="0" sz="17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6" name="Google Shape;146;g1e8641f4aae_2_467"/>
            <p:cNvSpPr/>
            <p:nvPr/>
          </p:nvSpPr>
          <p:spPr>
            <a:xfrm>
              <a:off x="0" y="3087112"/>
              <a:ext cx="4947000" cy="821700"/>
            </a:xfrm>
            <a:prstGeom prst="roundRect">
              <a:avLst>
                <a:gd fmla="val 10000" name="adj"/>
              </a:avLst>
            </a:prstGeom>
            <a:solidFill>
              <a:srgbClr val="3B8850"/>
            </a:solidFill>
            <a:ln>
              <a:noFill/>
            </a:ln>
            <a:effectLst>
              <a:outerShdw blurRad="50800" rotWithShape="0" algn="ctr" dir="5400000" dist="1270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1e8641f4aae_2_467"/>
            <p:cNvSpPr/>
            <p:nvPr/>
          </p:nvSpPr>
          <p:spPr>
            <a:xfrm>
              <a:off x="248521" y="3271963"/>
              <a:ext cx="451800" cy="4518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50800" rotWithShape="0" algn="ctr" dir="5400000" dist="1270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1e8641f4aae_2_467"/>
            <p:cNvSpPr/>
            <p:nvPr/>
          </p:nvSpPr>
          <p:spPr>
            <a:xfrm>
              <a:off x="948899" y="3087112"/>
              <a:ext cx="3997200" cy="82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1e8641f4aae_2_467"/>
            <p:cNvSpPr txBox="1"/>
            <p:nvPr/>
          </p:nvSpPr>
          <p:spPr>
            <a:xfrm>
              <a:off x="948899" y="3087112"/>
              <a:ext cx="3997200" cy="82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6925" lIns="86925" spcFirstLastPara="1" rIns="86925" wrap="square" tIns="86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wentieth Century"/>
                <a:buNone/>
              </a:pPr>
              <a:r>
                <a:rPr b="0" i="0" lang="pt-BR" sz="17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We do not need to know the sound they make or if they like fishes (</a:t>
              </a:r>
              <a:r>
                <a:rPr b="1" i="0" lang="pt-BR" sz="17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irrelevant characteristics</a:t>
              </a:r>
              <a:r>
                <a:rPr b="0" i="0" lang="pt-BR" sz="17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).</a:t>
              </a:r>
              <a:endParaRPr b="0" i="0" sz="17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0" name="Google Shape;150;g1e8641f4aae_2_467"/>
            <p:cNvSpPr/>
            <p:nvPr/>
          </p:nvSpPr>
          <p:spPr>
            <a:xfrm>
              <a:off x="0" y="4114059"/>
              <a:ext cx="4947000" cy="821700"/>
            </a:xfrm>
            <a:prstGeom prst="roundRect">
              <a:avLst>
                <a:gd fmla="val 10000" name="adj"/>
              </a:avLst>
            </a:prstGeom>
            <a:solidFill>
              <a:srgbClr val="61A39F"/>
            </a:solidFill>
            <a:ln>
              <a:noFill/>
            </a:ln>
            <a:effectLst>
              <a:outerShdw blurRad="50800" rotWithShape="0" algn="ctr" dir="5400000" dist="1270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1e8641f4aae_2_467"/>
            <p:cNvSpPr/>
            <p:nvPr/>
          </p:nvSpPr>
          <p:spPr>
            <a:xfrm>
              <a:off x="248521" y="4298910"/>
              <a:ext cx="451800" cy="4518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50800" rotWithShape="0" algn="ctr" dir="5400000" dist="12700">
                <a:srgbClr val="000000">
                  <a:alpha val="4862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1e8641f4aae_2_467"/>
            <p:cNvSpPr/>
            <p:nvPr/>
          </p:nvSpPr>
          <p:spPr>
            <a:xfrm>
              <a:off x="948899" y="4114059"/>
              <a:ext cx="2226300" cy="82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1e8641f4aae_2_467"/>
            <p:cNvSpPr txBox="1"/>
            <p:nvPr/>
          </p:nvSpPr>
          <p:spPr>
            <a:xfrm>
              <a:off x="948899" y="4114059"/>
              <a:ext cx="2226300" cy="82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6925" lIns="86925" spcFirstLastPara="1" rIns="86925" wrap="square" tIns="86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wentieth Century"/>
                <a:buNone/>
              </a:pPr>
              <a:r>
                <a:rPr b="0" i="0" lang="pt-BR" sz="17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Model</a:t>
              </a:r>
              <a:endParaRPr b="0" i="0" sz="17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4" name="Google Shape;154;g1e8641f4aae_2_467"/>
            <p:cNvSpPr/>
            <p:nvPr/>
          </p:nvSpPr>
          <p:spPr>
            <a:xfrm>
              <a:off x="3175070" y="4114059"/>
              <a:ext cx="1770900" cy="82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1e8641f4aae_2_467"/>
            <p:cNvSpPr txBox="1"/>
            <p:nvPr/>
          </p:nvSpPr>
          <p:spPr>
            <a:xfrm>
              <a:off x="2007619" y="4114050"/>
              <a:ext cx="2938800" cy="82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6925" lIns="86925" spcFirstLastPara="1" rIns="86925" wrap="square" tIns="869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Twentieth Century"/>
                <a:buNone/>
              </a:pPr>
              <a:r>
                <a:rPr b="0" i="0" lang="pt-BR" sz="13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Is a general idea of the problem we are trying to solve</a:t>
              </a:r>
              <a:endParaRPr b="0" i="0" sz="1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Twentieth Century"/>
                <a:buNone/>
              </a:pPr>
              <a:r>
                <a:rPr b="1" i="0" lang="pt-BR" sz="13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The model represents all cats</a:t>
              </a:r>
              <a:endParaRPr b="1" i="0" sz="1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2019-03-15T01:41:33Z</dcterms:created>
  <dc:creator>Valter Camargo</dc:creator>
</cp:coreProperties>
</file>