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5" roundtripDataSignature="AMtx7mjbUOrTeKFZfuvYd5h3gD08N8o2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22" Type="http://schemas.openxmlformats.org/officeDocument/2006/relationships/slide" Target="slides/slide17.xml"/><Relationship Id="rId44" Type="http://schemas.openxmlformats.org/officeDocument/2006/relationships/font" Target="fonts/ProximaNova-boldItalic.fntdata"/><Relationship Id="rId21" Type="http://schemas.openxmlformats.org/officeDocument/2006/relationships/slide" Target="slides/slide16.xml"/><Relationship Id="rId43" Type="http://schemas.openxmlformats.org/officeDocument/2006/relationships/font" Target="fonts/ProximaNova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19" name="Google Shape;319;p25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b90646d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b90646d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42" name="Google Shape;342;p27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2" name="Google Shape;6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8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6" name="Google Shape;66;p48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8"/>
          <p:cNvSpPr txBox="1"/>
          <p:nvPr>
            <p:ph idx="11" type="ftr"/>
          </p:nvPr>
        </p:nvSpPr>
        <p:spPr>
          <a:xfrm>
            <a:off x="3632200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8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" type="body"/>
          </p:nvPr>
        </p:nvSpPr>
        <p:spPr>
          <a:xfrm>
            <a:off x="768096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2" type="body"/>
          </p:nvPr>
        </p:nvSpPr>
        <p:spPr>
          <a:xfrm>
            <a:off x="4491990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0"/>
          <p:cNvSpPr txBox="1"/>
          <p:nvPr>
            <p:ph idx="11" type="ftr"/>
          </p:nvPr>
        </p:nvSpPr>
        <p:spPr>
          <a:xfrm>
            <a:off x="3632200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0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4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4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learn.microsoft.com/pt-br/cpp/cppcx/interfaces-c-cx?view=msvc-170" TargetMode="External"/><Relationship Id="rId4" Type="http://schemas.openxmlformats.org/officeDocument/2006/relationships/hyperlink" Target="https://learn.microsoft.com/pt-br/dotnet/csharp/fundamentals/types/interfaces" TargetMode="External"/><Relationship Id="rId5" Type="http://schemas.openxmlformats.org/officeDocument/2006/relationships/hyperlink" Target="https://aprendagolang.com.br/2021/10/06/trabalhando-com-interfaces/#:~:text=Em%20Go%2C%20as%20interfaces%20fornecem,som%20que%20esse%20animal%20faz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66875" y="3082300"/>
            <a:ext cx="8123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960"/>
              <a:buFont typeface="Twentieth Century"/>
              <a:buNone/>
            </a:pPr>
            <a:br>
              <a:rPr lang="pt-BR" sz="2520"/>
            </a:br>
            <a:r>
              <a:rPr lang="pt-BR" sz="2520"/>
              <a:t>Programação Orientada a Objetos Avançada - 2025/1</a:t>
            </a:r>
            <a:endParaRPr sz="2520"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66875" y="4239859"/>
            <a:ext cx="8123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"/>
              <a:buNone/>
            </a:pPr>
            <a:r>
              <a:rPr lang="pt-BR" sz="1380"/>
              <a:t>Prof. Dr. Valter Vieira de Camargo</a:t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520"/>
              <a:buNone/>
            </a:pPr>
            <a:r>
              <a:rPr lang="pt-BR" sz="1380"/>
              <a:t>Departamento de Computação - UFSCar</a:t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520"/>
              <a:buNone/>
            </a:pPr>
            <a:r>
              <a:t/>
            </a:r>
            <a:endParaRPr sz="1380"/>
          </a:p>
        </p:txBody>
      </p:sp>
      <p:sp>
        <p:nvSpPr>
          <p:cNvPr id="74" name="Google Shape;74;p1"/>
          <p:cNvSpPr txBox="1"/>
          <p:nvPr>
            <p:ph type="ctrTitle"/>
          </p:nvPr>
        </p:nvSpPr>
        <p:spPr>
          <a:xfrm>
            <a:off x="610650" y="778400"/>
            <a:ext cx="8123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960"/>
              <a:buFont typeface="Twentieth Century"/>
              <a:buNone/>
            </a:pPr>
            <a:br>
              <a:rPr lang="pt-BR" sz="2920"/>
            </a:br>
            <a:br>
              <a:rPr lang="pt-BR" sz="2920"/>
            </a:br>
            <a:r>
              <a:rPr lang="pt-BR" sz="2920"/>
              <a:t>Client Code &amp; Interfaces &amp; Classes Abstratas</a:t>
            </a:r>
            <a:endParaRPr sz="29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Interfaces…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De forma geral, uma interface é uma camada de abstração que expõe funcionalidades de forma mais simples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Sempre visando separar um “utilizador” de quem “oferece serviços)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25" y="2213738"/>
            <a:ext cx="2223275" cy="22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6075" y="2266950"/>
            <a:ext cx="2484250" cy="14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5875" y="2189375"/>
            <a:ext cx="2876551" cy="287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5625" y="3902435"/>
            <a:ext cx="1112849" cy="1164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323528" y="1238963"/>
            <a:ext cx="87129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Interfaces</a:t>
            </a:r>
            <a:endParaRPr sz="1400">
              <a:solidFill>
                <a:schemeClr val="dk1"/>
              </a:solidFill>
            </a:endParaRPr>
          </a:p>
          <a:p>
            <a:pPr indent="-111757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Interfaces are the </a:t>
            </a:r>
            <a:r>
              <a:rPr b="1" lang="pt-BR">
                <a:solidFill>
                  <a:schemeClr val="dk1"/>
                </a:solidFill>
                <a:highlight>
                  <a:schemeClr val="accent6"/>
                </a:highlight>
              </a:rPr>
              <a:t>set of signatures an object exposes</a:t>
            </a:r>
            <a:r>
              <a:rPr lang="pt-BR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-111757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The interface of an object states all the requisitions can be sent to it</a:t>
            </a:r>
            <a:endParaRPr sz="1000">
              <a:solidFill>
                <a:schemeClr val="dk1"/>
              </a:solidFill>
            </a:endParaRPr>
          </a:p>
          <a:p>
            <a:pPr indent="-111757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A Type is a name used to denote a specific interface</a:t>
            </a:r>
            <a:endParaRPr sz="1000">
              <a:solidFill>
                <a:schemeClr val="dk1"/>
              </a:solidFill>
            </a:endParaRPr>
          </a:p>
          <a:p>
            <a:pPr indent="-111757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Objects can have several types (hierarchy)</a:t>
            </a:r>
            <a:endParaRPr sz="1000">
              <a:solidFill>
                <a:schemeClr val="dk1"/>
              </a:solidFill>
            </a:endParaRPr>
          </a:p>
          <a:p>
            <a:pPr indent="-111757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Interfaces do not say anything about the object’s implementation (i.e., the internals of methods)</a:t>
            </a:r>
            <a:endParaRPr sz="1000"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9224" y="2921830"/>
            <a:ext cx="3755454" cy="2311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1"/>
          <p:cNvCxnSpPr/>
          <p:nvPr/>
        </p:nvCxnSpPr>
        <p:spPr>
          <a:xfrm>
            <a:off x="4283968" y="3090611"/>
            <a:ext cx="1368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1" name="Google Shape;171;p11"/>
          <p:cNvSpPr/>
          <p:nvPr/>
        </p:nvSpPr>
        <p:spPr>
          <a:xfrm>
            <a:off x="4415408" y="3435846"/>
            <a:ext cx="288000" cy="594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3636644" y="2871675"/>
            <a:ext cx="10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467023" y="4725021"/>
            <a:ext cx="106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Instances</a:t>
            </a:r>
            <a:endParaRPr b="0" i="0" sz="1800" u="sng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74" name="Google Shape;174;p11"/>
          <p:cNvCxnSpPr/>
          <p:nvPr/>
        </p:nvCxnSpPr>
        <p:spPr>
          <a:xfrm flipH="1" rot="10800000">
            <a:off x="2607576" y="4850583"/>
            <a:ext cx="1316400" cy="3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5" name="Google Shape;175;p11"/>
          <p:cNvCxnSpPr/>
          <p:nvPr/>
        </p:nvCxnSpPr>
        <p:spPr>
          <a:xfrm>
            <a:off x="3290496" y="3738973"/>
            <a:ext cx="1093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4123" y="90600"/>
            <a:ext cx="1231781" cy="1289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/>
          <p:nvPr/>
        </p:nvSpPr>
        <p:spPr>
          <a:xfrm>
            <a:off x="597050" y="3543900"/>
            <a:ext cx="365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Robot´s Interface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(normalmente a interface não fica desacoplada de sua implementação  :( )</a:t>
            </a:r>
            <a:endParaRPr b="0" i="0" sz="1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Interfaces in Programming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/>
        </p:nvSpPr>
        <p:spPr>
          <a:xfrm>
            <a:off x="822325" y="215503"/>
            <a:ext cx="75438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Conceito de “interface”</a:t>
            </a:r>
            <a:endParaRPr b="0" i="0" sz="4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7424738" y="4844654"/>
            <a:ext cx="98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759150" y="1343606"/>
            <a:ext cx="8041800" cy="22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conjunto de </a:t>
            </a:r>
            <a:r>
              <a:rPr b="0" i="0" lang="pt-BR" sz="3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assinaturas </a:t>
            </a: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métodos, cuja implementação é fornecida por uma ou mais classes.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6804525" y="4247550"/>
            <a:ext cx="1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Prof. Valter</a:t>
            </a:r>
            <a:endParaRPr b="0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781592" y="3826875"/>
            <a:ext cx="8041800" cy="120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/>
              <a:t>Também podem ser vistas como “contratos”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/>
        </p:nvSpPr>
        <p:spPr>
          <a:xfrm>
            <a:off x="822325" y="1384697"/>
            <a:ext cx="7543800" cy="30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1800"/>
              <a:buFont typeface="Calibri"/>
              <a:buChar char="-"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7424738" y="4844654"/>
            <a:ext cx="98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759150" y="1800806"/>
            <a:ext cx="8041800" cy="22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pt-BR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interface não possui dados (atributos), apenas assinaturas de métodos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6804525" y="4247550"/>
            <a:ext cx="1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Prof. Valter</a:t>
            </a:r>
            <a:endParaRPr b="0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822325" y="215503"/>
            <a:ext cx="75438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Conceito de “interface”</a:t>
            </a:r>
            <a:endParaRPr b="0" i="0" sz="4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/>
        </p:nvSpPr>
        <p:spPr>
          <a:xfrm>
            <a:off x="822325" y="215503"/>
            <a:ext cx="75438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implementar ? </a:t>
            </a:r>
            <a:endParaRPr b="0" i="0" sz="4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822325" y="1384697"/>
            <a:ext cx="7543800" cy="30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1800"/>
              <a:buFont typeface="Calibri"/>
              <a:buChar char="-"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7424738" y="4844654"/>
            <a:ext cx="98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59150" y="1384700"/>
            <a:ext cx="8041800" cy="33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da linguagem: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classe abstrata contendo apenas assinaturas de métodos, atua como uma interface.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importante é tentar manter a interface de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classe separada da sua implementação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7062400" y="4665725"/>
            <a:ext cx="1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Prof. Valter</a:t>
            </a:r>
            <a:endParaRPr b="0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310900" y="210305"/>
            <a:ext cx="7290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Como são interfaces em Java ?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510225" y="1118375"/>
            <a:ext cx="78603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Na linguagem Java o conceito de interfaces é muito bem definido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Existe um elemento de código para representá-la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O uso mais adequado é para restringir a visibilidade dos serviços oferecidos por uma classe para outra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Uma classe pode </a:t>
            </a:r>
            <a:r>
              <a:rPr b="1" lang="pt-BR" sz="1600">
                <a:solidFill>
                  <a:schemeClr val="dk1"/>
                </a:solidFill>
              </a:rPr>
              <a:t>implementar </a:t>
            </a:r>
            <a:r>
              <a:rPr lang="pt-BR" sz="1600">
                <a:solidFill>
                  <a:schemeClr val="dk1"/>
                </a:solidFill>
              </a:rPr>
              <a:t>várias interfaces mas </a:t>
            </a:r>
            <a:r>
              <a:rPr b="1" lang="pt-BR" sz="1600">
                <a:solidFill>
                  <a:schemeClr val="dk1"/>
                </a:solidFill>
              </a:rPr>
              <a:t>herdar </a:t>
            </a:r>
            <a:r>
              <a:rPr lang="pt-BR" sz="1600">
                <a:solidFill>
                  <a:schemeClr val="dk1"/>
                </a:solidFill>
              </a:rPr>
              <a:t>só de uma classe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047" y="2571747"/>
            <a:ext cx="4455234" cy="2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/>
          <p:nvPr/>
        </p:nvSpPr>
        <p:spPr>
          <a:xfrm>
            <a:off x="5715000" y="3679900"/>
            <a:ext cx="1923600" cy="66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de 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15"/>
          <p:cNvCxnSpPr>
            <a:stCxn id="218" idx="1"/>
          </p:cNvCxnSpPr>
          <p:nvPr/>
        </p:nvCxnSpPr>
        <p:spPr>
          <a:xfrm rot="10800000">
            <a:off x="5227200" y="3721600"/>
            <a:ext cx="4878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15"/>
          <p:cNvSpPr/>
          <p:nvPr/>
        </p:nvSpPr>
        <p:spPr>
          <a:xfrm>
            <a:off x="376350" y="3854150"/>
            <a:ext cx="2341800" cy="66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Heraça/Generalização/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5"/>
          <p:cNvCxnSpPr>
            <a:stCxn id="220" idx="3"/>
          </p:cNvCxnSpPr>
          <p:nvPr/>
        </p:nvCxnSpPr>
        <p:spPr>
          <a:xfrm flipH="1" rot="10800000">
            <a:off x="2718150" y="3651950"/>
            <a:ext cx="7110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310900" y="210305"/>
            <a:ext cx="7290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Como são interfaces em Java ?</a:t>
            </a:r>
            <a:endParaRPr/>
          </a:p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510225" y="1118375"/>
            <a:ext cx="78603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Na linguagem Java o conceito de interfaces é muito bem definido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Existe um elemento de código para representá-la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Uma classe pode </a:t>
            </a:r>
            <a:r>
              <a:rPr b="1" lang="pt-BR" sz="1600">
                <a:solidFill>
                  <a:schemeClr val="dk1"/>
                </a:solidFill>
              </a:rPr>
              <a:t>implementar </a:t>
            </a:r>
            <a:r>
              <a:rPr lang="pt-BR" sz="1600">
                <a:solidFill>
                  <a:schemeClr val="dk1"/>
                </a:solidFill>
              </a:rPr>
              <a:t>várias interfaces mas </a:t>
            </a:r>
            <a:r>
              <a:rPr b="1" lang="pt-BR" sz="1600">
                <a:solidFill>
                  <a:schemeClr val="dk1"/>
                </a:solidFill>
              </a:rPr>
              <a:t>herdar </a:t>
            </a:r>
            <a:r>
              <a:rPr lang="pt-BR" sz="1600">
                <a:solidFill>
                  <a:schemeClr val="dk1"/>
                </a:solidFill>
              </a:rPr>
              <a:t>só de uma classe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O uso mais adequado é para restringir a visibilidade dos serviços oferecidos por uma classe para outra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9" name="Google Shape;229;p16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84450"/>
            <a:ext cx="8544624" cy="17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310900" y="210305"/>
            <a:ext cx="7290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Como são interfaces em Java ?</a:t>
            </a:r>
            <a:endParaRPr/>
          </a:p>
        </p:txBody>
      </p:sp>
      <p:sp>
        <p:nvSpPr>
          <p:cNvPr id="237" name="Google Shape;237;p17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00" y="1086000"/>
            <a:ext cx="8544624" cy="17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3791400" y="2941150"/>
            <a:ext cx="3101400" cy="16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uma interface que expõe serviços…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interessa quem implementa esses serviços ou como ….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5178350" y="2487650"/>
            <a:ext cx="209100" cy="390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310900" y="210305"/>
            <a:ext cx="7290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Como são interfaces em Java ?</a:t>
            </a:r>
            <a:endParaRPr/>
          </a:p>
        </p:txBody>
      </p:sp>
      <p:sp>
        <p:nvSpPr>
          <p:cNvPr id="247" name="Google Shape;247;p18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00" y="1086000"/>
            <a:ext cx="8544624" cy="17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/>
          <p:nvPr/>
        </p:nvSpPr>
        <p:spPr>
          <a:xfrm>
            <a:off x="438600" y="2941150"/>
            <a:ext cx="3101400" cy="16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que tem interesse nesses serviços devem usar a interface para consumir esses serviços..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1825550" y="2487650"/>
            <a:ext cx="209100" cy="390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310900" y="210305"/>
            <a:ext cx="7290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Como são interfaces em Java ?</a:t>
            </a:r>
            <a:endParaRPr/>
          </a:p>
        </p:txBody>
      </p:sp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00" y="1086000"/>
            <a:ext cx="8544624" cy="17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9"/>
          <p:cNvSpPr/>
          <p:nvPr/>
        </p:nvSpPr>
        <p:spPr>
          <a:xfrm>
            <a:off x="438600" y="2941150"/>
            <a:ext cx="3101400" cy="16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consumidoras não devem (não precisam) conhecer as classes que implementam os serviços …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1825550" y="2487650"/>
            <a:ext cx="209100" cy="390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Client Code ??? 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30750" y="1334400"/>
            <a:ext cx="841800" cy="9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2524650" y="1334400"/>
            <a:ext cx="841800" cy="9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2"/>
          <p:cNvCxnSpPr>
            <a:stCxn id="80" idx="3"/>
            <a:endCxn id="81" idx="1"/>
          </p:cNvCxnSpPr>
          <p:nvPr/>
        </p:nvCxnSpPr>
        <p:spPr>
          <a:xfrm>
            <a:off x="1372550" y="1797450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2"/>
          <p:cNvSpPr txBox="1"/>
          <p:nvPr/>
        </p:nvSpPr>
        <p:spPr>
          <a:xfrm>
            <a:off x="1672625" y="1485925"/>
            <a:ext cx="6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509750" y="2319300"/>
            <a:ext cx="88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ClasseCliente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579850" y="2319300"/>
            <a:ext cx="92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 Fornecedora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530750" y="2807575"/>
            <a:ext cx="841800" cy="9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524650" y="2807575"/>
            <a:ext cx="841800" cy="9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2"/>
          <p:cNvCxnSpPr>
            <a:stCxn id="86" idx="3"/>
            <a:endCxn id="87" idx="1"/>
          </p:cNvCxnSpPr>
          <p:nvPr/>
        </p:nvCxnSpPr>
        <p:spPr>
          <a:xfrm>
            <a:off x="1372550" y="3270625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2"/>
          <p:cNvSpPr txBox="1"/>
          <p:nvPr/>
        </p:nvSpPr>
        <p:spPr>
          <a:xfrm>
            <a:off x="1704400" y="2959100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2280500" y="3792475"/>
            <a:ext cx="14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Cliente…. Mas Fornecedor também….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4587100" y="2807575"/>
            <a:ext cx="841800" cy="9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"/>
          <p:cNvCxnSpPr/>
          <p:nvPr/>
        </p:nvCxnSpPr>
        <p:spPr>
          <a:xfrm>
            <a:off x="3400775" y="32604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2"/>
          <p:cNvSpPr txBox="1"/>
          <p:nvPr/>
        </p:nvSpPr>
        <p:spPr>
          <a:xfrm>
            <a:off x="3732575" y="2936463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363" y="3994650"/>
            <a:ext cx="2635825" cy="9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3682400" y="1115625"/>
            <a:ext cx="523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cliente é aquele que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(cria objetos e chama métodos desses objetos). Muitas vezes é importante fazer com que esses códigos </a:t>
            </a:r>
            <a:r>
              <a:rPr b="0" i="1" lang="pt-BR" sz="14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sejam independentes das classes que eles usam</a:t>
            </a: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Mas, como identificá-los ?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695800" y="2491513"/>
            <a:ext cx="313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Pense em código cliente como aquele trecho de código que “consome” ou “requisita serviços” de alguma entidade….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09750" y="3841850"/>
            <a:ext cx="88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ClasseCliente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310900" y="210305"/>
            <a:ext cx="7290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Como são interfaces em Java ?</a:t>
            </a:r>
            <a:endParaRPr/>
          </a:p>
        </p:txBody>
      </p:sp>
      <p:sp>
        <p:nvSpPr>
          <p:cNvPr id="267" name="Google Shape;267;p20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8" name="Google Shape;2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00" y="1086000"/>
            <a:ext cx="8544624" cy="17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0"/>
          <p:cNvSpPr/>
          <p:nvPr/>
        </p:nvSpPr>
        <p:spPr>
          <a:xfrm>
            <a:off x="3610200" y="3245950"/>
            <a:ext cx="5340000" cy="16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Quem efetivamente implementa (fornece o código) esses serviços pode ficar oculto, pode ser uma ou várias classes.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7235750" y="2792450"/>
            <a:ext cx="209100" cy="390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310900" y="210305"/>
            <a:ext cx="7290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Como são interfaces em Java ?</a:t>
            </a:r>
            <a:endParaRPr/>
          </a:p>
        </p:txBody>
      </p:sp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00" y="1086000"/>
            <a:ext cx="8544624" cy="17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/>
          <p:nvPr/>
        </p:nvSpPr>
        <p:spPr>
          <a:xfrm>
            <a:off x="564525" y="3245950"/>
            <a:ext cx="8385600" cy="16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objetivo é desacoplar esses dois lados …  Quem usa não precisa conhecer quem implementa os serviços, basta que seja possível usar …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1862275" y="2376600"/>
            <a:ext cx="209100" cy="766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7383975" y="2759925"/>
            <a:ext cx="209100" cy="383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title"/>
          </p:nvPr>
        </p:nvSpPr>
        <p:spPr>
          <a:xfrm>
            <a:off x="310900" y="210305"/>
            <a:ext cx="7290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Como são interfaces em Java ?</a:t>
            </a:r>
            <a:endParaRPr/>
          </a:p>
        </p:txBody>
      </p:sp>
      <p:sp>
        <p:nvSpPr>
          <p:cNvPr id="288" name="Google Shape;288;p22"/>
          <p:cNvSpPr txBox="1"/>
          <p:nvPr>
            <p:ph idx="1" type="body"/>
          </p:nvPr>
        </p:nvSpPr>
        <p:spPr>
          <a:xfrm>
            <a:off x="4344825" y="3896925"/>
            <a:ext cx="4333500" cy="1142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public interface Interface_das_Fornecedoras {</a:t>
            </a: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public float servicoOferecido1();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public NotaFiscal servicoOferecido2();</a:t>
            </a: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22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0" name="Google Shape;2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775" y="832662"/>
            <a:ext cx="6411951" cy="13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73025" y="2105350"/>
            <a:ext cx="7503300" cy="169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public class Consumidora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public void operacaoUsaServicos(</a:t>
            </a:r>
            <a:r>
              <a:rPr b="1" lang="pt-BR" sz="1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Interface_das_Fornecedoras: interf</a:t>
            </a: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float f = </a:t>
            </a:r>
            <a:r>
              <a:rPr b="1" lang="pt-BR" sz="1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interf</a:t>
            </a: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.servicoOferecido1();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NotaFiscal nf = </a:t>
            </a:r>
            <a:r>
              <a:rPr b="1" lang="pt-BR" sz="1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interf</a:t>
            </a: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.servicoOferecido2();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310900" y="210305"/>
            <a:ext cx="7290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Como são interfaces em Java ?</a:t>
            </a:r>
            <a:endParaRPr/>
          </a:p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4344825" y="3896925"/>
            <a:ext cx="4333500" cy="1142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public interface Interface_das_Fornecedoras {</a:t>
            </a: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public float servicoOferecido1();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public NotaFiscal servicoOferecido2();</a:t>
            </a: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3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775" y="832662"/>
            <a:ext cx="6411951" cy="13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3"/>
          <p:cNvSpPr txBox="1"/>
          <p:nvPr>
            <p:ph idx="1" type="body"/>
          </p:nvPr>
        </p:nvSpPr>
        <p:spPr>
          <a:xfrm>
            <a:off x="73025" y="2105350"/>
            <a:ext cx="7503300" cy="169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public class Consumidora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public void operacaoUsaServicos(</a:t>
            </a:r>
            <a:r>
              <a:rPr b="1" lang="pt-BR" sz="1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Interface_das_Fornecedoras: interf</a:t>
            </a: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float f = </a:t>
            </a:r>
            <a:r>
              <a:rPr b="1" lang="pt-BR" sz="1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interf</a:t>
            </a: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.servicoOferecido1();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NotaFiscal nf = </a:t>
            </a:r>
            <a:r>
              <a:rPr b="1" lang="pt-BR" sz="1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interf</a:t>
            </a: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.servicoOferecido2();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104525" y="210300"/>
            <a:ext cx="3429000" cy="878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que alguém precisa instanciar um objeto cujo supertipo seja a interface ….  e chamar esse método….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3"/>
          <p:cNvCxnSpPr>
            <a:stCxn id="302" idx="2"/>
          </p:cNvCxnSpPr>
          <p:nvPr/>
        </p:nvCxnSpPr>
        <p:spPr>
          <a:xfrm flipH="1">
            <a:off x="1805225" y="1088400"/>
            <a:ext cx="13800" cy="14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310900" y="210305"/>
            <a:ext cx="7290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Como são interfaces em Java ?</a:t>
            </a:r>
            <a:endParaRPr/>
          </a:p>
        </p:txBody>
      </p:sp>
      <p:sp>
        <p:nvSpPr>
          <p:cNvPr id="310" name="Google Shape;310;p24"/>
          <p:cNvSpPr txBox="1"/>
          <p:nvPr>
            <p:ph idx="1" type="body"/>
          </p:nvPr>
        </p:nvSpPr>
        <p:spPr>
          <a:xfrm>
            <a:off x="5249450" y="3896925"/>
            <a:ext cx="3429000" cy="1142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public interface Interface_das_Fornecedoras {</a:t>
            </a: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public float servicoOferecido1();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public NotaFiscal servicoOferecido2();</a:t>
            </a: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775" y="832662"/>
            <a:ext cx="6411951" cy="13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4"/>
          <p:cNvSpPr txBox="1"/>
          <p:nvPr>
            <p:ph idx="1" type="body"/>
          </p:nvPr>
        </p:nvSpPr>
        <p:spPr>
          <a:xfrm>
            <a:off x="73025" y="2105350"/>
            <a:ext cx="7503300" cy="169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public class Consumidora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public void operacaoUsaServicos(</a:t>
            </a:r>
            <a:r>
              <a:rPr b="1" lang="pt-BR" sz="1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Interface_das_Fornecedoras: interf</a:t>
            </a: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float f = </a:t>
            </a:r>
            <a:r>
              <a:rPr b="1" lang="pt-BR" sz="1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interf</a:t>
            </a: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.servicoOferecido1();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       NotaFiscal nf = </a:t>
            </a:r>
            <a:r>
              <a:rPr b="1" lang="pt-BR" sz="1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interf</a:t>
            </a: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.servicoOferecido2();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104525" y="210300"/>
            <a:ext cx="5268900" cy="1560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algum lugar →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Interface_das_Fornecedoras inter = </a:t>
            </a:r>
            <a:r>
              <a:rPr b="1" i="0" lang="pt-BR" sz="11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new Fornecedoras1();</a:t>
            </a:r>
            <a:endParaRPr b="1" i="0" sz="1100" u="none" cap="none" strike="noStrike">
              <a:solidFill>
                <a:srgbClr val="000000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Consumidora cons = new Consumidora();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cons.operacaoUsaServicos(inter);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5" name="Google Shape;315;p24"/>
          <p:cNvCxnSpPr>
            <a:stCxn id="314" idx="2"/>
          </p:cNvCxnSpPr>
          <p:nvPr/>
        </p:nvCxnSpPr>
        <p:spPr>
          <a:xfrm flipH="1">
            <a:off x="2725175" y="1770300"/>
            <a:ext cx="13800" cy="14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title"/>
          </p:nvPr>
        </p:nvSpPr>
        <p:spPr>
          <a:xfrm>
            <a:off x="310900" y="210305"/>
            <a:ext cx="7290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Como são interfaces em Java ?</a:t>
            </a:r>
            <a:endParaRPr/>
          </a:p>
        </p:txBody>
      </p:sp>
      <p:sp>
        <p:nvSpPr>
          <p:cNvPr id="322" name="Google Shape;322;p25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775" y="832662"/>
            <a:ext cx="6411951" cy="13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5"/>
          <p:cNvSpPr txBox="1"/>
          <p:nvPr>
            <p:ph idx="1" type="body"/>
          </p:nvPr>
        </p:nvSpPr>
        <p:spPr>
          <a:xfrm>
            <a:off x="190975" y="2236775"/>
            <a:ext cx="5637000" cy="2550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  <a:t>public Fornecedora 1 implements Interface_das_Fornecedoras {</a:t>
            </a:r>
            <a:b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  <a:t>      public float servicoOferecido1(){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  <a:t>         return a float value 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  <a:t>      public NotaFiscal servicoOferecido2(){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  <a:t>         return notaFiscal;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None/>
            </a:pPr>
            <a:r>
              <a:rPr b="1" lang="pt-BR" sz="12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6307425" y="2962050"/>
            <a:ext cx="2508900" cy="86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Aqui sim tem implementação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25"/>
          <p:cNvCxnSpPr>
            <a:stCxn id="325" idx="1"/>
          </p:cNvCxnSpPr>
          <p:nvPr/>
        </p:nvCxnSpPr>
        <p:spPr>
          <a:xfrm rot="10800000">
            <a:off x="2543925" y="3003900"/>
            <a:ext cx="376350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7" name="Google Shape;327;p25"/>
          <p:cNvCxnSpPr>
            <a:stCxn id="325" idx="1"/>
          </p:cNvCxnSpPr>
          <p:nvPr/>
        </p:nvCxnSpPr>
        <p:spPr>
          <a:xfrm flipH="1">
            <a:off x="2697225" y="3393300"/>
            <a:ext cx="36102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b90646d77_0_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Quando usar Classes Abstratas X Interfaces ?</a:t>
            </a:r>
            <a:endParaRPr sz="3500"/>
          </a:p>
        </p:txBody>
      </p:sp>
      <p:sp>
        <p:nvSpPr>
          <p:cNvPr id="333" name="Google Shape;333;g35b90646d77_0_1"/>
          <p:cNvSpPr txBox="1"/>
          <p:nvPr>
            <p:ph idx="1" type="body"/>
          </p:nvPr>
        </p:nvSpPr>
        <p:spPr>
          <a:xfrm>
            <a:off x="768100" y="1714500"/>
            <a:ext cx="7930500" cy="3429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7592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20"/>
              <a:buFont typeface="Arial"/>
              <a:buChar char="-"/>
            </a:pPr>
            <a:r>
              <a:rPr lang="pt-BR" sz="2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Classes Abstratas quando há uma base comum de métodos mas também de “</a:t>
            </a:r>
            <a:r>
              <a:rPr b="1" lang="pt-BR" sz="2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lang="pt-BR" sz="2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”’ que devem ser compartilhados com as classes filhas</a:t>
            </a:r>
            <a:endParaRPr sz="23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20"/>
              <a:buFont typeface="Arial"/>
              <a:buChar char="-"/>
            </a:pPr>
            <a:r>
              <a:rPr lang="pt-BR" sz="2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 abstrata também acaba servindo como contrato, mas não é o foco principal</a:t>
            </a:r>
            <a:endParaRPr sz="23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20"/>
              <a:buFont typeface="Arial"/>
              <a:buChar char="-"/>
            </a:pPr>
            <a:r>
              <a:rPr lang="pt-BR" sz="2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interface quando:</a:t>
            </a:r>
            <a:endParaRPr sz="23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19" lvl="1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20"/>
              <a:buFont typeface="Arial"/>
              <a:buChar char="-"/>
            </a:pPr>
            <a:r>
              <a:rPr lang="pt-BR" sz="2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objetivo for oferecer serviços para as classes cliente</a:t>
            </a:r>
            <a:endParaRPr sz="23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19" lvl="1" marL="914400" rtl="0" algn="l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320"/>
              <a:buFont typeface="Arial"/>
              <a:buChar char="-"/>
            </a:pPr>
            <a:r>
              <a:rPr lang="pt-BR" sz="2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objetivo é fazer o código cliente só conhecer as funcionalidades (e não conhecer as implementações concretas)</a:t>
            </a:r>
            <a:endParaRPr sz="23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3400" y="48816"/>
            <a:ext cx="7631906" cy="504944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6"/>
          <p:cNvSpPr/>
          <p:nvPr/>
        </p:nvSpPr>
        <p:spPr>
          <a:xfrm>
            <a:off x="4648675" y="3212950"/>
            <a:ext cx="4335000" cy="172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Observem este exemplo 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3400" y="48816"/>
            <a:ext cx="7631906" cy="504944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7"/>
          <p:cNvSpPr/>
          <p:nvPr/>
        </p:nvSpPr>
        <p:spPr>
          <a:xfrm>
            <a:off x="4648675" y="3212950"/>
            <a:ext cx="4335000" cy="172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interface restringe a visão (visibilidade) que as classes possuem sobre a classe Funcionário. Cada uma delas vê só que realmente precisa 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3400" y="48816"/>
            <a:ext cx="7631906" cy="504944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8"/>
          <p:cNvSpPr/>
          <p:nvPr/>
        </p:nvSpPr>
        <p:spPr>
          <a:xfrm>
            <a:off x="4648675" y="3212950"/>
            <a:ext cx="4335000" cy="172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Entretanto, pode-se também pensar se a classe Funcionário não está com responsabilidades demais, já que há 4 outras classes que tem interesses específicos nela 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Client Code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5773100" y="1645425"/>
            <a:ext cx="294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classes se caracterizam como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Código-cliente 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9975" y="1068838"/>
            <a:ext cx="179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obtido na Web !</a:t>
            </a:r>
            <a:endParaRPr b="1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175" y="1651213"/>
            <a:ext cx="49720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Interfaces em outras linguagens</a:t>
            </a:r>
            <a:endParaRPr/>
          </a:p>
        </p:txBody>
      </p:sp>
      <p:sp>
        <p:nvSpPr>
          <p:cNvPr id="357" name="Google Shape;3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C++/CX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conjunto de extensões para a linguagem C++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https://learn.microsoft.com/pt-br/cpp/cppcx/interfaces-c-cx?view=msvc-170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C#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https://learn.microsoft.com/pt-br/dotnet/csharp/fundamentals/types/interfaces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Objective C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obrigatória a separação entre interface e a implementação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GoLang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https://aprendagolang.com.br/2021/10/06/trabalhando-com-interfaces/#:~:text=Em%20Go%2C%20as%20interfaces%20fornecem,som%20que%20esse%20animal%20faz</a:t>
            </a:r>
            <a:r>
              <a:rPr lang="pt-BR"/>
              <a:t>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Observação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É razoavelmente possível usar interfaces em qualquer linguagem, entretanto, algumas fornecem um suporte mais direto do que outras 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/>
              <a:t>PROGRAM FOR INTERFACES...</a:t>
            </a:r>
            <a:endParaRPr/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1129"/>
              <a:buNone/>
            </a:pPr>
            <a:r>
              <a:rPr lang="pt-BR" sz="1990"/>
              <a:t>You need to program for interfaces, not for particular implementations</a:t>
            </a:r>
            <a:endParaRPr sz="1990"/>
          </a:p>
          <a:p>
            <a:pPr indent="-323785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pt-BR" sz="1620"/>
              <a:t>Using inheritance you can define </a:t>
            </a:r>
            <a:r>
              <a:rPr i="1" lang="pt-BR" sz="1620"/>
              <a:t>family of objects</a:t>
            </a:r>
            <a:r>
              <a:rPr lang="pt-BR" sz="1620"/>
              <a:t> sharing identical interfaces</a:t>
            </a:r>
            <a:endParaRPr sz="1065"/>
          </a:p>
          <a:p>
            <a:pPr indent="-323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620"/>
              <a:t>All subclasses are able to reply to the requests forwarded to the interface of the abstract class</a:t>
            </a:r>
            <a:endParaRPr sz="1620"/>
          </a:p>
          <a:p>
            <a:pPr indent="-323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620"/>
              <a:t>Benefit of manipulating objects only considering their interfaces</a:t>
            </a:r>
            <a:endParaRPr sz="1065"/>
          </a:p>
          <a:p>
            <a:pPr indent="-323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620"/>
              <a:t>The clients keep unaware of the type of the objects they use</a:t>
            </a:r>
            <a:endParaRPr sz="162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51129"/>
              <a:buNone/>
            </a:pPr>
            <a:r>
              <a:t/>
            </a:r>
            <a:endParaRPr sz="199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last concept → Delegate</a:t>
            </a:r>
            <a:endParaRPr/>
          </a:p>
        </p:txBody>
      </p:sp>
      <p:sp>
        <p:nvSpPr>
          <p:cNvPr id="369" name="Google Shape;369;p31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What “delegate” means ?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 sz="2400"/>
              <a:t>DELEGATION</a:t>
            </a:r>
            <a:endParaRPr sz="2400"/>
          </a:p>
        </p:txBody>
      </p:sp>
      <p:sp>
        <p:nvSpPr>
          <p:cNvPr id="375" name="Google Shape;375;p32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 Delegation occurs when two objects are involved to handle a request; the </a:t>
            </a:r>
            <a:r>
              <a:rPr b="1" lang="pt-BR"/>
              <a:t>receptor</a:t>
            </a:r>
            <a:r>
              <a:rPr lang="pt-BR"/>
              <a:t> and the </a:t>
            </a:r>
            <a:r>
              <a:rPr b="1" lang="pt-BR"/>
              <a:t>delegate</a:t>
            </a:r>
            <a:endParaRPr b="1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b="1" lang="pt-BR"/>
              <a:t> </a:t>
            </a:r>
            <a:r>
              <a:rPr lang="pt-BR"/>
              <a:t>Delegation is a means to make the composition of objects as powerfull as inheritance</a:t>
            </a:r>
            <a:endParaRPr b="1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Example: Windows and Rectangle →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3967975" y="174244"/>
            <a:ext cx="4953000" cy="138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sendo mais claro em termos de implementação: </a:t>
            </a:r>
            <a:r>
              <a:rPr b="0" i="1" lang="pt-BR" sz="1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delegação ocorre quando um método A, em vez de executar o serviço que ele deveria fazer, ele não faz nada e simplesmente chama um outro método B que realmente faz o trabalho.</a:t>
            </a:r>
            <a:endParaRPr b="0" i="1" sz="1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A() {</a:t>
            </a:r>
            <a:endParaRPr b="0" i="1" sz="1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B.m()</a:t>
            </a:r>
            <a:endParaRPr b="0" i="1" sz="1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1" sz="1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/>
              <a:t>DELEGATION EXAMPLE</a:t>
            </a:r>
            <a:endParaRPr/>
          </a:p>
        </p:txBody>
      </p:sp>
      <p:cxnSp>
        <p:nvCxnSpPr>
          <p:cNvPr id="382" name="Google Shape;382;p33"/>
          <p:cNvCxnSpPr/>
          <p:nvPr/>
        </p:nvCxnSpPr>
        <p:spPr>
          <a:xfrm>
            <a:off x="2123728" y="1383618"/>
            <a:ext cx="0" cy="1890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33"/>
          <p:cNvCxnSpPr/>
          <p:nvPr/>
        </p:nvCxnSpPr>
        <p:spPr>
          <a:xfrm>
            <a:off x="0" y="3651870"/>
            <a:ext cx="9144000" cy="5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33"/>
          <p:cNvSpPr/>
          <p:nvPr/>
        </p:nvSpPr>
        <p:spPr>
          <a:xfrm>
            <a:off x="179512" y="3705876"/>
            <a:ext cx="8640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ClientCode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Window myRectangle = new Window(10,10);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System.</a:t>
            </a:r>
            <a:r>
              <a:rPr b="0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out.println("The area of the rectangle is " + </a:t>
            </a:r>
            <a:r>
              <a:rPr b="1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myRectangle.area()</a:t>
            </a:r>
            <a:r>
              <a:rPr b="0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33"/>
          <p:cNvCxnSpPr/>
          <p:nvPr/>
        </p:nvCxnSpPr>
        <p:spPr>
          <a:xfrm>
            <a:off x="0" y="4785996"/>
            <a:ext cx="9144000" cy="5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6" name="Google Shape;3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364337"/>
            <a:ext cx="905848" cy="191424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3"/>
          <p:cNvSpPr/>
          <p:nvPr/>
        </p:nvSpPr>
        <p:spPr>
          <a:xfrm>
            <a:off x="4504184" y="1396287"/>
            <a:ext cx="33123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Window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private Rectangle rectangle;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Window(int height, int widht){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this.rectangle = new Rectangle(height, widht);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int  area(){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return this.rectangle.area();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2643" y="1329612"/>
            <a:ext cx="1230994" cy="204085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3"/>
          <p:cNvSpPr txBox="1"/>
          <p:nvPr/>
        </p:nvSpPr>
        <p:spPr>
          <a:xfrm>
            <a:off x="467544" y="3111810"/>
            <a:ext cx="12543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Inheritance</a:t>
            </a:r>
            <a:endParaRPr b="0" i="1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2771801" y="3212853"/>
            <a:ext cx="14541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Delegation</a:t>
            </a:r>
            <a:endParaRPr b="0" i="1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FIM…</a:t>
            </a:r>
            <a:endParaRPr/>
          </a:p>
        </p:txBody>
      </p:sp>
      <p:sp>
        <p:nvSpPr>
          <p:cNvPr id="396" name="Google Shape;396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Client Code</a:t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0" y="1104600"/>
            <a:ext cx="561958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5773100" y="1645425"/>
            <a:ext cx="294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classes se caracterizam como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Código-cliente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70000" y="1017725"/>
            <a:ext cx="179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obtido na Web !</a:t>
            </a:r>
            <a:endParaRPr b="1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764325" y="1455125"/>
            <a:ext cx="1923600" cy="263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5721500" y="3719600"/>
            <a:ext cx="235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 ! Agregações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acabam sendo representações de uma única entidade….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Client Code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5773100" y="1645425"/>
            <a:ext cx="294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classes se caracterizam como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Código-cliente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69975" y="1068838"/>
            <a:ext cx="179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obtido na Web !</a:t>
            </a:r>
            <a:endParaRPr b="1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50" y="1443050"/>
            <a:ext cx="5135342" cy="34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5829875" y="2719538"/>
            <a:ext cx="294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análise de códigos que são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 ser feita em nível de classes (ou pacotes), sempre procurando identificar classes que atuam como clientes de outras.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análise também faz sentido de for expandida para nível de pacotes… identificando pacotes que são clientes de outros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Client Code 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773100" y="1874025"/>
            <a:ext cx="2949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camadas se caracterizam como clientes ?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69975" y="1068838"/>
            <a:ext cx="179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nível de camadas </a:t>
            </a:r>
            <a:endParaRPr b="1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75" y="1568963"/>
            <a:ext cx="4932756" cy="344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Client Code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5773100" y="1645425"/>
            <a:ext cx="294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pacotes se caracterizam como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Código-cliente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9975" y="1068838"/>
            <a:ext cx="179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obtido na Web !</a:t>
            </a:r>
            <a:endParaRPr b="1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100" y="1536138"/>
            <a:ext cx="4164838" cy="3446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>
            <a:off x="5732525" y="3243650"/>
            <a:ext cx="294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muito boa ! Separação do sistema em três camadas, sendo cada uma um pacote.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>
            <a:off x="0" y="0"/>
            <a:ext cx="563250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424050" y="1423300"/>
            <a:ext cx="45681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0" i="0" lang="pt-BR" sz="57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 b="0" i="0" sz="57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br>
              <a:rPr b="0" i="0" lang="pt-BR" sz="31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9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ctrTitle"/>
          </p:nvPr>
        </p:nvSpPr>
        <p:spPr>
          <a:xfrm>
            <a:off x="311708" y="558431"/>
            <a:ext cx="8520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/>
              <a:t>INTERFACES e DESIGN FOR CHANGE</a:t>
            </a:r>
            <a:endParaRPr/>
          </a:p>
        </p:txBody>
      </p:sp>
      <p:sp>
        <p:nvSpPr>
          <p:cNvPr id="153" name="Google Shape;153;p9"/>
          <p:cNvSpPr txBox="1"/>
          <p:nvPr>
            <p:ph idx="1" type="subTitle"/>
          </p:nvPr>
        </p:nvSpPr>
        <p:spPr>
          <a:xfrm>
            <a:off x="311700" y="2125594"/>
            <a:ext cx="8520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