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gYzFKvQpQQDpg43aS+NntE+6Sy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469442-33B3-4CC0-8D92-EA32AC90938A}">
  <a:tblStyle styleId="{CA469442-33B3-4CC0-8D92-EA32AC90938A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fill>
          <a:solidFill>
            <a:srgbClr val="CBE2F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E2F5"/>
          </a:solidFill>
        </a:fill>
      </a:tcStyle>
    </a:band1V>
    <a:band2V>
      <a:tcTxStyle b="off" i="off"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9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c6bf325c0_1_5:notes"/>
          <p:cNvSpPr/>
          <p:nvPr>
            <p:ph idx="2" type="sldImg"/>
          </p:nvPr>
        </p:nvSpPr>
        <p:spPr>
          <a:xfrm>
            <a:off x="428619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4c6bf325c0_1_5:notes"/>
          <p:cNvSpPr txBox="1"/>
          <p:nvPr>
            <p:ph idx="1" type="body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g34c6bf325c0_1_5:notes"/>
          <p:cNvSpPr txBox="1"/>
          <p:nvPr>
            <p:ph idx="12" type="sldNum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c6bf325c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c6bf325c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c6bf325c0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c6bf325c0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c6bf325c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4c6bf325c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c6bf325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c6bf325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1" type="ftr"/>
          </p:nvPr>
        </p:nvSpPr>
        <p:spPr>
          <a:xfrm>
            <a:off x="3632200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66875" y="3082300"/>
            <a:ext cx="8123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0"/>
              <a:buFont typeface="Twentieth Century"/>
              <a:buNone/>
            </a:pPr>
            <a:br>
              <a:rPr lang="pt-BR" sz="2520"/>
            </a:br>
            <a:r>
              <a:rPr lang="pt-BR" sz="2520"/>
              <a:t>Programação Orientada a Objetos Avançada - 2025/1</a:t>
            </a:r>
            <a:endParaRPr sz="2520"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66875" y="4239859"/>
            <a:ext cx="8123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"/>
              <a:buNone/>
            </a:pPr>
            <a:r>
              <a:rPr lang="pt-BR" sz="1380"/>
              <a:t>Prof. Dr. Valter Vieira de Camargo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520"/>
              <a:buNone/>
            </a:pPr>
            <a:r>
              <a:rPr lang="pt-BR" sz="1380"/>
              <a:t>Departamento de Computação - UFSCar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520"/>
              <a:buNone/>
            </a:pPr>
            <a:r>
              <a:t/>
            </a:r>
            <a:endParaRPr sz="1380"/>
          </a:p>
        </p:txBody>
      </p:sp>
      <p:sp>
        <p:nvSpPr>
          <p:cNvPr id="67" name="Google Shape;67;p1"/>
          <p:cNvSpPr txBox="1"/>
          <p:nvPr>
            <p:ph type="ctrTitle"/>
          </p:nvPr>
        </p:nvSpPr>
        <p:spPr>
          <a:xfrm>
            <a:off x="610650" y="778400"/>
            <a:ext cx="8123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0"/>
              <a:buFont typeface="Twentieth Century"/>
              <a:buNone/>
            </a:pPr>
            <a:r>
              <a:rPr lang="pt-BR" sz="2920"/>
              <a:t>Nesta aula: Introdução a Padrões de Projeto, Padrão Factory Method e Visibilidade de Pacotes </a:t>
            </a:r>
            <a:endParaRPr sz="29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377100" y="1723800"/>
            <a:ext cx="84678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dk1"/>
                </a:solidFill>
              </a:rPr>
              <a:t>When to use?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rgbClr val="202124"/>
                </a:solidFill>
                <a:highlight>
                  <a:schemeClr val="lt1"/>
                </a:highlight>
              </a:rPr>
              <a:t>Two situations:</a:t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AutoNum type="arabicPeriod"/>
            </a:pPr>
            <a:r>
              <a:rPr lang="pt-BR" sz="2100">
                <a:solidFill>
                  <a:srgbClr val="202124"/>
                </a:solidFill>
                <a:highlight>
                  <a:schemeClr val="lt1"/>
                </a:highlight>
              </a:rPr>
              <a:t>Use Factory Method when you don't know in advance the exact types and dependencies of the objects your code should work with.</a:t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-3619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AutoNum type="arabicPeriod"/>
            </a:pPr>
            <a:r>
              <a:rPr lang="pt-BR" sz="2100">
                <a:solidFill>
                  <a:srgbClr val="202124"/>
                </a:solidFill>
                <a:highlight>
                  <a:schemeClr val="lt1"/>
                </a:highlight>
              </a:rPr>
              <a:t>Use Factory Method when you want to make the </a:t>
            </a:r>
            <a:r>
              <a:rPr lang="pt-BR" sz="2100">
                <a:solidFill>
                  <a:srgbClr val="202124"/>
                </a:solidFill>
                <a:highlight>
                  <a:schemeClr val="accent6"/>
                </a:highlight>
              </a:rPr>
              <a:t>client code</a:t>
            </a:r>
            <a:r>
              <a:rPr lang="pt-BR" sz="2100">
                <a:solidFill>
                  <a:srgbClr val="202124"/>
                </a:solidFill>
                <a:highlight>
                  <a:schemeClr val="lt1"/>
                </a:highlight>
              </a:rPr>
              <a:t> independent (unconsciousness) of the concrete objects it uses</a:t>
            </a:r>
            <a:endParaRPr sz="21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46" name="Google Shape;146;p10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47" name="Google Shape;147;p10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0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FACTORY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5057925" y="247725"/>
            <a:ext cx="3833400" cy="16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Hoje você sabe quais são os tipos que o seu código cliente deve trabalhar, mas você também sabe que novos tipos irão aparecer no futuro 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" type="body"/>
          </p:nvPr>
        </p:nvSpPr>
        <p:spPr>
          <a:xfrm>
            <a:off x="377100" y="1723800"/>
            <a:ext cx="84678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dk1"/>
                </a:solidFill>
              </a:rPr>
              <a:t>Example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Consider the case of a class for managing employees…  one of the responsibilities of this class is </a:t>
            </a:r>
            <a:r>
              <a:rPr b="1" lang="pt-BR" sz="1400">
                <a:solidFill>
                  <a:schemeClr val="dk1"/>
                </a:solidFill>
                <a:highlight>
                  <a:srgbClr val="FFFFFF"/>
                </a:highlight>
              </a:rPr>
              <a:t>to calculate the salaries of each employee type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(secretaries, sales person, managers, technical leaders, etc).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It </a:t>
            </a:r>
            <a:r>
              <a:rPr lang="pt-BR" sz="1400">
                <a:solidFill>
                  <a:schemeClr val="dk1"/>
                </a:solidFill>
                <a:highlight>
                  <a:schemeClr val="accent6"/>
                </a:highlight>
              </a:rPr>
              <a:t>would be good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if this class (EmployeeManager (client code)) </a:t>
            </a:r>
            <a:r>
              <a:rPr lang="pt-BR" sz="1400">
                <a:solidFill>
                  <a:schemeClr val="dk1"/>
                </a:solidFill>
                <a:highlight>
                  <a:schemeClr val="accent6"/>
                </a:highlight>
              </a:rPr>
              <a:t>did not know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the </a:t>
            </a:r>
            <a:r>
              <a:rPr lang="pt-BR" sz="1400">
                <a:solidFill>
                  <a:schemeClr val="dk1"/>
                </a:solidFill>
                <a:highlight>
                  <a:schemeClr val="accent6"/>
                </a:highlight>
              </a:rPr>
              <a:t>specific types</a:t>
            </a:r>
            <a:r>
              <a:rPr lang="pt-BR" sz="1400">
                <a:solidFill>
                  <a:schemeClr val="dk1"/>
                </a:solidFill>
                <a:highlight>
                  <a:srgbClr val="FFFFFF"/>
                </a:highlight>
              </a:rPr>
              <a:t> the employees it manipulates…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57" name="Google Shape;157;p11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58" name="Google Shape;158;p11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1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FACTORY METHOD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78350" y="217125"/>
            <a:ext cx="88320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class EmployeesManager {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     public calculateSalaries() {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 		…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		Employee e1 = new Secretary();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		…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		Employee e2 = new SalesPerson();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		...	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		</a:t>
            </a:r>
            <a:endParaRPr sz="274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		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		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      }     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2740">
                <a:solidFill>
                  <a:schemeClr val="dk1"/>
                </a:solidFill>
              </a:rPr>
              <a:t>}</a:t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740">
              <a:solidFill>
                <a:schemeClr val="dk1"/>
              </a:solidFill>
            </a:endParaRPr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7977" y="-1"/>
            <a:ext cx="1176025" cy="6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/>
          <p:nvPr/>
        </p:nvSpPr>
        <p:spPr>
          <a:xfrm>
            <a:off x="6936050" y="614177"/>
            <a:ext cx="2207952" cy="208310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not good 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code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be very dependent on the employee types..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3289700" y="1754325"/>
            <a:ext cx="3208200" cy="1688400"/>
          </a:xfrm>
          <a:prstGeom prst="rect">
            <a:avLst/>
          </a:prstGeom>
          <a:noFill/>
          <a:ln cap="flat" cmpd="sng" w="28575">
            <a:solidFill>
              <a:srgbClr val="CD31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8463" y="2773975"/>
            <a:ext cx="21431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3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76" name="Google Shape;176;p13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727" y="4439049"/>
            <a:ext cx="1176025" cy="6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FACTORY METHOD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7050" y="1296650"/>
            <a:ext cx="5323400" cy="24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265050" y="1683938"/>
            <a:ext cx="1579200" cy="16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287700" y="2327588"/>
            <a:ext cx="15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Cliente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(EmployeesManager)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3"/>
          <p:cNvCxnSpPr>
            <a:stCxn id="183" idx="3"/>
          </p:cNvCxnSpPr>
          <p:nvPr/>
        </p:nvCxnSpPr>
        <p:spPr>
          <a:xfrm>
            <a:off x="1821600" y="2558438"/>
            <a:ext cx="1300800" cy="7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" name="Google Shape;185;p13"/>
          <p:cNvSpPr txBox="1"/>
          <p:nvPr/>
        </p:nvSpPr>
        <p:spPr>
          <a:xfrm>
            <a:off x="2205150" y="2892200"/>
            <a:ext cx="5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287700" y="4119925"/>
            <a:ext cx="653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código cliente teria que criar diretamente (</a:t>
            </a:r>
            <a:r>
              <a:rPr b="0" i="0" lang="pt-BR" sz="14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se não usar o padrão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 ConcreteProduct. Se ele criasse diretamente (dando new), ele ficaria dependente desse tipo existente …. se for possível evitar essa dependência, melhor 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/>
        </p:nvSpPr>
        <p:spPr>
          <a:xfrm>
            <a:off x="5326800" y="1433350"/>
            <a:ext cx="3546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Creator:</a:t>
            </a:r>
            <a:endParaRPr b="0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factoryMethod(self) -&gt; 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1000" u="none" cap="none" strike="noStrike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Product: 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doStuff(self) -&gt;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 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ConcreteCreator(Creator):</a:t>
            </a:r>
            <a:endParaRPr b="0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factoryMethod(self) -&gt; 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ConcreteProduct()</a:t>
            </a:r>
            <a:endParaRPr b="0" i="0" sz="100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ConcreteProduct(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doStuff(self) -&gt; 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450" y="1904563"/>
            <a:ext cx="3890850" cy="179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4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94" name="Google Shape;194;p14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4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FACTORY METHOD IN 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3090175" y="1480700"/>
            <a:ext cx="18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3090175" y="2916650"/>
            <a:ext cx="1768600" cy="1933700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3211875" y="3890200"/>
            <a:ext cx="1437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 que já existiria na app de qq forma…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4800" y="2357025"/>
            <a:ext cx="5909274" cy="27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5"/>
          <p:cNvSpPr txBox="1"/>
          <p:nvPr/>
        </p:nvSpPr>
        <p:spPr>
          <a:xfrm>
            <a:off x="265850" y="1433350"/>
            <a:ext cx="860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15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08" name="Google Shape;208;p15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145450" y="1257075"/>
            <a:ext cx="55497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Context: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marR="139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Your system must have way to log (register) the execution of the system. There must be two kinds of logs, but others can appear in the future…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You wouldn´t like to make your </a:t>
            </a:r>
            <a:r>
              <a:rPr lang="pt-BR" sz="1600">
                <a:solidFill>
                  <a:schemeClr val="dk1"/>
                </a:solidFill>
                <a:highlight>
                  <a:srgbClr val="FFFF00"/>
                </a:highlight>
              </a:rPr>
              <a:t>client code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 dependent on the types of loggers...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2" name="Google Shape;212;p15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FACTORY METHOD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6254175" y="1530713"/>
            <a:ext cx="24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 a ser usada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5"/>
          <p:cNvCxnSpPr>
            <a:stCxn id="213" idx="2"/>
          </p:cNvCxnSpPr>
          <p:nvPr/>
        </p:nvCxnSpPr>
        <p:spPr>
          <a:xfrm>
            <a:off x="7469775" y="1930913"/>
            <a:ext cx="225000" cy="9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15"/>
          <p:cNvCxnSpPr>
            <a:stCxn id="213" idx="2"/>
          </p:cNvCxnSpPr>
          <p:nvPr/>
        </p:nvCxnSpPr>
        <p:spPr>
          <a:xfrm>
            <a:off x="7469775" y="1930913"/>
            <a:ext cx="233100" cy="19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15"/>
          <p:cNvCxnSpPr>
            <a:stCxn id="213" idx="2"/>
          </p:cNvCxnSpPr>
          <p:nvPr/>
        </p:nvCxnSpPr>
        <p:spPr>
          <a:xfrm>
            <a:off x="7469775" y="1930913"/>
            <a:ext cx="922500" cy="28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/>
        </p:nvSpPr>
        <p:spPr>
          <a:xfrm>
            <a:off x="282300" y="1225550"/>
            <a:ext cx="5044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logging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sys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log(self) -&gt;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FileLogger(Logger):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_filePath: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filePath: str) -&gt;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._filePath = filePath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log(self) -&gt;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logging.basicConfig()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logging.info(</a:t>
            </a:r>
            <a:r>
              <a:rPr b="0" i="0" lang="pt-BR" sz="9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'This message will get logged on to a file'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StdoutLogger(Logger):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log(self) -&gt;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handler = logging.getLogger()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handler.setLevel(logging.INFO)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ch = logging.StreamHandler(sys.stdout)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handler.info(</a:t>
            </a:r>
            <a:r>
              <a:rPr b="0" i="0" lang="pt-BR" sz="9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'This message will get logged on to a stdout'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16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23" name="Google Shape;223;p16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16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FACTORY METHOD IN 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5259750" y="1368300"/>
            <a:ext cx="38844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LoggerFactory: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createLogger(self) -&gt;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FileLoggerFactory(LoggerFactory):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createLogger(self) -&gt;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FileLogger(</a:t>
            </a:r>
            <a:r>
              <a:rPr b="0" i="0" lang="pt-BR" sz="9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'file.log'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StdoutLoggerFactory(LoggerFactory):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createLogger(self) -&gt; Logger: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StdoutLogger()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b="0" i="0" lang="pt-BR" sz="9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fileLogger = FileLoggerFactory().createLogger()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fileLogger.log()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stdoutLogger = StdoutLoggerFactory().createLogger()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stdoutLogger.log()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5786150" y="2990600"/>
            <a:ext cx="1600200" cy="1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5833775" y="2428625"/>
            <a:ext cx="2106000" cy="1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5029125" y="3322300"/>
            <a:ext cx="4048200" cy="172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7386350" y="4522975"/>
            <a:ext cx="15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code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8266125" y="2545200"/>
            <a:ext cx="77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new()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Veja que isto é uma delegação…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6"/>
          <p:cNvCxnSpPr>
            <a:stCxn id="232" idx="1"/>
            <a:endCxn id="229" idx="3"/>
          </p:cNvCxnSpPr>
          <p:nvPr/>
        </p:nvCxnSpPr>
        <p:spPr>
          <a:xfrm rot="10800000">
            <a:off x="7939725" y="2509650"/>
            <a:ext cx="3264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16"/>
          <p:cNvCxnSpPr>
            <a:stCxn id="232" idx="1"/>
            <a:endCxn id="228" idx="3"/>
          </p:cNvCxnSpPr>
          <p:nvPr/>
        </p:nvCxnSpPr>
        <p:spPr>
          <a:xfrm flipH="1">
            <a:off x="7386225" y="3022350"/>
            <a:ext cx="879900" cy="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/>
        </p:nvSpPr>
        <p:spPr>
          <a:xfrm>
            <a:off x="53700" y="1225550"/>
            <a:ext cx="4880400" cy="378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abstract </a:t>
            </a: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Logger: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void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abstract log(Logger)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FileLogger extends Logger 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private String filePath</a:t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FileLogger(String filePath){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this.filePath = filePath;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	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void log (Logger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logging.basicConfig()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logging.info(</a:t>
            </a:r>
            <a:r>
              <a:rPr b="0" i="0" lang="pt-BR" sz="9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'This message will get logged on to a file'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StdoutLogger extends Logger 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void log(Logger) 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….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Sustem.out.println(“This message will be logged to a stdout”)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7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41" name="Google Shape;241;p17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7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FACTORY METHOD IN JAVA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6443375" y="2171450"/>
            <a:ext cx="2106000" cy="1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5000625" y="1244475"/>
            <a:ext cx="4143300" cy="378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LoggerFactory: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Logger createLogger() ;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FileLoggerFactory extends LoggerFactory 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public Logger createLogger() 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new FileLogger();</a:t>
            </a:r>
            <a:endParaRPr b="0" i="0" sz="90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StdoutLoggerFactory extends LoggerFactory 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public Logger createLogger() 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new StdoutLogger();</a:t>
            </a:r>
            <a:endParaRPr b="0" i="0" sz="90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main {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Logger logger = FileLoggerFactory.createLogger();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logger.log();	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logger = StdoutLoggerFactory.createLogger();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logger.log();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6471950" y="2990600"/>
            <a:ext cx="1848900" cy="1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6583250" y="3503300"/>
            <a:ext cx="15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code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2964000" y="1339500"/>
            <a:ext cx="1599900" cy="93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Visibilidade de pacote (se possível)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75" y="2306723"/>
            <a:ext cx="7686623" cy="26686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8"/>
          <p:cNvSpPr txBox="1"/>
          <p:nvPr>
            <p:ph type="title"/>
          </p:nvPr>
        </p:nvSpPr>
        <p:spPr>
          <a:xfrm>
            <a:off x="1311650" y="215513"/>
            <a:ext cx="70545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7316"/>
              <a:buFont typeface="Twentieth Century"/>
              <a:buNone/>
            </a:pPr>
            <a:r>
              <a:rPr lang="pt-BR" sz="4100"/>
              <a:t>Visibilidade de Pacote + Factory</a:t>
            </a:r>
            <a:endParaRPr sz="4100"/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615696" y="131445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Ótimo para gerenciar/controlar o acesso a classes entre pacotes</a:t>
            </a:r>
            <a:endParaRPr sz="16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Permite que você decida se classes de um pacote podem ser vistas por outro</a:t>
            </a:r>
            <a:endParaRPr sz="1600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você atribuiu visibilidade de pacote a uma classe, ela não poderá ser nem ao mesmo importada dentro de outro pacote (pode mudar de linguagem para linguagem)</a:t>
            </a:r>
            <a:endParaRPr sz="1600"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8129016" y="4300538"/>
            <a:ext cx="609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1617850" y="4481481"/>
            <a:ext cx="3188400" cy="32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Bom que tenha visibilidade de pacote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18"/>
          <p:cNvCxnSpPr>
            <a:stCxn id="258" idx="0"/>
          </p:cNvCxnSpPr>
          <p:nvPr/>
        </p:nvCxnSpPr>
        <p:spPr>
          <a:xfrm flipH="1" rot="10800000">
            <a:off x="3212050" y="3583281"/>
            <a:ext cx="3996300" cy="8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Visibilidade de pacote em Java</a:t>
            </a:r>
            <a:endParaRPr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Java, uma classe que tem visibilidade de pacote não é vista por classes fora daquele pacote, isto é, ela só é vista por classes dentro do mesmo pacote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forma de declarar é simplesmente não atribuindo nenhum modificador de visibilidade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Simplesmente: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class Cliente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ctrTitle"/>
          </p:nvPr>
        </p:nvSpPr>
        <p:spPr>
          <a:xfrm>
            <a:off x="0" y="135600"/>
            <a:ext cx="52806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Design Patterns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976" y="778725"/>
            <a:ext cx="3234200" cy="41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>
            <p:ph type="ctrTitle"/>
          </p:nvPr>
        </p:nvSpPr>
        <p:spPr>
          <a:xfrm>
            <a:off x="236750" y="2946375"/>
            <a:ext cx="52806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/>
              <a:t>Padrões de Projeto…</a:t>
            </a:r>
            <a:endParaRPr sz="318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80"/>
              <a:t>De “</a:t>
            </a:r>
            <a:r>
              <a:rPr b="1" lang="pt-BR" sz="3180"/>
              <a:t>projeto</a:t>
            </a:r>
            <a:r>
              <a:rPr lang="pt-BR" sz="3180"/>
              <a:t>”... não de “</a:t>
            </a:r>
            <a:r>
              <a:rPr b="1" lang="pt-BR" sz="3180"/>
              <a:t>código</a:t>
            </a:r>
            <a:r>
              <a:rPr lang="pt-BR" sz="3180"/>
              <a:t>” nem de “</a:t>
            </a:r>
            <a:r>
              <a:rPr b="1" lang="pt-BR" sz="3180"/>
              <a:t>análise</a:t>
            </a:r>
            <a:r>
              <a:rPr lang="pt-BR" sz="3180"/>
              <a:t>”</a:t>
            </a:r>
            <a:endParaRPr sz="31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107504" y="907182"/>
            <a:ext cx="7992900" cy="24303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View;</a:t>
            </a:r>
            <a:endParaRPr sz="13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Controller.*;</a:t>
            </a:r>
            <a:endParaRPr sz="13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View {</a:t>
            </a:r>
            <a:endParaRPr sz="13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void main (String args[]){</a:t>
            </a:r>
            <a:endParaRPr sz="13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b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float divida = Controller.</a:t>
            </a:r>
            <a:r>
              <a:rPr b="1" i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getDividaCliente(1);</a:t>
            </a:r>
            <a:endParaRPr sz="13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b="1" i="1"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out.println("A divida do cliente é " + divida);</a:t>
            </a:r>
            <a:endParaRPr sz="13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sz="13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20"/>
          <p:cNvSpPr txBox="1"/>
          <p:nvPr>
            <p:ph idx="12" type="sldNum"/>
          </p:nvPr>
        </p:nvSpPr>
        <p:spPr>
          <a:xfrm>
            <a:off x="8129016" y="4300538"/>
            <a:ext cx="609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3998650" y="2854350"/>
            <a:ext cx="5094300" cy="23076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Controller;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Model.*;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Controller 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float getDividaCliente(int idCliente){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ICliente c = </a:t>
            </a:r>
            <a:r>
              <a:rPr b="0" i="0" lang="pt-BR" sz="11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FactoryCliente</a:t>
            </a: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createCliente(idCliente);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c.calcularDivida(idCliente);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 txBox="1"/>
          <p:nvPr>
            <p:ph type="title"/>
          </p:nvPr>
        </p:nvSpPr>
        <p:spPr>
          <a:xfrm>
            <a:off x="0" y="-13075"/>
            <a:ext cx="83661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0"/>
              <a:buFont typeface="Twentieth Century"/>
              <a:buNone/>
            </a:pPr>
            <a:r>
              <a:rPr lang="pt-BR" sz="3590"/>
              <a:t>Visibilidade de Pacote + Factory</a:t>
            </a:r>
            <a:endParaRPr sz="359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idx="12" type="sldNum"/>
          </p:nvPr>
        </p:nvSpPr>
        <p:spPr>
          <a:xfrm>
            <a:off x="8129016" y="4300538"/>
            <a:ext cx="609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323528" y="1113588"/>
            <a:ext cx="4572000" cy="21006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Model;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class Cliente </a:t>
            </a:r>
            <a:r>
              <a:rPr b="1" i="0" lang="pt-BR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ICliente 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float calcularDivida() 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x*¾*(z + u);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4572000" y="141480"/>
            <a:ext cx="4572000" cy="15465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Model;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ICliente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float calcularDivida();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144016" y="3273828"/>
            <a:ext cx="6876300" cy="19158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Model;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FactoryCliente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ICliente criaObjetosCliente(int id){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//recupera cliente do BD;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988900" y="510206"/>
            <a:ext cx="2765100" cy="79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Java, se não colocar “public”, nenhum pacote externo conseguirá visualizar ..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1"/>
          <p:cNvCxnSpPr>
            <a:stCxn id="282" idx="2"/>
          </p:cNvCxnSpPr>
          <p:nvPr/>
        </p:nvCxnSpPr>
        <p:spPr>
          <a:xfrm flipH="1">
            <a:off x="1061350" y="1307306"/>
            <a:ext cx="1310100" cy="5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4" name="Google Shape;2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349" y="2583078"/>
            <a:ext cx="2227762" cy="187968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1"/>
          <p:cNvSpPr/>
          <p:nvPr/>
        </p:nvSpPr>
        <p:spPr>
          <a:xfrm>
            <a:off x="5196625" y="1546688"/>
            <a:ext cx="3650400" cy="69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Represente a visibilidade de pacote com um estereótipo,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pois não há uma convenção de como deixar isso evidente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1"/>
          <p:cNvCxnSpPr>
            <a:stCxn id="285" idx="2"/>
          </p:cNvCxnSpPr>
          <p:nvPr/>
        </p:nvCxnSpPr>
        <p:spPr>
          <a:xfrm>
            <a:off x="7021825" y="2239988"/>
            <a:ext cx="2925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 Prática</a:t>
            </a:r>
            <a:endParaRPr/>
          </a:p>
        </p:txBody>
      </p:sp>
      <p:sp>
        <p:nvSpPr>
          <p:cNvPr id="293" name="Google Shape;293;p22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Implemente a seguinte situação: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sistema deve manipular clientes físicos e jurídicos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 família de clientes possui 6 serviços que são oferecidos (m1, m2, m3, m4, m5 e m6)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existem três sistemas externos que usam serviços oferecidos pela família de clientes (três controladores)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externo 1 usa os serviçõs m1, m2 e m3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externo 2 usa os serviços m3 e m4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sistema externo 3 usa os serviços m5 e m6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Requisito não-funcional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clientes externos não devem conhecer os tipos concretos existentes de clientes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Nos controladores, use os serviços disponibilizados.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“clientes” não devem ser vistos fora do pacote </a:t>
            </a:r>
            <a:endParaRPr/>
          </a:p>
        </p:txBody>
      </p:sp>
      <p:sp>
        <p:nvSpPr>
          <p:cNvPr id="294" name="Google Shape;294;p22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c6bf325c0_1_5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1" name="Google Shape;301;g34c6bf325c0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001"/>
            <a:ext cx="9143999" cy="430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c6bf325c0_1_62"/>
          <p:cNvSpPr txBox="1"/>
          <p:nvPr>
            <p:ph type="title"/>
          </p:nvPr>
        </p:nvSpPr>
        <p:spPr>
          <a:xfrm>
            <a:off x="6096" y="-94488"/>
            <a:ext cx="7290000" cy="11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Melhor resolução</a:t>
            </a:r>
            <a:endParaRPr/>
          </a:p>
        </p:txBody>
      </p:sp>
      <p:sp>
        <p:nvSpPr>
          <p:cNvPr id="307" name="Google Shape;307;g34c6bf325c0_1_62"/>
          <p:cNvSpPr txBox="1"/>
          <p:nvPr>
            <p:ph idx="1" type="body"/>
          </p:nvPr>
        </p:nvSpPr>
        <p:spPr>
          <a:xfrm>
            <a:off x="158496" y="800100"/>
            <a:ext cx="7290000" cy="3017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Notem que na solução anterior, os controllers acabam tendo acesso a interfaces que eles não deveriam ver, já que teriam que importar o pacote model inteiro.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Uma solução é colocar as interfaces dentro do pacote dos controllers.</a:t>
            </a: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34c6bf325c0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202" cy="391222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34c6bf325c0_1_67"/>
          <p:cNvSpPr/>
          <p:nvPr/>
        </p:nvSpPr>
        <p:spPr>
          <a:xfrm>
            <a:off x="187200" y="177100"/>
            <a:ext cx="6679500" cy="8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Este formato é o esquema usado na Clean Architecture de Inversão de Dependências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34c6bf325c0_1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47325"/>
            <a:ext cx="7700724" cy="48437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34c6bf325c0_1_74"/>
          <p:cNvSpPr/>
          <p:nvPr/>
        </p:nvSpPr>
        <p:spPr>
          <a:xfrm>
            <a:off x="2228425" y="234000"/>
            <a:ext cx="6679500" cy="8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Entretanto, se allguém importar um controller dentro do outro ainda poderá acessar os outros controllers …  as interfaces não podem ter visibilidade de pacote pq devem ser implementadas pelo Cliente.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c6bf325c0_1_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4c6bf325c0_1_0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80" name="Google Shape;80;p3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722250" y="1440150"/>
            <a:ext cx="76995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What is a design pattern 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How to decompose a system into objects ?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Nouns ?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Collaborations among objects ?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Responsibilities ?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Real world 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Modelling a system as the real world may represent the present, but not the future 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The </a:t>
            </a:r>
            <a:r>
              <a:rPr b="1" lang="pt-BR">
                <a:solidFill>
                  <a:schemeClr val="dk1"/>
                </a:solidFill>
              </a:rPr>
              <a:t>abstractions</a:t>
            </a:r>
            <a:r>
              <a:rPr lang="pt-BR">
                <a:solidFill>
                  <a:schemeClr val="dk1"/>
                </a:solidFill>
              </a:rPr>
              <a:t> used during the project are the key for flexible designs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PLOP Conference → https://www.hillside.net/plop/2023/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727" y="4439049"/>
            <a:ext cx="1176025" cy="6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O que são </a:t>
            </a:r>
            <a:r>
              <a:rPr i="1" lang="pt-BR" sz="2820"/>
              <a:t>design </a:t>
            </a:r>
            <a:r>
              <a:rPr lang="pt-BR" sz="2820"/>
              <a:t>patterns ?</a:t>
            </a:r>
            <a:endParaRPr sz="2820"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Design patterns são soluções para </a:t>
            </a:r>
            <a:r>
              <a:rPr lang="pt-BR" sz="1500">
                <a:solidFill>
                  <a:schemeClr val="dk1"/>
                </a:solidFill>
                <a:highlight>
                  <a:srgbClr val="FFFF00"/>
                </a:highlight>
              </a:rPr>
              <a:t>problemas recorrentes</a:t>
            </a:r>
            <a:r>
              <a:rPr lang="pt-BR" sz="1500">
                <a:solidFill>
                  <a:schemeClr val="dk1"/>
                </a:solidFill>
              </a:rPr>
              <a:t> no desenvolvimento de software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Popularizaram-se com o livro Design Patterns publicado em 1995 - Gangue dos 4 !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Cada padrão é uma “forma” de se estruturar as classes/métodos/atributos de forma a resolver um problema recorrente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Não são apenas soluções, mas soluções que visam a facilitar a evolução do sistema, pois baseiam-se totalmente em:</a:t>
            </a:r>
            <a:endParaRPr sz="15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Separar código-cliente do código fornecedor (que é usado)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poilmorfismo/herança de forma a facilitar a inserção de novas classes sem afetar quem usa</a:t>
            </a:r>
            <a:endParaRPr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BR" sz="1500">
                <a:solidFill>
                  <a:schemeClr val="dk1"/>
                </a:solidFill>
              </a:rPr>
              <a:t>Uma grande vantagem também é a </a:t>
            </a:r>
            <a:r>
              <a:rPr lang="pt-BR" sz="1500">
                <a:solidFill>
                  <a:schemeClr val="dk1"/>
                </a:solidFill>
                <a:highlight>
                  <a:srgbClr val="FFFF00"/>
                </a:highlight>
              </a:rPr>
              <a:t>inserção de um vocabulário</a:t>
            </a:r>
            <a:r>
              <a:rPr lang="pt-BR" sz="1500">
                <a:solidFill>
                  <a:schemeClr val="dk1"/>
                </a:solidFill>
              </a:rPr>
              <a:t> para que a equipe possa conversar mais facilmente sobre as soluções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5250000" y="4065300"/>
            <a:ext cx="3582300" cy="86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“Design” é usualmente traduzido para “projeto” em português, mas geralmente não exprime muito bem o significado.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5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98" name="Google Shape;98;p5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727" y="4439049"/>
            <a:ext cx="1176025" cy="6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758450" y="1440150"/>
            <a:ext cx="7497300" cy="29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14300" lvl="0" marL="914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Design Patterns assist in finding out not </a:t>
            </a:r>
            <a:r>
              <a:rPr b="1" lang="pt-BR">
                <a:solidFill>
                  <a:schemeClr val="dk1"/>
                </a:solidFill>
                <a:highlight>
                  <a:srgbClr val="FFFF00"/>
                </a:highlight>
              </a:rPr>
              <a:t>so obvious abstractions</a:t>
            </a:r>
            <a:endParaRPr b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124452" lvl="1" marL="265176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States, </a:t>
            </a:r>
            <a:endParaRPr>
              <a:solidFill>
                <a:schemeClr val="dk1"/>
              </a:solidFill>
            </a:endParaRPr>
          </a:p>
          <a:p>
            <a:pPr indent="-124452" lvl="1" marL="265176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Strategies,</a:t>
            </a:r>
            <a:endParaRPr>
              <a:solidFill>
                <a:schemeClr val="dk1"/>
              </a:solidFill>
            </a:endParaRPr>
          </a:p>
          <a:p>
            <a:pPr indent="-124452" lvl="1" marL="265176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Observers,</a:t>
            </a:r>
            <a:endParaRPr>
              <a:solidFill>
                <a:schemeClr val="dk1"/>
              </a:solidFill>
            </a:endParaRPr>
          </a:p>
          <a:p>
            <a:pPr indent="-149856" lvl="1" marL="265176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Composites,</a:t>
            </a:r>
            <a:endParaRPr>
              <a:solidFill>
                <a:schemeClr val="dk1"/>
              </a:solidFill>
            </a:endParaRPr>
          </a:p>
          <a:p>
            <a:pPr indent="-149856" lvl="1" marL="265176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>
                <a:solidFill>
                  <a:schemeClr val="dk1"/>
                </a:solidFill>
              </a:rPr>
              <a:t>Etc..</a:t>
            </a:r>
            <a:endParaRPr>
              <a:solidFill>
                <a:schemeClr val="dk1"/>
              </a:solidFill>
            </a:endParaRPr>
          </a:p>
          <a:p>
            <a:pPr indent="-114300" lvl="0" marL="9144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 Would you create a class with these names in your project ?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768100" y="1285875"/>
            <a:ext cx="7812000" cy="3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09854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pt-BR" sz="1729">
                <a:solidFill>
                  <a:schemeClr val="dk1"/>
                </a:solidFill>
              </a:rPr>
              <a:t> </a:t>
            </a:r>
            <a:r>
              <a:rPr b="1" lang="pt-BR" sz="1729">
                <a:solidFill>
                  <a:schemeClr val="dk1"/>
                </a:solidFill>
              </a:rPr>
              <a:t>You need to program for interfaces, not for particular implementations</a:t>
            </a:r>
            <a:endParaRPr b="1" sz="1729">
              <a:solidFill>
                <a:schemeClr val="dk1"/>
              </a:solidFill>
            </a:endParaRPr>
          </a:p>
          <a:p>
            <a:pPr indent="-97790" lvl="1" marL="265176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pt-BR" sz="1540">
                <a:solidFill>
                  <a:schemeClr val="dk1"/>
                </a:solidFill>
              </a:rPr>
              <a:t> Using inheritance you can define </a:t>
            </a:r>
            <a:r>
              <a:rPr i="1" lang="pt-BR" sz="1540">
                <a:solidFill>
                  <a:schemeClr val="dk1"/>
                </a:solidFill>
              </a:rPr>
              <a:t>family of objects</a:t>
            </a:r>
            <a:r>
              <a:rPr lang="pt-BR" sz="1540">
                <a:solidFill>
                  <a:schemeClr val="dk1"/>
                </a:solidFill>
              </a:rPr>
              <a:t> sharing identical interfaces</a:t>
            </a:r>
            <a:endParaRPr sz="1065">
              <a:solidFill>
                <a:schemeClr val="dk1"/>
              </a:solidFill>
            </a:endParaRPr>
          </a:p>
          <a:p>
            <a:pPr indent="-97790" lvl="1" marL="26517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pt-BR" sz="1540">
                <a:solidFill>
                  <a:schemeClr val="dk1"/>
                </a:solidFill>
              </a:rPr>
              <a:t> All subclasses are able to reply to the requests forwarded to the interface of the abstract class</a:t>
            </a:r>
            <a:endParaRPr sz="1540">
              <a:solidFill>
                <a:schemeClr val="dk1"/>
              </a:solidFill>
            </a:endParaRPr>
          </a:p>
          <a:p>
            <a:pPr indent="-97790" lvl="1" marL="265176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Char char="○"/>
            </a:pPr>
            <a:r>
              <a:rPr lang="pt-BR" sz="1540">
                <a:solidFill>
                  <a:schemeClr val="dk1"/>
                </a:solidFill>
              </a:rPr>
              <a:t> The main benefit of manipulating objects only considering their interfaces is that clients keep </a:t>
            </a:r>
            <a:r>
              <a:rPr b="1" lang="pt-BR" sz="1540">
                <a:solidFill>
                  <a:schemeClr val="dk1"/>
                </a:solidFill>
              </a:rPr>
              <a:t>unaware </a:t>
            </a:r>
            <a:r>
              <a:rPr lang="pt-BR" sz="1540">
                <a:solidFill>
                  <a:schemeClr val="dk1"/>
                </a:solidFill>
              </a:rPr>
              <a:t>of the type of the objects they use</a:t>
            </a:r>
            <a:endParaRPr sz="1540">
              <a:solidFill>
                <a:schemeClr val="dk1"/>
              </a:solidFill>
            </a:endParaRPr>
          </a:p>
          <a:p>
            <a:pPr indent="0" lvl="0" marL="9144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sz="1729">
              <a:solidFill>
                <a:schemeClr val="dk1"/>
              </a:solidFill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7977" y="-1"/>
            <a:ext cx="1176025" cy="614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6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11" name="Google Shape;111;p6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6"/>
          <p:cNvSpPr txBox="1"/>
          <p:nvPr/>
        </p:nvSpPr>
        <p:spPr>
          <a:xfrm>
            <a:off x="44925" y="146000"/>
            <a:ext cx="88944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NEED TO PROGRAM FOR INTERFACES...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7"/>
          <p:cNvGraphicFramePr/>
          <p:nvPr/>
        </p:nvGraphicFramePr>
        <p:xfrm>
          <a:off x="313551" y="1216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{CA469442-33B3-4CC0-8D92-EA32AC90938A}</a:tableStyleId>
              </a:tblPr>
              <a:tblGrid>
                <a:gridCol w="970100"/>
                <a:gridCol w="1180925"/>
                <a:gridCol w="1992825"/>
                <a:gridCol w="1771375"/>
                <a:gridCol w="2520075"/>
              </a:tblGrid>
              <a:tr h="35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Purpose</a:t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  <a:tc hMerge="1"/>
                <a:tc hMerge="1"/>
              </a:tr>
              <a:tr h="35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Creational</a:t>
                      </a:r>
                      <a:endParaRPr b="1"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Structural</a:t>
                      </a:r>
                      <a:endParaRPr b="1"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Behavioral</a:t>
                      </a:r>
                      <a:endParaRPr b="1" sz="1400" u="none" cap="none" strike="noStrike"/>
                    </a:p>
                  </a:txBody>
                  <a:tcPr marT="34300" marB="34300" marR="81000" marL="81000"/>
                </a:tc>
              </a:tr>
              <a:tr h="6267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Escopo</a:t>
                      </a:r>
                      <a:endParaRPr sz="11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Class</a:t>
                      </a:r>
                      <a:endParaRPr b="1"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Factory Method</a:t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Adapter</a:t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Interpreter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Template Method</a:t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</a:tr>
              <a:tr h="25164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Object</a:t>
                      </a:r>
                      <a:endParaRPr b="1"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Abstract Factory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Builder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Prototype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Singleton</a:t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Adapter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Bridge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Composite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Decorator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Façade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Flyweight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proxy</a:t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Chain of Responsibility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Command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Iterator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Mediator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Memento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Observer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State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Strategy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Visitor</a:t>
                      </a:r>
                      <a:endParaRPr sz="1400" u="none" cap="none" strike="noStrike"/>
                    </a:p>
                  </a:txBody>
                  <a:tcPr marT="34300" marB="34300" marR="81000" marL="81000"/>
                </a:tc>
              </a:tr>
            </a:tbl>
          </a:graphicData>
        </a:graphic>
      </p:graphicFrame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7977" y="-1"/>
            <a:ext cx="1176025" cy="614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7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22" name="Google Shape;122;p7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7"/>
          <p:cNvSpPr txBox="1"/>
          <p:nvPr/>
        </p:nvSpPr>
        <p:spPr>
          <a:xfrm>
            <a:off x="0" y="0"/>
            <a:ext cx="8950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GAMMA´S DESIGN PATTERNS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7357950" y="4256150"/>
            <a:ext cx="1786200" cy="887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C54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138" y="4277400"/>
            <a:ext cx="1617825" cy="8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TEMPLATE FOR DESCRIBING PATTERNS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327600" y="1637275"/>
            <a:ext cx="40965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Pattern Name and Classification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Intent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Also Known As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Applicability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Structure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4906475" y="1326925"/>
            <a:ext cx="3848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Participants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Collaborations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Consequences 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Sample Code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Known Uses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Related Patterns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Factory Method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