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7315200" cy="9601200"/>
  <p:embeddedFontLst>
    <p:embeddedFont>
      <p:font typeface="Garamon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u074SGhxxZBmqbZ43m8KwJvTW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11" Type="http://schemas.openxmlformats.org/officeDocument/2006/relationships/slide" Target="slides/slide5.xml"/><Relationship Id="rId22" Type="http://schemas.openxmlformats.org/officeDocument/2006/relationships/font" Target="fonts/Garamond-italic.fntdata"/><Relationship Id="rId10" Type="http://schemas.openxmlformats.org/officeDocument/2006/relationships/slide" Target="slides/slide4.xml"/><Relationship Id="rId21" Type="http://schemas.openxmlformats.org/officeDocument/2006/relationships/font" Target="fonts/Garamond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3ed958143_1_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e3ed958143_1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e982bbb4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g1e3e982bbb4_0_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e3e982bbb4_0_0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582c185e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g14b582c185e_0_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4b582c185e_0_0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582c185e_0_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14b582c185e_0_9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4b582c185e_0_9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 rot="5400000">
            <a:off x="2582863" y="85724"/>
            <a:ext cx="4022725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6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6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0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0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12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12"/>
          <p:cNvSpPr/>
          <p:nvPr/>
        </p:nvSpPr>
        <p:spPr>
          <a:xfrm>
            <a:off x="4762" y="465137"/>
            <a:ext cx="400050" cy="6400800"/>
          </a:xfrm>
          <a:custGeom>
            <a:rect b="b" l="l" r="r" t="t"/>
            <a:pathLst>
              <a:path extrusionOk="0" fill="none" h="43200" w="21600">
                <a:moveTo>
                  <a:pt x="21600" y="43200"/>
                </a:moveTo>
                <a:cubicBezTo>
                  <a:pt x="9670" y="43200"/>
                  <a:pt x="0" y="33529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</a:path>
              <a:path extrusionOk="0" h="43200" w="21600">
                <a:moveTo>
                  <a:pt x="21600" y="43200"/>
                </a:moveTo>
                <a:cubicBezTo>
                  <a:pt x="9670" y="43200"/>
                  <a:pt x="0" y="33529"/>
                  <a:pt x="0" y="21600"/>
                </a:cubicBezTo>
                <a:cubicBezTo>
                  <a:pt x="-1" y="9670"/>
                  <a:pt x="9670" y="0"/>
                  <a:pt x="21599" y="0"/>
                </a:cubicBezTo>
                <a:lnTo>
                  <a:pt x="21600" y="21600"/>
                </a:lnTo>
                <a:lnTo>
                  <a:pt x="21600" y="4320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2"/>
          <p:cNvSpPr/>
          <p:nvPr/>
        </p:nvSpPr>
        <p:spPr>
          <a:xfrm rot="6000000">
            <a:off x="552450" y="590550"/>
            <a:ext cx="723900" cy="571500"/>
          </a:xfrm>
          <a:prstGeom prst="triangle">
            <a:avLst>
              <a:gd fmla="val 10799" name="adj"/>
            </a:avLst>
          </a:prstGeom>
          <a:gradFill>
            <a:gsLst>
              <a:gs pos="0">
                <a:schemeClr val="accent1"/>
              </a:gs>
              <a:gs pos="100000">
                <a:schemeClr val="hlink"/>
              </a:gs>
            </a:gsLst>
            <a:lin ang="0" scaled="0"/>
          </a:gradFill>
          <a:ln>
            <a:noFill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323850" y="750887"/>
            <a:ext cx="84375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Garamond"/>
              <a:buNone/>
            </a:pPr>
            <a:br>
              <a:rPr b="0" i="0" lang="en-US" sz="50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50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Programação Orientada a Objetos Avançada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68287" y="2420937"/>
            <a:ext cx="8353425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1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ACOPLAMENTO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b="1" i="0" lang="en-US" sz="15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(CBO – COUPLING BETWEEN OBJECTS)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1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PROF. VALTER VIEIRA DE CAMARGO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1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1800" u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74" name="Google Shape;74;p1"/>
          <p:cNvCxnSpPr/>
          <p:nvPr/>
        </p:nvCxnSpPr>
        <p:spPr>
          <a:xfrm>
            <a:off x="3276600" y="4221162"/>
            <a:ext cx="2376487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1"/>
          <p:cNvCxnSpPr/>
          <p:nvPr/>
        </p:nvCxnSpPr>
        <p:spPr>
          <a:xfrm>
            <a:off x="3636962" y="4364037"/>
            <a:ext cx="1584325" cy="0"/>
          </a:xfrm>
          <a:prstGeom prst="straightConnector1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Exemplo - Cassandra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04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" y="1736725"/>
            <a:ext cx="91440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lang="en-US"/>
              <a:t>Atividade 1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Por exemplo, considerando a classe Point, qual é seu valor para a métrica CBO (eferente) ? 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Observem que essa classe possui dependência com: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 interface Subject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 classe Color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 classe Observer (dentro do método notifyObservers)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Assim, o CBO para a classe Point é 2.</a:t>
            </a:r>
            <a:endParaRPr b="0" i="0" sz="20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Dependência com Color e Observer apenas 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Não contamos as dependências (de implementação) com interfaces .</a:t>
            </a:r>
            <a:endParaRPr/>
          </a:p>
          <a:p>
            <a:pPr indent="-3429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Contamos apenas “usos” de interfaces → chamada de métodos</a:t>
            </a:r>
            <a:endParaRPr/>
          </a:p>
          <a:p>
            <a:pPr indent="-68261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2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3ed958143_1_0"/>
          <p:cNvSpPr txBox="1"/>
          <p:nvPr/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e3ed958143_1_0"/>
          <p:cNvSpPr txBox="1"/>
          <p:nvPr>
            <p:ph idx="12" type="sldNum"/>
          </p:nvPr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g1e3ed958143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738" y="0"/>
            <a:ext cx="5603731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3e982bbb4_0_0"/>
          <p:cNvSpPr txBox="1"/>
          <p:nvPr>
            <p:ph type="title"/>
          </p:nvPr>
        </p:nvSpPr>
        <p:spPr>
          <a:xfrm>
            <a:off x="822325" y="287337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Atividade 2</a:t>
            </a:r>
            <a:endParaRPr/>
          </a:p>
        </p:txBody>
      </p:sp>
      <p:sp>
        <p:nvSpPr>
          <p:cNvPr id="169" name="Google Shape;169;g1e3e982bbb4_0_0"/>
          <p:cNvSpPr txBox="1"/>
          <p:nvPr>
            <p:ph idx="12" type="sldNum"/>
          </p:nvPr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g1e3e982bbb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50" y="2477725"/>
            <a:ext cx="5256076" cy="26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e3e982bbb4_0_0"/>
          <p:cNvSpPr txBox="1"/>
          <p:nvPr/>
        </p:nvSpPr>
        <p:spPr>
          <a:xfrm>
            <a:off x="700350" y="1021125"/>
            <a:ext cx="749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Com base no diagrama abaixo responda qual é o acoplamento aferente e eferente das seguintes classes: Class0, Class1, Class2, Class13 e Class11.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" name="Google Shape;172;g1e3e982bbb4_0_0"/>
          <p:cNvSpPr/>
          <p:nvPr/>
        </p:nvSpPr>
        <p:spPr>
          <a:xfrm>
            <a:off x="5981675" y="2351000"/>
            <a:ext cx="2384400" cy="19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 AF        EF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Class0     1         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Class1     5          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Class2     1          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Class11   1         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Class13   0         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Acoplamento</a:t>
            </a:r>
            <a:endParaRPr/>
          </a:p>
        </p:txBody>
      </p:sp>
      <p:sp>
        <p:nvSpPr>
          <p:cNvPr id="81" name="Google Shape;81;p2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Procura caracterizar o quanto que uma classe está “acoplada” a outras. 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Um baixo nível de acoplamento indica um bom nível de modularidade, isto é, quanto menor o acoplamento mais “modular” é o projeto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 acoplamento pode ser: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eferente (saída) 🡪 </a:t>
            </a:r>
            <a:r>
              <a:rPr b="0" i="0" lang="en-US" sz="1800" u="none" cap="none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nro 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 classes que a classe em análise depende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Fornece um indicativo do nro de classes que precisam ser compreendidas para que a classe em análise seja compreendida (atributos de qualidade </a:t>
            </a:r>
            <a:r>
              <a:rPr b="0" i="0" lang="en-US" sz="1400" u="none" cap="none" strike="noStrike">
                <a:solidFill>
                  <a:srgbClr val="40404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compreensibilidade</a:t>
            </a:r>
            <a:r>
              <a:rPr lang="en-US"/>
              <a:t>)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Também fornece uma visão da probabilidade da classe em análise ser impactada por modificações nas que ela depende. </a:t>
            </a:r>
            <a:endParaRPr b="0" i="0" sz="1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aferente 🡪 nro de classes que dependem da classe em análise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fornece um a visão do nro de classes que podem ser afetadas por modificações na classe em análise </a:t>
            </a:r>
            <a:endParaRPr/>
          </a:p>
          <a:p>
            <a:pPr indent="-1588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629275" y="620712"/>
            <a:ext cx="2736850" cy="1071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02026" y="22236"/>
                </a:moveTo>
                <a:lnTo>
                  <a:pt x="25709" y="13513"/>
                </a:lnTo>
              </a:path>
            </a:pathLst>
          </a:cu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 que, embora o texto fale de “classes”, o acoplamento também pode ser de pacote, componentes ou qualquer outra abstração...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Métrica CBO</a:t>
            </a:r>
            <a:b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Coupling Between Objects</a:t>
            </a:r>
            <a:endParaRPr/>
          </a:p>
        </p:txBody>
      </p:sp>
      <p:sp>
        <p:nvSpPr>
          <p:cNvPr id="89" name="Google Shape;89;p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Tipos de Acoplamento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Eferente (Saída/Out) 🡪 nro de classes que a classe em análise depende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Aferente (Entrada/In) 🡪 nro de classes que dependem da classe em análise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3051175"/>
            <a:ext cx="4713287" cy="28463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/>
          <p:nvPr/>
        </p:nvSpPr>
        <p:spPr>
          <a:xfrm>
            <a:off x="238125" y="3789362"/>
            <a:ext cx="1873250" cy="1449387"/>
          </a:xfrm>
          <a:prstGeom prst="flowChartDocumen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Acoplamento Aferente da Classe7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7253287" y="3681412"/>
            <a:ext cx="1871662" cy="1449387"/>
          </a:xfrm>
          <a:prstGeom prst="flowChartDocument">
            <a:avLst/>
          </a:prstGeom>
          <a:solidFill>
            <a:schemeClr val="accent1"/>
          </a:solidFill>
          <a:ln cap="flat" cmpd="sng" w="15875">
            <a:solidFill>
              <a:srgbClr val="A75F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Acoplamento Eferente da Classe7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CBO</a:t>
            </a:r>
            <a:b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Coupling Between Objects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Interpretação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eferente (saída) 🡪 nro de classes que a classe em análise depende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Indicativo do nro de classes que precisam ser compreendidas/analisadas para que a classe em análise seja compreendida (afeta o atributo de qualidade: </a:t>
            </a:r>
            <a:r>
              <a:rPr b="1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compreensibilidade</a:t>
            </a: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82562" lvl="3" marL="749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Para compreender uma classe, uma das tarefas é olhar nos métodos (serviços) (e também dados (atributos) ) que ela usa de outras classes (parâmetros, retornos....).  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Classes com alto grau de acoplamento eferente irão receber os efeitos de modificações e defeitos das classes que ela depende</a:t>
            </a:r>
            <a:endParaRPr/>
          </a:p>
          <a:p>
            <a:pPr indent="-182562" lvl="3" marL="749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Modificações nas interfaces dos métodos (das outras classes) que são usados pela classe em análise impactam a classe em análise</a:t>
            </a:r>
            <a:endParaRPr/>
          </a:p>
          <a:p>
            <a:pPr indent="-182562" lvl="3" marL="749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Assim, se a classe depende de muitas outras, </a:t>
            </a:r>
            <a:r>
              <a:rPr b="1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ela está mais sujeitada</a:t>
            </a: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 sofrer efeitos de modificações. </a:t>
            </a:r>
            <a:endParaRPr/>
          </a:p>
          <a:p>
            <a:pPr indent="-182562" lvl="3" marL="749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É um lugar provável e quem um “bug” introduzido em algum lugar irá aparecer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Classes </a:t>
            </a:r>
            <a:r>
              <a:rPr lang="en-US"/>
              <a:t>com </a:t>
            </a: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acoplamento eferente alto provavelmente são “código cliente”</a:t>
            </a:r>
            <a:endParaRPr b="0" i="0" sz="1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8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Acoplamento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82560" lvl="1" marL="3825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Para calcular o acoplamento, basta contar, para uma determinada classe C, o número de classes que ela depende (eferente) e o número de classes que dependem dela (aferente).</a:t>
            </a:r>
            <a:endParaRPr/>
          </a:p>
          <a:p>
            <a:pPr indent="-182560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Entretanto, cuidado, pois o termo “</a:t>
            </a:r>
            <a:r>
              <a:rPr b="1" i="0" lang="en-US" sz="1800" u="none" cap="none" strike="noStrike">
                <a:solidFill>
                  <a:srgbClr val="404040"/>
                </a:solidFill>
              </a:rPr>
              <a:t>depende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”, se materializa de várias formas em uma linguagem de programação: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nos atributos (associações da UML)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chamada de métodos 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parâmetros de uma classe do tipo da outra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retorno de um método do tipo de outra classe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relacionamentos de herança e implementação de interfaces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importações</a:t>
            </a:r>
            <a:endParaRPr/>
          </a:p>
          <a:p>
            <a:pPr indent="-182562" lvl="2" marL="56673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lançamento de exceções, cuja exceção é do tipo de outra classe</a:t>
            </a:r>
            <a:endParaRPr/>
          </a:p>
          <a:p>
            <a:pPr indent="-1588" lvl="0" marL="9048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b582c185e_0_0"/>
          <p:cNvSpPr txBox="1"/>
          <p:nvPr>
            <p:ph type="title"/>
          </p:nvPr>
        </p:nvSpPr>
        <p:spPr>
          <a:xfrm>
            <a:off x="822325" y="287337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Cuidado ….</a:t>
            </a:r>
            <a:endParaRPr/>
          </a:p>
        </p:txBody>
      </p:sp>
      <p:sp>
        <p:nvSpPr>
          <p:cNvPr id="114" name="Google Shape;114;g14b582c185e_0_0"/>
          <p:cNvSpPr txBox="1"/>
          <p:nvPr>
            <p:ph idx="1" type="body"/>
          </p:nvPr>
        </p:nvSpPr>
        <p:spPr>
          <a:xfrm>
            <a:off x="4572000" y="1846250"/>
            <a:ext cx="4239900" cy="4022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2300"/>
              <a:t>Acoplamento Eferente de A = 1</a:t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2300"/>
              <a:t>(pois contamos o nro de classes)</a:t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2300"/>
              <a:t>Acoplamento Aferente de C = 2</a:t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rPr b="1" lang="en-US" sz="2300"/>
              <a:t>Acoplamento Eferente de F = 1</a:t>
            </a:r>
            <a:endParaRPr b="1" sz="2300"/>
          </a:p>
        </p:txBody>
      </p:sp>
      <p:sp>
        <p:nvSpPr>
          <p:cNvPr id="115" name="Google Shape;115;g14b582c185e_0_0"/>
          <p:cNvSpPr txBox="1"/>
          <p:nvPr>
            <p:ph idx="12" type="sldNum"/>
          </p:nvPr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g14b582c185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638" y="2102188"/>
            <a:ext cx="35147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4b582c185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563" y="3789175"/>
            <a:ext cx="27813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b582c185e_0_9"/>
          <p:cNvSpPr txBox="1"/>
          <p:nvPr>
            <p:ph type="title"/>
          </p:nvPr>
        </p:nvSpPr>
        <p:spPr>
          <a:xfrm>
            <a:off x="822325" y="287337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Cuidado ….</a:t>
            </a:r>
            <a:endParaRPr/>
          </a:p>
        </p:txBody>
      </p:sp>
      <p:sp>
        <p:nvSpPr>
          <p:cNvPr id="124" name="Google Shape;124;g14b582c185e_0_9"/>
          <p:cNvSpPr txBox="1"/>
          <p:nvPr>
            <p:ph idx="1" type="body"/>
          </p:nvPr>
        </p:nvSpPr>
        <p:spPr>
          <a:xfrm>
            <a:off x="4572000" y="1846250"/>
            <a:ext cx="4239900" cy="4022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2300"/>
              <a:t>Eferente (G) = 2</a:t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2300"/>
              <a:t>→ interfaces contam no aferente</a:t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2300"/>
              <a:t>Eferente (H) = 1 </a:t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2300"/>
              <a:t>→ só conta B, pois não faz sentido dizer que H está acoplado à sua interface. A interface é algo como se fosse parte da classe que a expõe. Assim, interfaces não entram na contagem dos eferentes.</a:t>
            </a:r>
            <a:endParaRPr b="1"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 b="1" sz="2300"/>
          </a:p>
        </p:txBody>
      </p:sp>
      <p:sp>
        <p:nvSpPr>
          <p:cNvPr id="125" name="Google Shape;125;g14b582c185e_0_9"/>
          <p:cNvSpPr txBox="1"/>
          <p:nvPr>
            <p:ph idx="12" type="sldNum"/>
          </p:nvPr>
        </p:nvSpPr>
        <p:spPr>
          <a:xfrm>
            <a:off x="7424737" y="6459537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g14b582c185e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89037"/>
            <a:ext cx="41719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Como diminuir o acoplamento ?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Analisar a classe e tentar eliminar dependências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Outra tarefa do engenheiro de software é hipotetizar evoluções no sistema e procurar ver se determinadas evoluções irão impactar negativamente no acoplamento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Quando A está acoplada a B, deve-se avaliar se A realmente tem interesse em todos os serviços de B ou somente uma parte dele. Nesse segundo caso, </a:t>
            </a:r>
            <a:r>
              <a:rPr b="0" i="0" lang="en-US" sz="2000" u="none">
                <a:solidFill>
                  <a:srgbClr val="40404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talvez 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valha a pena criar uma interface para B e colocar nela apenas os serviços que A tem interesse....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Exemplo - Cassandra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" y="2244725"/>
            <a:ext cx="9144000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iva">
  <a:themeElements>
    <a:clrScheme name="Retrospectiva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iva">
  <a:themeElements>
    <a:clrScheme name="Retrospectiva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2004-08-10T17:32:50Z</dcterms:created>
  <dc:creator>Valter Camargo</dc:creator>
</cp:coreProperties>
</file>