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7315200" cy="96012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Garamon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gbNAvhVyPKTK4IrWznjhwrIjMc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Garamon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Garamond-bold.fntdata"/><Relationship Id="rId16" Type="http://schemas.openxmlformats.org/officeDocument/2006/relationships/slide" Target="slides/slide11.xml"/><Relationship Id="rId38" Type="http://schemas.openxmlformats.org/officeDocument/2006/relationships/font" Target="fonts/Garamo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5d0bf32e4_0_12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35d0bf32e4_0_1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5d0bf32e4_0_22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35d0bf32e4_0_2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5cbe7fefc_0_11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35cbe7fefc_0_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5cbe7fefc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g135cbe7fefc_0_2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135cbe7fefc_0_23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5d0bf32e4_0_3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135d0bf32e4_0_3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5d0bf32e4_0_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35d0bf32e4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2eacb372d9d_0_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2eacb372d9d_0_4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2eacb372d9d_0_4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eacb372d9d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acb372d9d_0_4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7" name="Google Shape;57;g2eacb372d9d_0_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acb372d9d_0_4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eacb372d9d_0_43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1" name="Google Shape;61;g2eacb372d9d_0_43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g2eacb372d9d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acb372d9d_0_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acb372d9d_0_50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eacb372d9d_0_50"/>
          <p:cNvSpPr txBox="1"/>
          <p:nvPr>
            <p:ph idx="1" type="body"/>
          </p:nvPr>
        </p:nvSpPr>
        <p:spPr>
          <a:xfrm>
            <a:off x="822325" y="1846262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g2eacb372d9d_0_50"/>
          <p:cNvSpPr txBox="1"/>
          <p:nvPr>
            <p:ph idx="10" type="dt"/>
          </p:nvPr>
        </p:nvSpPr>
        <p:spPr>
          <a:xfrm>
            <a:off x="822325" y="6459537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2eacb372d9d_0_50"/>
          <p:cNvSpPr txBox="1"/>
          <p:nvPr>
            <p:ph idx="11" type="ftr"/>
          </p:nvPr>
        </p:nvSpPr>
        <p:spPr>
          <a:xfrm>
            <a:off x="2765425" y="6459537"/>
            <a:ext cx="361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eacb372d9d_0_50"/>
          <p:cNvSpPr txBox="1"/>
          <p:nvPr>
            <p:ph idx="12" type="sldNum"/>
          </p:nvPr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2eacb372d9d_0_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2eacb372d9d_0_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2eacb372d9d_0_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acb372d9d_0_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2eacb372d9d_0_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2eacb372d9d_0_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g2eacb372d9d_0_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acb372d9d_0_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g2eacb372d9d_0_1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2eacb372d9d_0_1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2eacb372d9d_0_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eacb372d9d_0_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2eacb372d9d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acb372d9d_0_2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g2eacb372d9d_0_2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g2eacb372d9d_0_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cb372d9d_0_30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2eacb372d9d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acb372d9d_0_33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g2eacb372d9d_0_3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2eacb372d9d_0_33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g2eacb372d9d_0_3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g2eacb372d9d_0_3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2eacb372d9d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acb372d9d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g2eacb372d9d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2eacb372d9d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268287" y="2420937"/>
            <a:ext cx="8353425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1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b="1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COESÃO</a:t>
            </a:r>
            <a:endParaRPr sz="2800"/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b="1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PROF. VALTER VIEIRA DE CAMARGO</a:t>
            </a:r>
            <a:endParaRPr sz="2800"/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1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1" sz="2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70" name="Google Shape;70;p1"/>
          <p:cNvCxnSpPr/>
          <p:nvPr/>
        </p:nvCxnSpPr>
        <p:spPr>
          <a:xfrm>
            <a:off x="3276600" y="4221162"/>
            <a:ext cx="2376487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"/>
          <p:cNvCxnSpPr/>
          <p:nvPr/>
        </p:nvCxnSpPr>
        <p:spPr>
          <a:xfrm>
            <a:off x="3636962" y="4364037"/>
            <a:ext cx="15843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Calibri"/>
              <a:buNone/>
            </a:pPr>
            <a:r>
              <a:rPr b="0" i="0" lang="en-US" sz="41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analisar a coesão com base em mudança de requisitos ?</a:t>
            </a:r>
            <a:endParaRPr sz="4600"/>
          </a:p>
        </p:txBody>
      </p:sp>
      <p:sp>
        <p:nvSpPr>
          <p:cNvPr id="162" name="Google Shape;162;p9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5003800" y="2327275"/>
            <a:ext cx="1584325" cy="3603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5003800" y="2687637"/>
            <a:ext cx="1584325" cy="1152525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5011737" y="3840162"/>
            <a:ext cx="1584325" cy="18716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Met1()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Met2()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homenzinho pensativo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2882900"/>
            <a:ext cx="17430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/>
          <p:nvPr/>
        </p:nvSpPr>
        <p:spPr>
          <a:xfrm>
            <a:off x="749300" y="1792287"/>
            <a:ext cx="3024187" cy="1298575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 deveria haver duas classes 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6781800" y="2327275"/>
            <a:ext cx="1584325" cy="3603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6781800" y="2687637"/>
            <a:ext cx="1584325" cy="1152525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6789737" y="3840162"/>
            <a:ext cx="1584325" cy="18716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Met3()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Met4()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2679700" y="3255962"/>
            <a:ext cx="1624012" cy="1022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Requisito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4181475" y="5273675"/>
            <a:ext cx="1743075" cy="1022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Requisito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9"/>
          <p:cNvCxnSpPr/>
          <p:nvPr/>
        </p:nvCxnSpPr>
        <p:spPr>
          <a:xfrm>
            <a:off x="4303712" y="3767137"/>
            <a:ext cx="1230312" cy="1022350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9"/>
          <p:cNvCxnSpPr/>
          <p:nvPr/>
        </p:nvCxnSpPr>
        <p:spPr>
          <a:xfrm flipH="1" rot="10800000">
            <a:off x="5924550" y="4816475"/>
            <a:ext cx="1228725" cy="968375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código abaixo pertence a uma única classe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250825" y="1844675"/>
            <a:ext cx="4321175" cy="2263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 read_dictionary(file)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if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File.extname(file) == ".xml"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read and return definitions in XML from file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read and return definitions in text from file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4716462" y="1844675"/>
            <a:ext cx="4319587" cy="2376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 write_dictionary(file, definitions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if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File.extname(file) == ".xml"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write definitions to file in 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write definitions to file in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900112" y="4108450"/>
            <a:ext cx="6408737" cy="2376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 = Hash.new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definitions["autodidact"] = "someone who learned without a teacher"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definitions["cogent"]     = "clear, logical, and convincing"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definitions["pedagogy"]   = "the method and practice of teaching"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file = "dictionary.txt"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 write_dictionary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(file, definitions)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read_dictionary(file)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código abaixo pertence a uma única classe (Lembrem-se ! Está tudo em uma única classe...)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250825" y="1844675"/>
            <a:ext cx="4321175" cy="2263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 read_dictionary(file)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if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File.extname(file) == ".xml"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read and return definitions in XML from file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read and return definitions in text from file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4716462" y="1844675"/>
            <a:ext cx="4319587" cy="2376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 write_dictionary(file, definitions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if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File.extname(file) == ".xml"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write definitions to file in 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write definitions to file in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900112" y="4108450"/>
            <a:ext cx="6408737" cy="2376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 = Hash.new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definitions["autodidact"] = "someone who learned without a teacher"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definitions["cogent"]     = "clear, logical, and convincing"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definitions["pedagogy"]   = "the method and practice of teaching"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file = "dictionary.txt"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write_dictionary(file, definitions)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read_dictionary(file)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4211637" y="4437062"/>
            <a:ext cx="4824412" cy="107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Quais as funcionalidades (requisitos) desta classe 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 – Possíveis alterações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250825" y="1844675"/>
            <a:ext cx="4321175" cy="2263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 read_dictionary(file)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if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File.extname(file) == ".xml"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read and return definitions in XML from file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read and return definitions in text from file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4716462" y="1844675"/>
            <a:ext cx="4319587" cy="2376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 write_dictionary(file, definitions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if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File.extname(file) == ".xml"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write definitions to file in 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# write definitions to file in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900112" y="4108450"/>
            <a:ext cx="6408737" cy="2376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200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 = Hash.new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definitions["autodidact"] = "someone who learned without a teacher"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definitions["cogent"]     = "clear, logical, and convincing"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definitions["pedagogy"]   = "the method and practice of teaching"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file = "dictionary.txt"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write_dictionary(file, definitions)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read_dictionary(file)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000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250825" y="3284537"/>
            <a:ext cx="8785225" cy="28082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Possíveis alterações e impactos: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Aparecimento de nova funcionalidade “colorir arquivo”... (criar novo método e dentro dele diferenciar os tipos de arquivos 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Aparecimento de um novo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tipo de arquivo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Json (alterar os dois métodos de leitura e escrita, já que eles tratam de todos os tipos de arquivos)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ESSAS DEMANDAS EXIGEM ALTERAÇÕES NA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MESMA CLASSE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....   CLASSE NÃO COESA....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UMA ALTERAÇÃO NÃO DEVERIA SER NO MESMO LUGAR (CLASSE) DA OUTRA....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 – melhor coesão</a:t>
            </a:r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611187" y="1900237"/>
            <a:ext cx="3600450" cy="4924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initialize(file)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 = Hash.new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@file =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add_definition(term, definition)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@definitions[term] =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self.instance(file)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File.extname(file) == ".xml"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XMLDictionary.new(file)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TextDictionary.new(file)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4191000" y="1595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XMLDictionary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XML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XML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211637" y="4008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TextDictionary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text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text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 – melhor coesão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11187" y="1900237"/>
            <a:ext cx="3600450" cy="4924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initialize(file)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 = Hash.new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@file =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add_definition(term, definition)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@definitions[term] =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self.instance(file)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File.extname(file) == ".xml"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XMLDictionary.new(file)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TextDictionary.new(file)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4191000" y="1595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XMLDictionary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XML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XML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211637" y="4008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TextDictionary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text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text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201612" y="182562"/>
            <a:ext cx="8785225" cy="1249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Possíveis alterações: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Aparecimento de nova funcionalidade “colorir arquivo”...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fazer: criar novo método dentro de cada classe que representa os tipos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Alterou duas classes .... ☹... Mas todas elas oferecem essa funcionalidade....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5508625" y="3500437"/>
            <a:ext cx="503237" cy="427037"/>
          </a:xfrm>
          <a:custGeom>
            <a:rect b="b" l="l" r="r" t="t"/>
            <a:pathLst>
              <a:path extrusionOk="0" h="427037" w="503238">
                <a:moveTo>
                  <a:pt x="1" y="163113"/>
                </a:moveTo>
                <a:lnTo>
                  <a:pt x="192221" y="163114"/>
                </a:lnTo>
                <a:lnTo>
                  <a:pt x="251619" y="0"/>
                </a:lnTo>
                <a:lnTo>
                  <a:pt x="311017" y="163114"/>
                </a:lnTo>
                <a:lnTo>
                  <a:pt x="503237" y="163113"/>
                </a:lnTo>
                <a:lnTo>
                  <a:pt x="347727" y="263922"/>
                </a:lnTo>
                <a:lnTo>
                  <a:pt x="407128" y="427036"/>
                </a:lnTo>
                <a:lnTo>
                  <a:pt x="251619" y="326225"/>
                </a:lnTo>
                <a:lnTo>
                  <a:pt x="96110" y="427036"/>
                </a:lnTo>
                <a:lnTo>
                  <a:pt x="155511" y="263922"/>
                </a:lnTo>
                <a:lnTo>
                  <a:pt x="1" y="163113"/>
                </a:lnTo>
                <a:close/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5567362" y="5876925"/>
            <a:ext cx="503237" cy="425450"/>
          </a:xfrm>
          <a:custGeom>
            <a:rect b="b" l="l" r="r" t="t"/>
            <a:pathLst>
              <a:path extrusionOk="0" h="425450" w="503237">
                <a:moveTo>
                  <a:pt x="1" y="162507"/>
                </a:moveTo>
                <a:lnTo>
                  <a:pt x="192220" y="162508"/>
                </a:lnTo>
                <a:lnTo>
                  <a:pt x="251619" y="0"/>
                </a:lnTo>
                <a:lnTo>
                  <a:pt x="311017" y="162508"/>
                </a:lnTo>
                <a:lnTo>
                  <a:pt x="503236" y="162507"/>
                </a:lnTo>
                <a:lnTo>
                  <a:pt x="347726" y="262941"/>
                </a:lnTo>
                <a:lnTo>
                  <a:pt x="407127" y="425449"/>
                </a:lnTo>
                <a:lnTo>
                  <a:pt x="251619" y="325013"/>
                </a:lnTo>
                <a:lnTo>
                  <a:pt x="96110" y="425449"/>
                </a:lnTo>
                <a:lnTo>
                  <a:pt x="155511" y="262941"/>
                </a:lnTo>
                <a:lnTo>
                  <a:pt x="1" y="162507"/>
                </a:lnTo>
                <a:close/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 – melhor coesão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611187" y="1744662"/>
            <a:ext cx="3600450" cy="4924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initialize(file)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 = Hash.new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@file =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add_definition(term, definition)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@definitions[term] =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self.instance(file)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File.extname(file) == ".xml"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XMLDictionary.new(file)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TextDictionary.new(file)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4191000" y="1595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XMLDictionary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XML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XML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4211637" y="4008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TextDictionary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text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text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201612" y="182562"/>
            <a:ext cx="8785225" cy="1519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Possíveis alterações: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Aparecimento de um novo tipo de arquivo Json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fazer: uma nova classe é criada para o novo tipo,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nenhum impacto nas classes que representam os outros tipos...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Só no código cliente que realmente tem essa responsabilidade  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3059112" y="5084762"/>
            <a:ext cx="504825" cy="425450"/>
          </a:xfrm>
          <a:custGeom>
            <a:rect b="b" l="l" r="r" t="t"/>
            <a:pathLst>
              <a:path extrusionOk="0" h="425450" w="504825">
                <a:moveTo>
                  <a:pt x="1" y="162507"/>
                </a:moveTo>
                <a:lnTo>
                  <a:pt x="192827" y="162508"/>
                </a:lnTo>
                <a:lnTo>
                  <a:pt x="252413" y="0"/>
                </a:lnTo>
                <a:lnTo>
                  <a:pt x="311998" y="162508"/>
                </a:lnTo>
                <a:lnTo>
                  <a:pt x="504824" y="162507"/>
                </a:lnTo>
                <a:lnTo>
                  <a:pt x="348824" y="262941"/>
                </a:lnTo>
                <a:lnTo>
                  <a:pt x="408412" y="425449"/>
                </a:lnTo>
                <a:lnTo>
                  <a:pt x="252413" y="325013"/>
                </a:lnTo>
                <a:lnTo>
                  <a:pt x="96413" y="425449"/>
                </a:lnTo>
                <a:lnTo>
                  <a:pt x="156001" y="262941"/>
                </a:lnTo>
                <a:lnTo>
                  <a:pt x="1" y="162507"/>
                </a:lnTo>
                <a:close/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 – melhor coesão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611187" y="1744662"/>
            <a:ext cx="3600450" cy="4924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initialize(file)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 = Hash.new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@file =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add_definition(term, definition)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@definitions[term] =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self.instance(file)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File.extname(file) == ".xml"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XMLDictionary.new(file)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TextDictionary.new(file)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4191000" y="1595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XMLDictionary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XML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XML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4211637" y="4008437"/>
            <a:ext cx="4572000" cy="23701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TextDictionary &lt; 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write text to @file using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def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# read text from @file and populate the @definitions hash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201612" y="182562"/>
            <a:ext cx="8785225" cy="11588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Possíveis alterações: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Alteração na forma de leitura de arquivos xml.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fazer: alterações apenas na classe XMLDictionary.... Não precisa mexer nas outras 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8172450" y="1565275"/>
            <a:ext cx="504825" cy="425450"/>
          </a:xfrm>
          <a:custGeom>
            <a:rect b="b" l="l" r="r" t="t"/>
            <a:pathLst>
              <a:path extrusionOk="0" h="425450" w="504825">
                <a:moveTo>
                  <a:pt x="1" y="162507"/>
                </a:moveTo>
                <a:lnTo>
                  <a:pt x="192827" y="162508"/>
                </a:lnTo>
                <a:lnTo>
                  <a:pt x="252413" y="0"/>
                </a:lnTo>
                <a:lnTo>
                  <a:pt x="311998" y="162508"/>
                </a:lnTo>
                <a:lnTo>
                  <a:pt x="504824" y="162507"/>
                </a:lnTo>
                <a:lnTo>
                  <a:pt x="348824" y="262941"/>
                </a:lnTo>
                <a:lnTo>
                  <a:pt x="408412" y="425449"/>
                </a:lnTo>
                <a:lnTo>
                  <a:pt x="252413" y="325013"/>
                </a:lnTo>
                <a:lnTo>
                  <a:pt x="96413" y="425449"/>
                </a:lnTo>
                <a:lnTo>
                  <a:pt x="156001" y="262941"/>
                </a:lnTo>
                <a:lnTo>
                  <a:pt x="1" y="162507"/>
                </a:lnTo>
                <a:close/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 sz="4700"/>
              <a:t>E como analisar coesão com base em métricas ? </a:t>
            </a:r>
            <a:endParaRPr sz="4700"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Imagine uma classe abaixo com 2 métodos (A, B) e 4 atributos (X, Y, Z, K). O método A </a:t>
            </a:r>
            <a:r>
              <a:rPr lang="en-US"/>
              <a:t>manipula 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os atributos X e Y. O método B </a:t>
            </a:r>
            <a:r>
              <a:rPr lang="en-US"/>
              <a:t>manipula 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os atributos Z e K. Pelo desenho abaixo, conseguimos ver que existem “2 conjuntos diferentes” nessa classe: A </a:t>
            </a:r>
            <a:r>
              <a:rPr lang="en-US"/>
              <a:t>trata 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uma parte da classe, e B, outra. Para a métrica LCOM, essa classe possui </a:t>
            </a:r>
            <a:r>
              <a:rPr b="1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responsabilidades.</a:t>
            </a: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esao"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3573462"/>
            <a:ext cx="6389687" cy="21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5004675" y="3875700"/>
            <a:ext cx="7386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5379550" y="5209825"/>
            <a:ext cx="463200" cy="23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calcular ?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esao"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708275"/>
            <a:ext cx="6753225" cy="231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Coesão – definições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 relação à redação de textos:</a:t>
            </a:r>
            <a:endParaRPr/>
          </a:p>
          <a:p>
            <a:pPr indent="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Coesão é a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ligação harmônica entre duas partes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utilizada na gramática como forma de obter um texto claro e compreensível.</a:t>
            </a:r>
            <a:endParaRPr/>
          </a:p>
          <a:p>
            <a:pPr indent="-55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Nos estudos linguísticos, a 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coesão textual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consiste no uso correto das articulações gramaticais e conectivos, que permitem a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ligação harmoniosa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entre as frases, orações, termos, períodos e parágrafos de um texto.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 (Lack of Cohesion in Operations)</a:t>
            </a:r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8935" lvl="0" marL="90487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3"/>
              <a:buFont typeface="Calibri"/>
              <a:buChar char=" "/>
            </a:pPr>
            <a:r>
              <a:rPr b="1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Esta métrica também é conhecida como LCOM</a:t>
            </a:r>
            <a:endParaRPr sz="2150"/>
          </a:p>
          <a:p>
            <a:pPr indent="-118935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73"/>
              <a:buFont typeface="Calibri"/>
              <a:buChar char=" "/>
            </a:pP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Mede a ‘falta de coesão’ de um componente/classe</a:t>
            </a:r>
            <a:endParaRPr sz="2150"/>
          </a:p>
          <a:p>
            <a:pPr indent="-118935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73"/>
              <a:buFont typeface="Calibri"/>
              <a:buChar char=" "/>
            </a:pP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 um componente C</a:t>
            </a:r>
            <a:r>
              <a:rPr b="0" baseline="-2500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tem n operações O</a:t>
            </a:r>
            <a:r>
              <a:rPr b="0" baseline="-2500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…O</a:t>
            </a:r>
            <a:r>
              <a:rPr b="0" baseline="-2500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então {A</a:t>
            </a:r>
            <a:r>
              <a:rPr b="0" baseline="-2500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} é o conjunto de</a:t>
            </a:r>
            <a:endParaRPr b="0" i="0" sz="187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8935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73"/>
              <a:buFont typeface="Calibri"/>
              <a:buChar char=" "/>
            </a:pP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atributos usados pela operação O</a:t>
            </a:r>
            <a:r>
              <a:rPr b="0" baseline="-2500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50"/>
          </a:p>
          <a:p>
            <a:pPr indent="0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Calibri"/>
              <a:buNone/>
            </a:pPr>
            <a:r>
              <a:t/>
            </a:r>
            <a:endParaRPr b="0" i="0" sz="187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8935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73"/>
              <a:buFont typeface="Calibri"/>
              <a:buChar char=" "/>
            </a:pP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Seja |V| o número de intersecções vazias entre </a:t>
            </a:r>
            <a:r>
              <a:rPr b="1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pares</a:t>
            </a: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métodos</a:t>
            </a:r>
            <a:endParaRPr sz="2150"/>
          </a:p>
          <a:p>
            <a:pPr indent="-118935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73"/>
              <a:buFont typeface="Calibri"/>
              <a:buChar char=" "/>
            </a:pP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Seja |nV| o número de interseções não vazias entre pares de métodos</a:t>
            </a:r>
            <a:endParaRPr sz="2150"/>
          </a:p>
          <a:p>
            <a:pPr indent="0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Calibri"/>
              <a:buNone/>
            </a:pPr>
            <a:r>
              <a:t/>
            </a:r>
            <a:endParaRPr b="0" i="0" sz="187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683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58"/>
              <a:buFont typeface="Calibri"/>
              <a:buChar char=" "/>
            </a:pPr>
            <a:r>
              <a:rPr b="0" i="0" lang="en-US" sz="2057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Então LCOO =&gt;</a:t>
            </a:r>
            <a:endParaRPr b="0" i="0" sz="2057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683" lvl="0" marL="90487" marR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058"/>
              <a:buChar char=" "/>
            </a:pPr>
            <a:r>
              <a:t/>
            </a:r>
            <a:endParaRPr sz="2057"/>
          </a:p>
          <a:p>
            <a:pPr indent="0" lvl="1" marL="200025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88"/>
              <a:buFont typeface="Calibri"/>
              <a:buNone/>
            </a:pPr>
            <a:r>
              <a:rPr b="0" i="0" lang="en-US" sz="187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|V|  - |nV|,  </a:t>
            </a:r>
            <a:r>
              <a:rPr b="1" i="0" lang="en-US" sz="1870" u="none" cap="none" strike="noStrike">
                <a:solidFill>
                  <a:srgbClr val="404040"/>
                </a:solidFill>
              </a:rPr>
              <a:t>se |V| &gt;= |nV|</a:t>
            </a:r>
            <a:endParaRPr b="1" i="0" sz="1870" u="none" cap="none" strike="noStrike">
              <a:solidFill>
                <a:srgbClr val="404040"/>
              </a:solidFill>
            </a:endParaRPr>
          </a:p>
          <a:p>
            <a:pPr indent="0" lvl="1" marL="200025" marR="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88"/>
              <a:buFont typeface="Calibri"/>
              <a:buNone/>
            </a:pPr>
            <a:r>
              <a:t/>
            </a:r>
            <a:endParaRPr sz="1870"/>
          </a:p>
          <a:p>
            <a:pPr indent="0" lvl="1" marL="200025" marR="0" rtl="0" algn="l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8"/>
              <a:buFont typeface="Calibri"/>
              <a:buNone/>
            </a:pPr>
            <a:r>
              <a:rPr b="0" i="0" lang="en-US" sz="187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        0       ,    </a:t>
            </a:r>
            <a:r>
              <a:rPr b="1" i="0" lang="en-US" sz="1870" u="none" cap="none" strike="noStrike">
                <a:solidFill>
                  <a:srgbClr val="404040"/>
                </a:solidFill>
              </a:rPr>
              <a:t> se |V| &lt;   |nV|</a:t>
            </a:r>
            <a:endParaRPr b="1" sz="2150"/>
          </a:p>
          <a:p>
            <a:pPr indent="-118935" lvl="0" marL="90487" marR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73"/>
              <a:buFont typeface="Calibri"/>
              <a:buChar char=" "/>
            </a:pPr>
            <a:r>
              <a:rPr b="0" i="0" lang="en-US" sz="187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50"/>
          </a:p>
          <a:p>
            <a:pPr indent="0" lvl="0" marL="90488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Calibri"/>
              <a:buNone/>
            </a:pPr>
            <a:r>
              <a:t/>
            </a:r>
            <a:endParaRPr b="0" i="0" sz="187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18812" y="4283062"/>
            <a:ext cx="4032300" cy="108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63" y="62033"/>
                </a:moveTo>
                <a:lnTo>
                  <a:pt x="-27382" y="124154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... Isto é...  Se o número de interseções não vazias for maior, então, não interessa mais nada,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coesão adequada</a:t>
            </a: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Este métrica procura então detalhar quando o número de vazias é maior...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29275"/>
            <a:ext cx="1731962" cy="534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/>
          <p:nvPr/>
        </p:nvSpPr>
        <p:spPr>
          <a:xfrm>
            <a:off x="1731950" y="5684500"/>
            <a:ext cx="7412050" cy="624225"/>
          </a:xfrm>
          <a:prstGeom prst="flowChartProcess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número total de interseções pode ser calculado usando a fórmula de combinação. Em 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número de métodos da classe e p é o número de elementos dos subconjuntos,  sempre 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Os passos para se calcular a LCOO são os seguintes:</a:t>
            </a:r>
            <a:endParaRPr/>
          </a:p>
          <a:p>
            <a:pPr indent="-342900" lvl="1" marL="5429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cada método, </a:t>
            </a:r>
            <a:r>
              <a:rPr lang="en-US" sz="1600"/>
              <a:t>listar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conjunto de atributos que ele manipula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M1 = {att1, att2}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M2 = {att1, att3}</a:t>
            </a:r>
            <a:endParaRPr/>
          </a:p>
          <a:p>
            <a:pPr indent="-342900" lvl="1" marL="5429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Fazer as interseções dos pares </a:t>
            </a:r>
            <a:r>
              <a:rPr lang="en-US" sz="1600"/>
              <a:t>de métodos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 Montar as interseções de todos os pares de métodos, mostrando quais atributos são compartilhados por eles.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M1 x M2 = {att1}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M1 x M3 = { ...}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M1 x M4 = {....}</a:t>
            </a:r>
            <a:endParaRPr/>
          </a:p>
          <a:p>
            <a:pPr indent="-342900" lvl="1" marL="5429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Contagem. Contar o número de interseções vazias |V| e o número de não vazias |nV|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|V| = x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|nV| = y</a:t>
            </a:r>
            <a:endParaRPr/>
          </a:p>
          <a:p>
            <a:pPr indent="-342900" lvl="1" marL="5429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Aplicar o cálculo para se obter o valor de LCOO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|V| - |nV| se V &gt; nV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◦"/>
            </a:pPr>
            <a:r>
              <a:rPr b="0" i="0" lang="en-US" sz="1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 se V &lt;= nV</a:t>
            </a:r>
            <a:endParaRPr/>
          </a:p>
          <a:p>
            <a:pPr indent="-14288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</a:t>
            </a:r>
            <a:endParaRPr/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-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Pode ser um pouco difícil interpretar o valor resultante da LCOO por ser um número absoluto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-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Suponha que uma classe tenha LCOO = 15, o que isso significa ?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-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Resposta: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Significa que a classe possui 15 interseções vazias a mais do que o número de não vazias. Mas isso é muito ? É pouco ? 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-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Geralmente é melhor considerar a porcentagem para se ter uma ideia da gravidade da LCOO. </a:t>
            </a:r>
            <a:endParaRPr/>
          </a:p>
          <a:p>
            <a:pPr indent="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-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Veja os dois cenários no próximo slide. 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</a:t>
            </a:r>
            <a:endParaRPr/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76199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Cenário 1 (</a:t>
            </a:r>
            <a:r>
              <a:rPr b="1" lang="en-US" sz="1200"/>
              <a:t>LCOO = 15</a:t>
            </a:r>
            <a:r>
              <a:rPr lang="en-US" sz="1200"/>
              <a:t>):</a:t>
            </a:r>
            <a:endParaRPr/>
          </a:p>
          <a:p>
            <a:pPr indent="-13811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V = 30</a:t>
            </a:r>
            <a:endParaRPr/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NV = 15</a:t>
            </a:r>
            <a:endParaRPr/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Total = 45 Interseções (classe com 10 métodos)</a:t>
            </a:r>
            <a:endParaRPr/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LCOO = 15 , pois 30 – 15 = 15</a:t>
            </a:r>
            <a:endParaRPr/>
          </a:p>
          <a:p>
            <a:pPr indent="-76199" lvl="0" marL="904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 Comparado com o total de interseções temos que</a:t>
            </a:r>
            <a:endParaRPr/>
          </a:p>
          <a:p>
            <a:pPr indent="-13811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33% (15 NV de 45) de todas interseções são não-vazias</a:t>
            </a:r>
            <a:endParaRPr/>
          </a:p>
          <a:p>
            <a:pPr indent="-1381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-"/>
            </a:pPr>
            <a:r>
              <a:rPr lang="en-US" sz="1100"/>
              <a:t>66% (30 V de 45) de todas interseções </a:t>
            </a:r>
            <a:r>
              <a:rPr b="1" lang="en-US" sz="1100"/>
              <a:t>são vazias </a:t>
            </a:r>
            <a:r>
              <a:rPr lang="en-US" sz="1100"/>
              <a:t>! </a:t>
            </a:r>
            <a:r>
              <a:rPr b="1" lang="en-US" sz="1100"/>
              <a:t>Bastante ....    </a:t>
            </a:r>
            <a:r>
              <a:rPr b="1" lang="en-US" sz="1100">
                <a:highlight>
                  <a:srgbClr val="FFFF00"/>
                </a:highlight>
              </a:rPr>
              <a:t>(LCOO = 0,66)</a:t>
            </a:r>
            <a:endParaRPr b="1" sz="1200">
              <a:highlight>
                <a:srgbClr val="FFFF00"/>
              </a:highlight>
            </a:endParaRPr>
          </a:p>
          <a:p>
            <a:pPr indent="-1444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Como mais da metade das interseções são vazias, isso sugere que realmente o número </a:t>
            </a:r>
            <a:r>
              <a:rPr b="1" lang="en-US" sz="1200"/>
              <a:t>LCOO 15 é relativamente alto </a:t>
            </a:r>
            <a:endParaRPr sz="1100"/>
          </a:p>
          <a:p>
            <a:pPr indent="-90487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-"/>
            </a:pPr>
            <a:r>
              <a:rPr b="0" i="0" lang="en-US" sz="1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Cenário 2 (</a:t>
            </a:r>
            <a:r>
              <a:rPr b="1" i="0" lang="en-US" sz="1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 = 16</a:t>
            </a:r>
            <a:r>
              <a:rPr b="0" i="0" lang="en-US" sz="1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-"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 = 158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-"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NV = 142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-"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Total = 300 interseções  (classe com 20 métodos)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-"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 = 16, pois 158  – 142 = 16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libri"/>
              <a:buChar char="-"/>
            </a:pPr>
            <a:r>
              <a:rPr b="0" i="0" lang="en-US" sz="1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Comparando com o total de interseções temos que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-"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47% (142 de 300) de todas as interseções são não vazias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-"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53% (158 de 300) de todas interseções são vazias. </a:t>
            </a:r>
            <a:r>
              <a:rPr b="0" i="0" lang="en-US" sz="11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(LCOO = 0,53)</a:t>
            </a:r>
            <a:endParaRPr>
              <a:highlight>
                <a:srgbClr val="FFFF00"/>
              </a:highlight>
            </a:endParaRPr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-"/>
            </a:pPr>
            <a:r>
              <a:rPr b="0" i="0" lang="en-US" sz="11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LCOO de 15 aqui não é tão ruim, pois está o nro de vazias e não vazias estão próximos</a:t>
            </a:r>
            <a:endParaRPr/>
          </a:p>
          <a:p>
            <a:pPr indent="-11271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271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38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4716462" y="287337"/>
            <a:ext cx="4248150" cy="252095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– O tamanho do sistema influencia na porcentagem.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 – Para o cenário 2, em consequência de ser bem maior que o primeiro,  LCOO = 16 é bem próximo do LCOO = 0. Veja na fórmula que quando o número de não vazias é maior já é 0 o resultado do LCOO.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 – em outro cenário, se LCOO = 25 com V = 35 e NV = 10 a coesão estaria seriamente comprometida pois teríamos que  77% das interseções são vazias....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Gravíssimo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4594225" y="4129087"/>
            <a:ext cx="4248150" cy="1531937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Dica: Para saber quantas interseções existem em uma classe use a fórumula da combinação simples.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= número de métodos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 = 2, pois a combinação é 2 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com 10 métodos = 45 interseções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com 30 métodos (evite) =  435 interseções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com 50 métodos (nunca faça isso) =  1225 interseções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050" y="5675312"/>
            <a:ext cx="2139950" cy="58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5d0bf32e4_0_12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</a:t>
            </a:r>
            <a:endParaRPr/>
          </a:p>
        </p:txBody>
      </p:sp>
      <p:sp>
        <p:nvSpPr>
          <p:cNvPr id="303" name="Google Shape;303;g135d0bf32e4_0_12"/>
          <p:cNvSpPr txBox="1"/>
          <p:nvPr>
            <p:ph idx="1" type="body"/>
          </p:nvPr>
        </p:nvSpPr>
        <p:spPr>
          <a:xfrm>
            <a:off x="822325" y="1846262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Cenário 3 (</a:t>
            </a:r>
            <a:r>
              <a:rPr b="1" lang="en-US" sz="1400"/>
              <a:t>LCOO = 5</a:t>
            </a:r>
            <a:r>
              <a:rPr lang="en-US" sz="1400"/>
              <a:t>):</a:t>
            </a:r>
            <a:endParaRPr sz="2200"/>
          </a:p>
          <a:p>
            <a:pPr indent="-15081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V = 30</a:t>
            </a:r>
            <a:endParaRPr sz="2000"/>
          </a:p>
          <a:p>
            <a:pPr indent="-1508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NV = 25</a:t>
            </a:r>
            <a:endParaRPr sz="2000"/>
          </a:p>
          <a:p>
            <a:pPr indent="-1508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Total = 55 Interseções</a:t>
            </a:r>
            <a:endParaRPr sz="2000"/>
          </a:p>
          <a:p>
            <a:pPr indent="-1508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LCOO = 5 , pois 30 – 25 = 5</a:t>
            </a:r>
            <a:endParaRPr sz="2000"/>
          </a:p>
          <a:p>
            <a:pPr indent="-88900" lvl="0" marL="904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 Comparado com o total de interseções temos que</a:t>
            </a:r>
            <a:endParaRPr sz="2200"/>
          </a:p>
          <a:p>
            <a:pPr indent="-15081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45% (25 NV de 55) de todas interseções são não-vazias</a:t>
            </a:r>
            <a:endParaRPr sz="2000"/>
          </a:p>
          <a:p>
            <a:pPr indent="-15081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55% (30 V de 55) de todas interseções </a:t>
            </a:r>
            <a:r>
              <a:rPr b="1" lang="en-US" sz="1300"/>
              <a:t>são vazias   </a:t>
            </a:r>
            <a:r>
              <a:rPr b="1" lang="en-US" sz="1300">
                <a:highlight>
                  <a:srgbClr val="FFFF00"/>
                </a:highlight>
              </a:rPr>
              <a:t>(LCOO = 0,55)</a:t>
            </a:r>
            <a:endParaRPr b="1" sz="1400">
              <a:highlight>
                <a:srgbClr val="FFFF00"/>
              </a:highlight>
            </a:endParaRPr>
          </a:p>
          <a:p>
            <a:pPr indent="-1571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Veja que os valores começam a ficar próximo, então o valor de LCOO é mais próximo de zero.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400"/>
              <a:t>- Cenário 4 (LCOO = 45)</a:t>
            </a:r>
            <a:endParaRPr b="1"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- V = 50</a:t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- NV = 5</a:t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- Total = 55 interseções </a:t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- LCOO = 45, pois 50 - 5 = 45</a:t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9%  (5 NV de 55) de todas as interseções são não-vazias</a:t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highlight>
                  <a:srgbClr val="FFFF00"/>
                </a:highlight>
              </a:rPr>
              <a:t>91% (50 V de 55) de todas as interseções são vazias   </a:t>
            </a:r>
            <a:r>
              <a:rPr b="1" lang="en-US" sz="1400">
                <a:highlight>
                  <a:srgbClr val="FFFF00"/>
                </a:highlight>
              </a:rPr>
              <a:t> (LCOO = 0,91)</a:t>
            </a:r>
            <a:endParaRPr b="1" sz="1400"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- </a:t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0634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</a:pPr>
            <a:r>
              <a:t/>
            </a:r>
            <a:endParaRPr sz="1300"/>
          </a:p>
        </p:txBody>
      </p:sp>
      <p:sp>
        <p:nvSpPr>
          <p:cNvPr id="304" name="Google Shape;304;g135d0bf32e4_0_12"/>
          <p:cNvSpPr txBox="1"/>
          <p:nvPr/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35d0bf32e4_0_12"/>
          <p:cNvSpPr/>
          <p:nvPr/>
        </p:nvSpPr>
        <p:spPr>
          <a:xfrm>
            <a:off x="4287850" y="127225"/>
            <a:ext cx="4516800" cy="29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é normal transformar o LCOO em um número que varia de 0 a 1, considerando a porcentagem encontrada nestes exemplos.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Quanto mais próximo de 0 melhor, quanto mais próximo de 1 pior.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35d0bf32e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108898" y="2000098"/>
            <a:ext cx="5930575" cy="23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35d0bf32e4_0_22"/>
          <p:cNvSpPr txBox="1"/>
          <p:nvPr>
            <p:ph type="title"/>
          </p:nvPr>
        </p:nvSpPr>
        <p:spPr>
          <a:xfrm>
            <a:off x="822325" y="824325"/>
            <a:ext cx="21606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</a:t>
            </a:r>
            <a:endParaRPr/>
          </a:p>
        </p:txBody>
      </p:sp>
      <p:sp>
        <p:nvSpPr>
          <p:cNvPr id="312" name="Google Shape;312;g135d0bf32e4_0_22"/>
          <p:cNvSpPr txBox="1"/>
          <p:nvPr/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35d0bf32e4_0_22"/>
          <p:cNvSpPr/>
          <p:nvPr/>
        </p:nvSpPr>
        <p:spPr>
          <a:xfrm>
            <a:off x="3721525" y="1898050"/>
            <a:ext cx="1338000" cy="38400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0000"/>
              </a:gs>
              <a:gs pos="100000">
                <a:srgbClr val="389F04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35d0bf32e4_0_22"/>
          <p:cNvSpPr txBox="1"/>
          <p:nvPr/>
        </p:nvSpPr>
        <p:spPr>
          <a:xfrm>
            <a:off x="4919275" y="5306350"/>
            <a:ext cx="306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LCOO = 0 → Coesão OK !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35d0bf32e4_0_22"/>
          <p:cNvSpPr txBox="1"/>
          <p:nvPr/>
        </p:nvSpPr>
        <p:spPr>
          <a:xfrm>
            <a:off x="5135725" y="1974250"/>
            <a:ext cx="366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nro de interseções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vazias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nro de interseções total →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Coesão péssima ! LCOO = 1 ou 100%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135d0bf32e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474" y="5209692"/>
            <a:ext cx="984300" cy="79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35d0bf32e4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3850" y="3375025"/>
            <a:ext cx="720125" cy="7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35d0bf32e4_0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2025" y="1736625"/>
            <a:ext cx="647200" cy="6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35d0bf32e4_0_22"/>
          <p:cNvSpPr txBox="1"/>
          <p:nvPr/>
        </p:nvSpPr>
        <p:spPr>
          <a:xfrm>
            <a:off x="4919275" y="3626275"/>
            <a:ext cx="306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LCOO = 0 → Coesão OK !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35d0bf32e4_0_22"/>
          <p:cNvSpPr txBox="1"/>
          <p:nvPr/>
        </p:nvSpPr>
        <p:spPr>
          <a:xfrm>
            <a:off x="4919275" y="4211575"/>
            <a:ext cx="306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LCOO = 0 → Coesão OK !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35d0bf32e4_0_22"/>
          <p:cNvSpPr txBox="1"/>
          <p:nvPr/>
        </p:nvSpPr>
        <p:spPr>
          <a:xfrm>
            <a:off x="4919275" y="4758963"/>
            <a:ext cx="306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LCOO = 0 → Coesão OK !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5cbe7fefc_0_11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LCOO</a:t>
            </a:r>
            <a:endParaRPr/>
          </a:p>
        </p:txBody>
      </p:sp>
      <p:sp>
        <p:nvSpPr>
          <p:cNvPr id="327" name="Google Shape;327;g135cbe7fefc_0_11"/>
          <p:cNvSpPr txBox="1"/>
          <p:nvPr/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35cbe7fefc_0_11"/>
          <p:cNvSpPr txBox="1"/>
          <p:nvPr/>
        </p:nvSpPr>
        <p:spPr>
          <a:xfrm>
            <a:off x="52700" y="71225"/>
            <a:ext cx="6341400" cy="577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ContaCorrente 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   numeroConta;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nomeBanco;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String nomeCliente;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float  saldo;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cadastrarConta(int nConta, String nBanco, String nCliente) 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numeroConta = nConta;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nomeBanco = nBanco;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nomeCliente = nCliente;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depositar(float valor)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if (valor &gt; 0)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saldo += valor;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sacar(float valor)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if (saldo &gt;= valor)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saldo -= valor;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return false;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g135cbe7fefc_0_11"/>
          <p:cNvSpPr txBox="1"/>
          <p:nvPr/>
        </p:nvSpPr>
        <p:spPr>
          <a:xfrm>
            <a:off x="4042775" y="2710800"/>
            <a:ext cx="4506000" cy="390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(continuaçao)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atualizarNomeCliente(String nCliente)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nomeCliente = nCliente;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atualizarBanco(String nBanco)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nomeBanco = nBanco;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atualizarNumeroConta(int numConta)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numeroConta = numConta;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public float obterSaldo()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return saldo;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C343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C343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5cbe7fefc_0_23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600"/>
              <a:t>Exemplo</a:t>
            </a:r>
            <a:endParaRPr sz="4600"/>
          </a:p>
        </p:txBody>
      </p:sp>
      <p:sp>
        <p:nvSpPr>
          <p:cNvPr id="336" name="Google Shape;336;g135cbe7fefc_0_23"/>
          <p:cNvSpPr txBox="1"/>
          <p:nvPr>
            <p:ph idx="1" type="body"/>
          </p:nvPr>
        </p:nvSpPr>
        <p:spPr>
          <a:xfrm>
            <a:off x="613800" y="1846250"/>
            <a:ext cx="3958200" cy="472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Atributos = {numeroConta (NC), nomeCliente (NCli), nomeBanco (NB), saldo (S)}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Interseções: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1 - CadastrarConta() X depositar() →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2 - CadastrarConta() X sacar() →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3 - CadastrarConta() x atualizarNome() → {nomeCliente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4 - CadastrarConta() x atualizarBanco() → {nomeBanco}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5 - CadastrarConta() x atualizarNumeroConta() → {numeroConta}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6 - CadastrarConta() x obterSaldo() → { 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—---------------------------------------------------------------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7 - depositar() x sacar() → {saldo}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8 - depositar() x atualizarNome() → 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9 - depositar() x atualizarBanco() →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10 - depositar() x atualizarNumeroConta() →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11 - depositar() x obterSaldo() → {saldo}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b="1" sz="1100"/>
          </a:p>
        </p:txBody>
      </p:sp>
      <p:sp>
        <p:nvSpPr>
          <p:cNvPr id="337" name="Google Shape;337;g135cbe7fefc_0_23"/>
          <p:cNvSpPr txBox="1"/>
          <p:nvPr>
            <p:ph idx="12" type="sldNum"/>
          </p:nvPr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g135cbe7fefc_0_23"/>
          <p:cNvSpPr txBox="1"/>
          <p:nvPr>
            <p:ph idx="1" type="body"/>
          </p:nvPr>
        </p:nvSpPr>
        <p:spPr>
          <a:xfrm>
            <a:off x="4835475" y="1846250"/>
            <a:ext cx="3958200" cy="40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12 - sacar() x atualizarNome() →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13 - sacar() x atualizarBanco() →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14 - sacar() x atualizarNumeroConta() →  { 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15 - sacar() x obterSaldo() → {saldo}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—-------------------------------------------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16 - atualizarNome() x atualizarBanco() → {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17 - atualizarNome() x atualizarNumeroConta() → {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18 - atualizarNome() x obterSaldo() → {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—-------------------------------------------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19 - atualizarBanco() x atualizarNmeroConta() → {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20 - atualizarBanco() x obterSaldo() - {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—-------------------------------------------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100"/>
              <a:t>21 - atualizarNumeroConta() x obterSAldo → { } 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b="1" sz="1100"/>
          </a:p>
        </p:txBody>
      </p:sp>
      <p:sp>
        <p:nvSpPr>
          <p:cNvPr id="339" name="Google Shape;339;g135cbe7fefc_0_23"/>
          <p:cNvSpPr/>
          <p:nvPr/>
        </p:nvSpPr>
        <p:spPr>
          <a:xfrm>
            <a:off x="6665175" y="190850"/>
            <a:ext cx="2128500" cy="16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Vazias  = |V| =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Não-vazias = |NV|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LCOO = 15 - 6 =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15/20 = 0,75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5d0bf32e4_0_35"/>
          <p:cNvSpPr txBox="1"/>
          <p:nvPr>
            <p:ph type="title"/>
          </p:nvPr>
        </p:nvSpPr>
        <p:spPr>
          <a:xfrm>
            <a:off x="4239450" y="308950"/>
            <a:ext cx="3447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20"/>
              <a:buFont typeface="Calibri"/>
              <a:buNone/>
            </a:pPr>
            <a:r>
              <a:rPr b="0" i="0" lang="en-US" sz="302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b="0" i="0" sz="302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20"/>
              <a:buFont typeface="Calibri"/>
              <a:buNone/>
            </a:pPr>
            <a:r>
              <a:rPr lang="en-US" sz="3020"/>
              <a:t>Calcular LCOO</a:t>
            </a:r>
            <a:r>
              <a:rPr b="0" i="0" lang="en-US" sz="302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20"/>
          </a:p>
        </p:txBody>
      </p:sp>
      <p:sp>
        <p:nvSpPr>
          <p:cNvPr id="345" name="Google Shape;345;g135d0bf32e4_0_35"/>
          <p:cNvSpPr txBox="1"/>
          <p:nvPr/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135d0bf32e4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5" y="817725"/>
            <a:ext cx="4238625" cy="54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35d0bf32e4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6200" y="3218249"/>
            <a:ext cx="5277800" cy="27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Coesão - definições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Google: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1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substantivo feminino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1.FÍSICA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Força de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atração entre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átomos e moléculas que constituem um corpo, e que </a:t>
            </a:r>
            <a:r>
              <a:rPr b="0" i="0" lang="en-US" sz="20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resiste a que este se quebre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2.FIGURADO (SENTIDO)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unidade lógica, coerência de um pensamento, de uma obra.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Coesão na Engenharia de Software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Refere-se a quanto um “componente” possui uma </a:t>
            </a:r>
            <a:r>
              <a:rPr b="1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única</a:t>
            </a: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responsabilidade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❖"/>
            </a:pPr>
            <a:r>
              <a:rPr lang="en-US" sz="2200"/>
              <a:t>U</a:t>
            </a: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 classe com alta coesão é aquela que tem somente uma responsabilidade e faz somente um tipo de tarefa ...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Uma classe com coesão ruim é aquela que faz coisas além das quais deveria fazer... Isto é, a classe com coesão baixa assumiu responsabilidades que deveriam ser de outras classes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Exemplo </a:t>
            </a:r>
            <a:r>
              <a:rPr lang="en-US" sz="2200"/>
              <a:t>com boa coesão → </a:t>
            </a: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 uma regra da nota fiscal mudar, altera-se somente a classe NotaFiscal, se uma regra do imposto mudar, muda-se somente na classe Imposto....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Problemas...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822325" y="1846250"/>
            <a:ext cx="7864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200"/>
              <a:t>Características de c</a:t>
            </a: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lasses com baixa coesão</a:t>
            </a:r>
            <a:endParaRPr sz="2200"/>
          </a:p>
          <a:p>
            <a:pPr indent="-2079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1800"/>
              <a:t>Código confuso, misturado, difícil dizer objetivamente qual a função/responsabilidade da classe</a:t>
            </a:r>
            <a:endParaRPr sz="1800"/>
          </a:p>
          <a:p>
            <a:pPr indent="-2079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1800"/>
              <a:t>Código com </a:t>
            </a:r>
            <a:r>
              <a:rPr i="1" lang="en-US" sz="1800"/>
              <a:t>compreensibilidade</a:t>
            </a:r>
            <a:r>
              <a:rPr lang="en-US" sz="1800"/>
              <a:t> ruim - difícil e demorado para compreender o que determinado método/classe realmente faz;</a:t>
            </a:r>
            <a:endParaRPr sz="1800"/>
          </a:p>
          <a:p>
            <a:pPr indent="-2079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Mudanças de requisitos </a:t>
            </a:r>
            <a:r>
              <a:rPr b="1" i="0" lang="en-US" sz="1800" u="none" cap="none" strike="noStrike">
                <a:solidFill>
                  <a:srgbClr val="404040"/>
                </a:solidFill>
              </a:rPr>
              <a:t>distintos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acabam impactando a mesma classe.... </a:t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9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-US" sz="1800"/>
              <a:t>por ex, alteração na lei de aposentadoria levaria à alterações na classe X. Alteração nas leis de tributos fiscais também levariam à alterações na classe X …   ESTRANHO …  NÃO DEVERIA.</a:t>
            </a:r>
            <a:endParaRPr sz="1800"/>
          </a:p>
          <a:p>
            <a:pPr indent="-2079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Difíceis de serem reusadas</a:t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79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-US" sz="1800"/>
              <a:t>pois …  partes dela podem ser desnecessárias em outros sistemas…</a:t>
            </a:r>
            <a:endParaRPr sz="1800"/>
          </a:p>
          <a:p>
            <a:pPr indent="-90487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Algumas vezes uma classe com baixa coesão possui um nome inadequado, que não reflete uma única coisa.</a:t>
            </a:r>
            <a:endParaRPr sz="2200"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d0bf32e4_0_0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 sz="4300"/>
              <a:t>Como analisar a coesão de uma classe ?</a:t>
            </a:r>
            <a:endParaRPr sz="4300"/>
          </a:p>
        </p:txBody>
      </p:sp>
      <p:sp>
        <p:nvSpPr>
          <p:cNvPr id="105" name="Google Shape;105;g135d0bf32e4_0_0"/>
          <p:cNvSpPr txBox="1"/>
          <p:nvPr>
            <p:ph idx="1" type="body"/>
          </p:nvPr>
        </p:nvSpPr>
        <p:spPr>
          <a:xfrm>
            <a:off x="822325" y="1846250"/>
            <a:ext cx="7864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90487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Uma forma </a:t>
            </a:r>
            <a:r>
              <a:rPr b="1" lang="en-US" sz="3000"/>
              <a:t>informal</a:t>
            </a:r>
            <a:r>
              <a:rPr lang="en-US" sz="3000"/>
              <a:t> de  “averiguar” a coesão de uma classe é imaginar/supor mudanças em alguns requisitos e analisar quais métodos/classes seriam modificados em decorrência dessas mudanças.</a:t>
            </a:r>
            <a:endParaRPr sz="3000"/>
          </a:p>
          <a:p>
            <a:pPr indent="-190500" lvl="0" marL="90487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Se alteração em requisitos independentes/distintos exigir alterações na mesma classe, é um sinal de que a classe não é coesa..</a:t>
            </a:r>
            <a:endParaRPr sz="3000"/>
          </a:p>
          <a:p>
            <a:pPr indent="0" lvl="0" marL="90487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3000"/>
          </a:p>
          <a:p>
            <a:pPr indent="0" lvl="0" marL="90487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3100"/>
          </a:p>
        </p:txBody>
      </p:sp>
      <p:sp>
        <p:nvSpPr>
          <p:cNvPr id="106" name="Google Shape;106;g135d0bf32e4_0_0"/>
          <p:cNvSpPr txBox="1"/>
          <p:nvPr/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Calibri"/>
              <a:buNone/>
            </a:pPr>
            <a:r>
              <a:rPr b="0" i="0" lang="en-US" sz="3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analisar a coesão com base em mudança de requisitos ?</a:t>
            </a:r>
            <a:endParaRPr sz="4400"/>
          </a:p>
        </p:txBody>
      </p:sp>
      <p:sp>
        <p:nvSpPr>
          <p:cNvPr id="112" name="Google Shape;112;p6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6632575" y="1843087"/>
            <a:ext cx="1584325" cy="3603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6632575" y="2203450"/>
            <a:ext cx="1584325" cy="1152525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640512" y="3355975"/>
            <a:ext cx="1584325" cy="18716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Met1()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Met2()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Met3()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Met4()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homenzinho pensativo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2882900"/>
            <a:ext cx="17430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/>
          <p:nvPr/>
        </p:nvSpPr>
        <p:spPr>
          <a:xfrm>
            <a:off x="2268537" y="3213100"/>
            <a:ext cx="3167062" cy="1022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a regra negócio X mudar, qual classe/métodos eu precisaria alterar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2268537" y="4479925"/>
            <a:ext cx="3181350" cy="1276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outra regra de negócio mudar (nada haver com a primeira), qual classe/métodos eu precisaria alterar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6"/>
          <p:cNvCxnSpPr/>
          <p:nvPr/>
        </p:nvCxnSpPr>
        <p:spPr>
          <a:xfrm>
            <a:off x="5435600" y="3724275"/>
            <a:ext cx="1657350" cy="136525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6"/>
          <p:cNvCxnSpPr/>
          <p:nvPr/>
        </p:nvCxnSpPr>
        <p:spPr>
          <a:xfrm>
            <a:off x="5435600" y="3724275"/>
            <a:ext cx="1657350" cy="431800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6"/>
          <p:cNvCxnSpPr/>
          <p:nvPr/>
        </p:nvCxnSpPr>
        <p:spPr>
          <a:xfrm flipH="1" rot="10800000">
            <a:off x="5435600" y="4506912"/>
            <a:ext cx="1663700" cy="438150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6"/>
          <p:cNvCxnSpPr/>
          <p:nvPr/>
        </p:nvCxnSpPr>
        <p:spPr>
          <a:xfrm flipH="1" rot="10800000">
            <a:off x="5449887" y="4746625"/>
            <a:ext cx="1697037" cy="371475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Calibri"/>
              <a:buNone/>
            </a:pPr>
            <a:r>
              <a:rPr b="0" i="0" lang="en-US" sz="41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analisar a coesão com base em mudança de requisitos ?</a:t>
            </a:r>
            <a:endParaRPr sz="4600"/>
          </a:p>
        </p:txBody>
      </p:sp>
      <p:sp>
        <p:nvSpPr>
          <p:cNvPr id="128" name="Google Shape;128;p7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6632575" y="1843087"/>
            <a:ext cx="1584325" cy="3603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6632575" y="2203450"/>
            <a:ext cx="1584325" cy="1152525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6640512" y="3355975"/>
            <a:ext cx="1584325" cy="18716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Met1()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Met2()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Met3()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Met4()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homenzinho pensativo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2882900"/>
            <a:ext cx="17430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2700337" y="3213100"/>
            <a:ext cx="2735262" cy="1022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Mudança de requisito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2713037" y="4479925"/>
            <a:ext cx="2736850" cy="1022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Mudança de requisito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7"/>
          <p:cNvCxnSpPr/>
          <p:nvPr/>
        </p:nvCxnSpPr>
        <p:spPr>
          <a:xfrm>
            <a:off x="5435600" y="3724275"/>
            <a:ext cx="1657350" cy="136525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" name="Google Shape;136;p7"/>
          <p:cNvCxnSpPr/>
          <p:nvPr/>
        </p:nvCxnSpPr>
        <p:spPr>
          <a:xfrm>
            <a:off x="5435600" y="3724275"/>
            <a:ext cx="1657350" cy="431800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7"/>
          <p:cNvCxnSpPr/>
          <p:nvPr/>
        </p:nvCxnSpPr>
        <p:spPr>
          <a:xfrm flipH="1" rot="10800000">
            <a:off x="5435600" y="4506912"/>
            <a:ext cx="1663700" cy="438150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7"/>
          <p:cNvCxnSpPr/>
          <p:nvPr/>
        </p:nvCxnSpPr>
        <p:spPr>
          <a:xfrm flipH="1" rot="10800000">
            <a:off x="5449887" y="4746625"/>
            <a:ext cx="1697037" cy="244475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7"/>
          <p:cNvSpPr/>
          <p:nvPr/>
        </p:nvSpPr>
        <p:spPr>
          <a:xfrm>
            <a:off x="415925" y="1644650"/>
            <a:ext cx="4678020" cy="1636740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Hummm.... Parece que a mudança de requisitos totalmente distintos impactam a mesma classe....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Será então que devem ficar juntos na mesma classe ?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Calibri"/>
              <a:buNone/>
            </a:pPr>
            <a:r>
              <a:rPr b="0" i="0" lang="en-US" sz="41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analisar a coesão com base em mudança de requisitos ?</a:t>
            </a:r>
            <a:endParaRPr sz="4600"/>
          </a:p>
        </p:txBody>
      </p:sp>
      <p:sp>
        <p:nvSpPr>
          <p:cNvPr id="145" name="Google Shape;145;p8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632575" y="1843087"/>
            <a:ext cx="1584325" cy="3603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6632575" y="2203450"/>
            <a:ext cx="1584325" cy="1152525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6640512" y="3355975"/>
            <a:ext cx="1584325" cy="1871662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Met1()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Met2()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Met3()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Met4()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homenzinho pensativo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" y="2882900"/>
            <a:ext cx="17430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/>
          <p:nvPr/>
        </p:nvSpPr>
        <p:spPr>
          <a:xfrm>
            <a:off x="2700337" y="3213100"/>
            <a:ext cx="2735262" cy="1022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Mudança de requisito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2713037" y="4479925"/>
            <a:ext cx="2736850" cy="1022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Mudança de requisito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>
            <a:off x="5435600" y="3724275"/>
            <a:ext cx="1657350" cy="136525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8"/>
          <p:cNvCxnSpPr/>
          <p:nvPr/>
        </p:nvCxnSpPr>
        <p:spPr>
          <a:xfrm>
            <a:off x="5435600" y="3724275"/>
            <a:ext cx="1657350" cy="431800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8"/>
          <p:cNvCxnSpPr/>
          <p:nvPr/>
        </p:nvCxnSpPr>
        <p:spPr>
          <a:xfrm flipH="1" rot="10800000">
            <a:off x="5435600" y="4506912"/>
            <a:ext cx="1663700" cy="438150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8"/>
          <p:cNvCxnSpPr/>
          <p:nvPr/>
        </p:nvCxnSpPr>
        <p:spPr>
          <a:xfrm flipH="1" rot="10800000">
            <a:off x="5449887" y="4746625"/>
            <a:ext cx="1697037" cy="244475"/>
          </a:xfrm>
          <a:prstGeom prst="straightConnector1">
            <a:avLst/>
          </a:prstGeom>
          <a:noFill/>
          <a:ln cap="flat" cmpd="sng" w="12700">
            <a:solidFill>
              <a:srgbClr val="1C1C1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8"/>
          <p:cNvSpPr/>
          <p:nvPr/>
        </p:nvSpPr>
        <p:spPr>
          <a:xfrm>
            <a:off x="749300" y="1792287"/>
            <a:ext cx="3024187" cy="1298575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extrusionOk="0" fill="none" h="43200" w="4320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 deveria haver duas classes ? Uma para cada requisito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2004-08-10T17:32:50Z</dcterms:created>
  <dc:creator>Valter Camargo</dc:creator>
</cp:coreProperties>
</file>