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Proxima Nova"/>
      <p:regular r:id="rId32"/>
      <p:bold r:id="rId33"/>
      <p:italic r:id="rId34"/>
      <p:boldItalic r:id="rId35"/>
    </p:embeddedFont>
    <p:embeddedFont>
      <p:font typeface="Robot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08">
          <p15:clr>
            <a:srgbClr val="A4A3A4"/>
          </p15:clr>
        </p15:guide>
        <p15:guide id="2" pos="334">
          <p15:clr>
            <a:srgbClr val="A4A3A4"/>
          </p15:clr>
        </p15:guide>
        <p15:guide id="3" orient="horz" pos="648">
          <p15:clr>
            <a:srgbClr val="9AA0A6"/>
          </p15:clr>
        </p15:guide>
        <p15:guide id="4" pos="5426">
          <p15:clr>
            <a:srgbClr val="9AA0A6"/>
          </p15:clr>
        </p15:guide>
        <p15:guide id="5" orient="horz" pos="696">
          <p15:clr>
            <a:srgbClr val="9AA0A6"/>
          </p15:clr>
        </p15:guide>
        <p15:guide id="6" pos="478">
          <p15:clr>
            <a:srgbClr val="9AA0A6"/>
          </p15:clr>
        </p15:guide>
        <p15:guide id="7" pos="3355">
          <p15:clr>
            <a:srgbClr val="9AA0A6"/>
          </p15:clr>
        </p15:guide>
        <p15:guide id="8" orient="horz" pos="1368">
          <p15:clr>
            <a:srgbClr val="9AA0A6"/>
          </p15:clr>
        </p15:guide>
      </p15:sldGuideLst>
    </p:ext>
    <p:ext uri="GoogleSlidesCustomDataVersion2">
      <go:slidesCustomData xmlns:go="http://customooxmlschemas.google.com/" r:id="rId40" roundtripDataSignature="AMtx7mgdYRj/UP7CZ5r9KMs6b/C8R8Pn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08" orient="horz"/>
        <p:guide pos="334"/>
        <p:guide pos="648" orient="horz"/>
        <p:guide pos="5426"/>
        <p:guide pos="696" orient="horz"/>
        <p:guide pos="478"/>
        <p:guide pos="3355"/>
        <p:guide pos="136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roximaNova-bold.fntdata"/><Relationship Id="rId10" Type="http://schemas.openxmlformats.org/officeDocument/2006/relationships/slide" Target="slides/slide5.xml"/><Relationship Id="rId32" Type="http://schemas.openxmlformats.org/officeDocument/2006/relationships/font" Target="fonts/ProximaNova-regular.fntdata"/><Relationship Id="rId13" Type="http://schemas.openxmlformats.org/officeDocument/2006/relationships/slide" Target="slides/slide8.xml"/><Relationship Id="rId35" Type="http://schemas.openxmlformats.org/officeDocument/2006/relationships/font" Target="fonts/ProximaNova-boldItalic.fntdata"/><Relationship Id="rId12" Type="http://schemas.openxmlformats.org/officeDocument/2006/relationships/slide" Target="slides/slide7.xml"/><Relationship Id="rId34" Type="http://schemas.openxmlformats.org/officeDocument/2006/relationships/font" Target="fonts/ProximaNova-italic.fntdata"/><Relationship Id="rId15" Type="http://schemas.openxmlformats.org/officeDocument/2006/relationships/slide" Target="slides/slide10.xml"/><Relationship Id="rId37" Type="http://schemas.openxmlformats.org/officeDocument/2006/relationships/font" Target="fonts/Roboto-bold.fntdata"/><Relationship Id="rId14" Type="http://schemas.openxmlformats.org/officeDocument/2006/relationships/slide" Target="slides/slide9.xml"/><Relationship Id="rId36" Type="http://schemas.openxmlformats.org/officeDocument/2006/relationships/font" Target="fonts/Robot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55009412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1f550094126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54f188a62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1f54f188a62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54f188a62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f54f188a62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f54f188a62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f54f188a62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54f188a6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f54f188a6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f54f188a6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1f54f188a6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f54f188a6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f54f188a6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54f188a62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1f54f188a62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54f188a6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f54f188a6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54f188a62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1f54f188a62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54f188a6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f54f188a6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54f188a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f54f188a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54f188a6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f54f188a6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54f188a62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f54f188a62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f54f188a62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f54f188a62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f54f188a62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1f54f188a62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f54f188a62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1f54f188a62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f54f188a6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f54f188a6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54f188a62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1f54f188a62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54f188a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1f54f188a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54f188a6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1f54f188a6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54f188a6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1f54f188a6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54f188a6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1f54f188a6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f54f188a6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1f54f188a6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54f188a6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f54f188a6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f54f188a6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1f54f188a6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1f54f188a62_0_2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g1f54f188a62_0_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g1f54f188a62_0_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g1f54f188a62_0_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f54f188a62_0_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1f54f188a62_0_64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g1f54f188a62_0_64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f54f188a62_0_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f54f188a62_0_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f54f188a62_0_3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1f54f188a62_0_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g1f54f188a62_0_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g1f54f188a62_0_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g1f54f188a62_0_3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g1f54f188a62_0_3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1f54f188a62_0_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1f54f188a62_0_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g1f54f188a62_0_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g1f54f188a62_0_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f54f188a62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f54f188a62_0_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f54f188a62_0_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f54f188a62_0_4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g1f54f188a62_0_4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g1f54f188a62_0_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f54f188a62_0_51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g1f54f188a62_0_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f54f188a62_0_54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g1f54f188a62_0_5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g1f54f188a62_0_54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f54f188a62_0_5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f54f188a62_0_5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g1f54f188a62_0_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f54f188a62_0_61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g1f54f188a62_0_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f54f188a62_0_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g1f54f188a62_0_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g1f54f188a62_0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550094126_0_112"/>
          <p:cNvSpPr txBox="1"/>
          <p:nvPr>
            <p:ph type="ctrTitle"/>
          </p:nvPr>
        </p:nvSpPr>
        <p:spPr>
          <a:xfrm>
            <a:off x="66875" y="3082300"/>
            <a:ext cx="81231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960"/>
              <a:buFont typeface="Twentieth Century"/>
              <a:buNone/>
            </a:pPr>
            <a:br>
              <a:rPr lang="en" sz="2520"/>
            </a:br>
            <a:r>
              <a:rPr lang="en" sz="2520"/>
              <a:t>Programação Orientada a Objetos Avançada - 2025/1</a:t>
            </a:r>
            <a:endParaRPr sz="2520"/>
          </a:p>
        </p:txBody>
      </p:sp>
      <p:sp>
        <p:nvSpPr>
          <p:cNvPr id="60" name="Google Shape;60;g1f550094126_0_112"/>
          <p:cNvSpPr txBox="1"/>
          <p:nvPr>
            <p:ph idx="1" type="subTitle"/>
          </p:nvPr>
        </p:nvSpPr>
        <p:spPr>
          <a:xfrm>
            <a:off x="66875" y="4239859"/>
            <a:ext cx="8123100" cy="47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"/>
              <a:buNone/>
            </a:pPr>
            <a:r>
              <a:rPr lang="en" sz="1380"/>
              <a:t>Prof. Dr. Valter Vieira de Camargo</a:t>
            </a:r>
            <a:endParaRPr sz="1380"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520"/>
              <a:buNone/>
            </a:pPr>
            <a:r>
              <a:rPr lang="en" sz="1380"/>
              <a:t>Departamento de Computação - UFSCar</a:t>
            </a:r>
            <a:endParaRPr sz="1380"/>
          </a:p>
          <a:p>
            <a:pPr indent="0" lvl="0" marL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520"/>
              <a:buNone/>
            </a:pPr>
            <a:r>
              <a:t/>
            </a:r>
            <a:endParaRPr sz="1380"/>
          </a:p>
        </p:txBody>
      </p:sp>
      <p:sp>
        <p:nvSpPr>
          <p:cNvPr id="61" name="Google Shape;61;g1f550094126_0_112"/>
          <p:cNvSpPr txBox="1"/>
          <p:nvPr>
            <p:ph type="ctrTitle"/>
          </p:nvPr>
        </p:nvSpPr>
        <p:spPr>
          <a:xfrm>
            <a:off x="610650" y="778400"/>
            <a:ext cx="8123100" cy="11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960"/>
              <a:buFont typeface="Twentieth Century"/>
              <a:buNone/>
            </a:pPr>
            <a:r>
              <a:rPr lang="en" sz="2920"/>
              <a:t>Nesta aula: Injeção e Inversão de Dependências </a:t>
            </a:r>
            <a:endParaRPr sz="29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f54f188a62_0_10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Veja um exemplo mais completo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1f54f188a62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975" y="152400"/>
            <a:ext cx="808879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54f188a62_0_124"/>
          <p:cNvSpPr txBox="1"/>
          <p:nvPr/>
        </p:nvSpPr>
        <p:spPr>
          <a:xfrm>
            <a:off x="-33000" y="34300"/>
            <a:ext cx="4590600" cy="2216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interface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UserRepository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1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void save(User user);</a:t>
            </a:r>
            <a:endParaRPr b="0" i="1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UserRepositoryImpl implements UserRepository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/>
              <a:t>   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save(User user) 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System.out.println("Usuário salvo com sucesso: " +</a:t>
            </a:r>
            <a:b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 user.getName());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f54f188a62_0_124"/>
          <p:cNvSpPr txBox="1"/>
          <p:nvPr/>
        </p:nvSpPr>
        <p:spPr>
          <a:xfrm>
            <a:off x="4633800" y="34300"/>
            <a:ext cx="4528800" cy="240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UserService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UserRepository userRepository;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// Injeção de dependência por meio do construtor</a:t>
            </a:r>
            <a:endParaRPr b="0" i="0" sz="12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   public UserService(UserRepository userRepository)                    </a:t>
            </a:r>
            <a:endParaRPr b="0" i="0" sz="12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   {</a:t>
            </a:r>
            <a:endParaRPr b="0" i="0" sz="12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       this.userRepository = userRepository;</a:t>
            </a:r>
            <a:endParaRPr b="0" i="0" sz="12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2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addUser(User user) 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userRepository.save(user);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f54f188a62_0_124"/>
          <p:cNvSpPr txBox="1"/>
          <p:nvPr/>
        </p:nvSpPr>
        <p:spPr>
          <a:xfrm>
            <a:off x="0" y="2439350"/>
            <a:ext cx="9144000" cy="25860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Main 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static void main(String[] args) 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UserRepository userRepository = new UserRepositoryImpl();     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// Agora o Main é quem cria um UserRepository …..</a:t>
            </a:r>
            <a:endParaRPr b="0" i="0" sz="12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// Passando a instância do UserRepository para o construtor do UserService</a:t>
            </a:r>
            <a:endParaRPr b="0" i="0" sz="12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       UserService userService = new UserService(userRepository);</a:t>
            </a:r>
            <a:endParaRPr b="0" i="0" sz="12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User user = new User("John Doe");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userService.addUser(user);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54f188a62_0_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Três tipos de Injeção de Dependência</a:t>
            </a:r>
            <a:endParaRPr sz="3120"/>
          </a:p>
        </p:txBody>
      </p:sp>
      <p:sp>
        <p:nvSpPr>
          <p:cNvPr id="140" name="Google Shape;140;g1f54f188a62_0_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pelo Construtor (já vimos)</a:t>
            </a:r>
            <a:endParaRPr sz="2900"/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por Método</a:t>
            </a:r>
            <a:endParaRPr sz="2900"/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dependências são passadas para a classe por meio de métodos específicos. Em vez de passar as dependências pelo construtor, elas são passadas por métodos da classe conforme necessário</a:t>
            </a:r>
            <a:endParaRPr sz="2900"/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por Propriedade (atributo)</a:t>
            </a:r>
            <a:endParaRPr sz="2900"/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 dependências são passadas para a classe por meio de atributos públicos. Isso permite que as dependências sejam definidas após a criação do objeto, geralmente por meio de métodos de configuração.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412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Não é muito usado</a:t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54f188a62_0_138"/>
          <p:cNvSpPr txBox="1"/>
          <p:nvPr>
            <p:ph type="title"/>
          </p:nvPr>
        </p:nvSpPr>
        <p:spPr>
          <a:xfrm>
            <a:off x="3597900" y="94500"/>
            <a:ext cx="1948200" cy="101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Injeção </a:t>
            </a:r>
            <a:endParaRPr sz="26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por Método</a:t>
            </a:r>
            <a:endParaRPr sz="2620"/>
          </a:p>
        </p:txBody>
      </p:sp>
      <p:sp>
        <p:nvSpPr>
          <p:cNvPr id="146" name="Google Shape;146;g1f54f188a62_0_138"/>
          <p:cNvSpPr txBox="1"/>
          <p:nvPr/>
        </p:nvSpPr>
        <p:spPr>
          <a:xfrm>
            <a:off x="0" y="-33750"/>
            <a:ext cx="5694900" cy="2770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UserService </a:t>
            </a: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private UserRepository userRepository;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// Método de injeção de dependência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setUserRepository (UserRepository userRepository) {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this.userRepository = userRepository;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addUser(User user) 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userRepository.save(user);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1f54f188a62_0_138"/>
          <p:cNvSpPr txBox="1"/>
          <p:nvPr/>
        </p:nvSpPr>
        <p:spPr>
          <a:xfrm>
            <a:off x="0" y="2721900"/>
            <a:ext cx="8778000" cy="24012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Main 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static void main(String[] args) 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UserService userService = new UserService();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UserRepository userRepository = 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new UserRepositoryImpl();</a:t>
            </a:r>
            <a:endParaRPr b="0" i="0" sz="12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EA9999"/>
                </a:highlight>
                <a:latin typeface="Arial"/>
                <a:ea typeface="Arial"/>
                <a:cs typeface="Arial"/>
                <a:sym typeface="Arial"/>
              </a:rPr>
              <a:t>userService.setUserRepository(userRepository);    //Injetando a dependência </a:t>
            </a:r>
            <a:endParaRPr b="0" i="0" sz="1200" u="none" cap="none" strike="noStrike">
              <a:solidFill>
                <a:srgbClr val="000000"/>
              </a:solidFill>
              <a:highlight>
                <a:srgbClr val="EA9999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User user = new User("John Doe");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userService.addUser(user);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54f188a62_0_148"/>
          <p:cNvSpPr txBox="1"/>
          <p:nvPr>
            <p:ph type="title"/>
          </p:nvPr>
        </p:nvSpPr>
        <p:spPr>
          <a:xfrm>
            <a:off x="6176700" y="94500"/>
            <a:ext cx="2601300" cy="144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Injeção </a:t>
            </a:r>
            <a:endParaRPr sz="26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por Propriedade</a:t>
            </a:r>
            <a:endParaRPr sz="262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/>
              <a:t>(atributo)</a:t>
            </a:r>
            <a:endParaRPr sz="2620"/>
          </a:p>
        </p:txBody>
      </p:sp>
      <p:sp>
        <p:nvSpPr>
          <p:cNvPr id="153" name="Google Shape;153;g1f54f188a62_0_148"/>
          <p:cNvSpPr txBox="1"/>
          <p:nvPr/>
        </p:nvSpPr>
        <p:spPr>
          <a:xfrm>
            <a:off x="0" y="-33750"/>
            <a:ext cx="6031200" cy="184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UserService 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   public UserRepository userRepository;   ***** atributo público *****</a:t>
            </a:r>
            <a:endParaRPr b="0" i="0" sz="12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addUser(User user) 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// Lógica para adicionar um usuário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userRepository.save(user);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f54f188a62_0_148"/>
          <p:cNvSpPr txBox="1"/>
          <p:nvPr/>
        </p:nvSpPr>
        <p:spPr>
          <a:xfrm>
            <a:off x="0" y="1807500"/>
            <a:ext cx="8778000" cy="40635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Main 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static void main(String[] args) 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UserService userService = new UserService();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UserRepository userRepository = new UserRepositoryImpl();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   // Injetando a dependência UserRepository em UserService por meio da propriedade pública userRepository</a:t>
            </a:r>
            <a:endParaRPr b="0" i="0" sz="12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       userService.userRepository = userRepository;</a:t>
            </a:r>
            <a:endParaRPr b="0" i="0" sz="12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// Criando um novo usuário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User user = new User("John Doe");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// Adicionando o usuário usando o UserService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userService.addUser(user);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54f188a62_0_22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Inversão de Dependência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54f188a62_0_1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 que querem dizer com “inverter dependência” ?</a:t>
            </a:r>
            <a:endParaRPr/>
          </a:p>
        </p:txBody>
      </p:sp>
      <p:pic>
        <p:nvPicPr>
          <p:cNvPr id="165" name="Google Shape;165;g1f54f188a62_0_155"/>
          <p:cNvPicPr preferRelativeResize="0"/>
          <p:nvPr/>
        </p:nvPicPr>
        <p:blipFill rotWithShape="1">
          <a:blip r:embed="rId3">
            <a:alphaModFix/>
          </a:blip>
          <a:srcRect b="0" l="0" r="0" t="17614"/>
          <a:stretch/>
        </p:blipFill>
        <p:spPr>
          <a:xfrm>
            <a:off x="1082425" y="1304825"/>
            <a:ext cx="7016050" cy="32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1f54f188a62_0_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875" y="1256025"/>
            <a:ext cx="6603707" cy="14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f54f188a62_0_160"/>
          <p:cNvSpPr txBox="1"/>
          <p:nvPr>
            <p:ph type="title"/>
          </p:nvPr>
        </p:nvSpPr>
        <p:spPr>
          <a:xfrm>
            <a:off x="93175" y="150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O que significa “inverter dependência” ?</a:t>
            </a:r>
            <a:endParaRPr b="1" sz="2620"/>
          </a:p>
        </p:txBody>
      </p:sp>
      <p:pic>
        <p:nvPicPr>
          <p:cNvPr id="172" name="Google Shape;172;g1f54f188a62_0_1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811625"/>
            <a:ext cx="8839202" cy="161123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1f54f188a62_0_160"/>
          <p:cNvSpPr/>
          <p:nvPr/>
        </p:nvSpPr>
        <p:spPr>
          <a:xfrm>
            <a:off x="467600" y="4243625"/>
            <a:ext cx="7373700" cy="80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Veja que a interface fica do lado esquerdo ….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é “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bem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uma inversão ….. pois ainda há a necessidade de se ter acesso a uma instância de B, que será obtida por um Factory ou diretamente …..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g1f54f188a62_0_160"/>
          <p:cNvCxnSpPr/>
          <p:nvPr/>
        </p:nvCxnSpPr>
        <p:spPr>
          <a:xfrm>
            <a:off x="5851975" y="1225719"/>
            <a:ext cx="7200" cy="12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75" name="Google Shape;175;g1f54f188a62_0_160"/>
          <p:cNvCxnSpPr/>
          <p:nvPr/>
        </p:nvCxnSpPr>
        <p:spPr>
          <a:xfrm>
            <a:off x="7407150" y="2811619"/>
            <a:ext cx="7200" cy="12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54f188a62_0_23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Injeção de Dependências no Spring Framework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54f188a62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Tipos de Dependência</a:t>
            </a:r>
            <a:endParaRPr sz="3220"/>
          </a:p>
        </p:txBody>
      </p:sp>
      <p:sp>
        <p:nvSpPr>
          <p:cNvPr id="67" name="Google Shape;67;g1f54f188a62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Dependências estabelecidas em tempo de compilação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Dependências estabelecidas em tempo de execução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54f188a62_0_2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Spring</a:t>
            </a:r>
            <a:endParaRPr/>
          </a:p>
        </p:txBody>
      </p:sp>
      <p:sp>
        <p:nvSpPr>
          <p:cNvPr id="186" name="Google Shape;186;g1f54f188a62_0_2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Framework para desenvolvimento de aplicações Java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Possui suporte para facilitar o desenvolvimento de várias coisas em Java</a:t>
            </a:r>
            <a:endParaRPr sz="2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Inversão de Controle (IoC) e Injeção de Dependência (DI): 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AOP (Aspect-Oriented Programming): 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MVC Web Framework: JDBC e ORM Integration: 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Transações Declarativas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Segurança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6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Testabilidade</a:t>
            </a:r>
            <a:endParaRPr sz="16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54f188a62_0_264"/>
          <p:cNvSpPr txBox="1"/>
          <p:nvPr>
            <p:ph idx="1" type="body"/>
          </p:nvPr>
        </p:nvSpPr>
        <p:spPr>
          <a:xfrm>
            <a:off x="159300" y="238075"/>
            <a:ext cx="8520600" cy="4662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785">
                <a:solidFill>
                  <a:schemeClr val="accent1"/>
                </a:solidFill>
              </a:rPr>
              <a:t>// Interface MessageService</a:t>
            </a:r>
            <a:endParaRPr sz="178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785">
                <a:solidFill>
                  <a:schemeClr val="accent1"/>
                </a:solidFill>
              </a:rPr>
              <a:t>public </a:t>
            </a:r>
            <a:r>
              <a:rPr b="1" lang="en" sz="1785">
                <a:solidFill>
                  <a:schemeClr val="accent1"/>
                </a:solidFill>
              </a:rPr>
              <a:t>interface MessageService</a:t>
            </a:r>
            <a:r>
              <a:rPr lang="en" sz="1785">
                <a:solidFill>
                  <a:schemeClr val="accent1"/>
                </a:solidFill>
              </a:rPr>
              <a:t> {</a:t>
            </a:r>
            <a:endParaRPr sz="178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785">
                <a:solidFill>
                  <a:schemeClr val="accent1"/>
                </a:solidFill>
              </a:rPr>
              <a:t>    void sendMessage(String message);</a:t>
            </a:r>
            <a:endParaRPr sz="178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785">
                <a:solidFill>
                  <a:schemeClr val="accent1"/>
                </a:solidFill>
              </a:rPr>
              <a:t>}</a:t>
            </a:r>
            <a:endParaRPr sz="178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785">
                <a:solidFill>
                  <a:schemeClr val="accent1"/>
                </a:solidFill>
              </a:rPr>
              <a:t>// Implementação concreta do MessageService para enviar mensagens por e-mail</a:t>
            </a:r>
            <a:endParaRPr sz="178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785">
                <a:solidFill>
                  <a:schemeClr val="accent1"/>
                </a:solidFill>
              </a:rPr>
              <a:t>public class </a:t>
            </a:r>
            <a:r>
              <a:rPr b="1" lang="en" sz="1785">
                <a:solidFill>
                  <a:schemeClr val="accent1"/>
                </a:solidFill>
              </a:rPr>
              <a:t>EmailService implements MessageService</a:t>
            </a:r>
            <a:r>
              <a:rPr lang="en" sz="1785">
                <a:solidFill>
                  <a:schemeClr val="accent1"/>
                </a:solidFill>
              </a:rPr>
              <a:t> {</a:t>
            </a:r>
            <a:endParaRPr sz="178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785">
                <a:solidFill>
                  <a:schemeClr val="accent1"/>
                </a:solidFill>
              </a:rPr>
              <a:t>    public void sendMessage(String message) {</a:t>
            </a:r>
            <a:endParaRPr sz="178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785">
                <a:solidFill>
                  <a:schemeClr val="accent1"/>
                </a:solidFill>
              </a:rPr>
              <a:t>        System.out.println("Enviando mensagem por e-mail: " + message);</a:t>
            </a:r>
            <a:endParaRPr sz="178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785">
                <a:solidFill>
                  <a:schemeClr val="accent1"/>
                </a:solidFill>
              </a:rPr>
              <a:t>    }</a:t>
            </a:r>
            <a:endParaRPr sz="178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785">
                <a:solidFill>
                  <a:schemeClr val="accent1"/>
                </a:solidFill>
              </a:rPr>
              <a:t>}</a:t>
            </a:r>
            <a:endParaRPr sz="178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78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785">
              <a:solidFill>
                <a:schemeClr val="accent1"/>
              </a:solidFill>
            </a:endParaRPr>
          </a:p>
        </p:txBody>
      </p:sp>
      <p:sp>
        <p:nvSpPr>
          <p:cNvPr id="192" name="Google Shape;192;g1f54f188a62_0_264"/>
          <p:cNvSpPr txBox="1"/>
          <p:nvPr>
            <p:ph type="title"/>
          </p:nvPr>
        </p:nvSpPr>
        <p:spPr>
          <a:xfrm>
            <a:off x="5546725" y="-18750"/>
            <a:ext cx="3558000" cy="124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Exemplo de Injeção de </a:t>
            </a:r>
            <a:endParaRPr sz="232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Dependências com o Spring</a:t>
            </a:r>
            <a:endParaRPr sz="232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54f188a62_0_271"/>
          <p:cNvSpPr txBox="1"/>
          <p:nvPr>
            <p:ph idx="1" type="body"/>
          </p:nvPr>
        </p:nvSpPr>
        <p:spPr>
          <a:xfrm>
            <a:off x="83100" y="101325"/>
            <a:ext cx="8891100" cy="48726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accent1"/>
                </a:solidFill>
              </a:rPr>
              <a:t>import org.springframework.beans.factory.annotation.Autowired;</a:t>
            </a:r>
            <a:endParaRPr sz="148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accent1"/>
                </a:solidFill>
              </a:rPr>
              <a:t>import org.springframework.stereotype.Component;</a:t>
            </a:r>
            <a:endParaRPr b="1" sz="1485">
              <a:solidFill>
                <a:schemeClr val="accent1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b="1" sz="1485">
              <a:solidFill>
                <a:schemeClr val="accent1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b="1" lang="en" sz="1485">
                <a:solidFill>
                  <a:schemeClr val="accent1"/>
                </a:solidFill>
                <a:highlight>
                  <a:srgbClr val="FFFF00"/>
                </a:highlight>
              </a:rPr>
              <a:t> @Component    </a:t>
            </a:r>
            <a:r>
              <a:rPr lang="en" sz="1485">
                <a:solidFill>
                  <a:schemeClr val="accent1"/>
                </a:solidFill>
              </a:rPr>
              <a:t>              	    </a:t>
            </a:r>
            <a:endParaRPr sz="1485">
              <a:solidFill>
                <a:schemeClr val="accent1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accent1"/>
                </a:solidFill>
              </a:rPr>
              <a:t>public class </a:t>
            </a:r>
            <a:r>
              <a:rPr b="1" lang="en" sz="1485">
                <a:solidFill>
                  <a:schemeClr val="accent1"/>
                </a:solidFill>
              </a:rPr>
              <a:t>MessageProcessor </a:t>
            </a:r>
            <a:r>
              <a:rPr lang="en" sz="1485">
                <a:solidFill>
                  <a:schemeClr val="accent1"/>
                </a:solidFill>
              </a:rPr>
              <a:t>{</a:t>
            </a:r>
            <a:endParaRPr sz="148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accent1"/>
                </a:solidFill>
              </a:rPr>
              <a:t>    private MessageService messageService;</a:t>
            </a:r>
            <a:endParaRPr sz="148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accent1"/>
                </a:solidFill>
              </a:rPr>
              <a:t>    </a:t>
            </a:r>
            <a:r>
              <a:rPr b="1" lang="en" sz="1485">
                <a:solidFill>
                  <a:schemeClr val="accent1"/>
                </a:solidFill>
                <a:highlight>
                  <a:srgbClr val="FFFF00"/>
                </a:highlight>
              </a:rPr>
              <a:t>@Autowired </a:t>
            </a:r>
            <a:r>
              <a:rPr lang="en" sz="1485">
                <a:solidFill>
                  <a:schemeClr val="accent1"/>
                </a:solidFill>
                <a:highlight>
                  <a:srgbClr val="FFFF00"/>
                </a:highlight>
              </a:rPr>
              <a:t>   ← Diz ao framework que ele deve tratar a injeção de dependência nesse método</a:t>
            </a:r>
            <a:endParaRPr sz="1485">
              <a:solidFill>
                <a:schemeClr val="accent1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accent1"/>
                </a:solidFill>
              </a:rPr>
              <a:t>    public MessageProcessor(MessageService messageService) {    </a:t>
            </a:r>
            <a:r>
              <a:rPr lang="en" sz="1485">
                <a:solidFill>
                  <a:schemeClr val="accent1"/>
                </a:solidFill>
                <a:highlight>
                  <a:srgbClr val="FFFF00"/>
                </a:highlight>
              </a:rPr>
              <a:t>← Injeção normal …</a:t>
            </a:r>
            <a:endParaRPr sz="1485">
              <a:solidFill>
                <a:schemeClr val="accent1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accent1"/>
                </a:solidFill>
              </a:rPr>
              <a:t>        this.messageService = messageService;</a:t>
            </a:r>
            <a:endParaRPr sz="148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accent1"/>
                </a:solidFill>
              </a:rPr>
              <a:t>    }</a:t>
            </a:r>
            <a:endParaRPr sz="148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accent1"/>
                </a:solidFill>
              </a:rPr>
              <a:t>    public void processMessage(String message) {</a:t>
            </a:r>
            <a:endParaRPr sz="148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accent1"/>
                </a:solidFill>
              </a:rPr>
              <a:t>        messageService.sendMessage(message);</a:t>
            </a:r>
            <a:endParaRPr sz="148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485">
                <a:solidFill>
                  <a:schemeClr val="accent1"/>
                </a:solidFill>
              </a:rPr>
              <a:t>    }</a:t>
            </a:r>
            <a:endParaRPr sz="1485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rPr lang="en" sz="1485">
                <a:solidFill>
                  <a:schemeClr val="accent1"/>
                </a:solidFill>
              </a:rPr>
              <a:t>}</a:t>
            </a:r>
            <a:endParaRPr sz="1485">
              <a:solidFill>
                <a:schemeClr val="accent1"/>
              </a:solidFill>
            </a:endParaRPr>
          </a:p>
        </p:txBody>
      </p:sp>
      <p:sp>
        <p:nvSpPr>
          <p:cNvPr id="198" name="Google Shape;198;g1f54f188a62_0_271"/>
          <p:cNvSpPr txBox="1"/>
          <p:nvPr>
            <p:ph type="title"/>
          </p:nvPr>
        </p:nvSpPr>
        <p:spPr>
          <a:xfrm>
            <a:off x="5546725" y="-18750"/>
            <a:ext cx="3558000" cy="882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Exemplo de Injeção de </a:t>
            </a:r>
            <a:endParaRPr sz="212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Dependências com o Spring</a:t>
            </a:r>
            <a:endParaRPr sz="2120"/>
          </a:p>
        </p:txBody>
      </p:sp>
      <p:sp>
        <p:nvSpPr>
          <p:cNvPr id="199" name="Google Shape;199;g1f54f188a62_0_271"/>
          <p:cNvSpPr/>
          <p:nvPr/>
        </p:nvSpPr>
        <p:spPr>
          <a:xfrm>
            <a:off x="3270150" y="948350"/>
            <a:ext cx="4821000" cy="1111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358"/>
              <a:buFont typeface="Arial"/>
              <a:buNone/>
            </a:pPr>
            <a:r>
              <a:rPr b="0" i="0" lang="en" sz="1485" u="none" cap="none" strike="noStrike">
                <a:solidFill>
                  <a:schemeClr val="lt1"/>
                </a:solidFill>
                <a:highlight>
                  <a:schemeClr val="dk1"/>
                </a:highlight>
                <a:latin typeface="Proxima Nova"/>
                <a:ea typeface="Proxima Nova"/>
                <a:cs typeface="Proxima Nova"/>
                <a:sym typeface="Proxima Nova"/>
              </a:rPr>
              <a:t>Anotação informando que é um Componente/Bean. Significa que o framework é que deve cuidar da criação e gerenciamento desse objeto…</a:t>
            </a:r>
            <a:endParaRPr b="0" i="0" sz="1400" u="none" cap="none" strike="noStrike">
              <a:solidFill>
                <a:schemeClr val="lt1"/>
              </a:solidFill>
              <a:highlight>
                <a:schemeClr val="dk1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0" name="Google Shape;200;g1f54f188a62_0_271"/>
          <p:cNvCxnSpPr>
            <a:stCxn id="199" idx="1"/>
          </p:cNvCxnSpPr>
          <p:nvPr/>
        </p:nvCxnSpPr>
        <p:spPr>
          <a:xfrm rot="10800000">
            <a:off x="1546350" y="1480850"/>
            <a:ext cx="1723800" cy="2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f54f188a62_0_277"/>
          <p:cNvSpPr txBox="1"/>
          <p:nvPr>
            <p:ph idx="1" type="body"/>
          </p:nvPr>
        </p:nvSpPr>
        <p:spPr>
          <a:xfrm>
            <a:off x="83100" y="115350"/>
            <a:ext cx="8945400" cy="4858500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import org.springframework.context.annotation.AnnotationConfigApplicationContext;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import org.springframework.context.annotation.ComponentScan;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import org.springframework.context.annotation.Configuration;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// Configuração do Spring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@Configuration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@ComponentScan(basePackages = "com.example")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public class </a:t>
            </a:r>
            <a:r>
              <a:rPr b="1" lang="en" sz="1400"/>
              <a:t>AppConfig </a:t>
            </a:r>
            <a:r>
              <a:rPr lang="en" sz="1400"/>
              <a:t>{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    public static void main(String[] args) {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        // Criando o contexto do Spring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        AnnotationConfigApplicationContext context = new AnnotationConfigApplicationContext(AppConfig.class);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      </a:t>
            </a:r>
            <a:r>
              <a:rPr lang="en" sz="1400">
                <a:highlight>
                  <a:srgbClr val="00FFFF"/>
                </a:highlight>
              </a:rPr>
              <a:t>  // Obtendo o bean MessageProcessor do contexto</a:t>
            </a:r>
            <a:endParaRPr sz="1400">
              <a:highlight>
                <a:srgbClr val="00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highlight>
                  <a:srgbClr val="00FFFF"/>
                </a:highlight>
              </a:rPr>
              <a:t>        MessageProcessor processor = context.getBean(MessageProcessor.class);</a:t>
            </a:r>
            <a:endParaRPr sz="1400">
              <a:highlight>
                <a:srgbClr val="00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        // Usando o bean processor para processar uma mensagem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        processor.processMessage("Olá, mundo!");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        // Fechando o contexto do Spring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        context.close();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    }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206" name="Google Shape;206;g1f54f188a62_0_277"/>
          <p:cNvSpPr txBox="1"/>
          <p:nvPr>
            <p:ph type="title"/>
          </p:nvPr>
        </p:nvSpPr>
        <p:spPr>
          <a:xfrm>
            <a:off x="5586000" y="481200"/>
            <a:ext cx="3558000" cy="124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Exemplo de Injeção de </a:t>
            </a:r>
            <a:endParaRPr sz="232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Dependências com o Spring</a:t>
            </a:r>
            <a:endParaRPr sz="2320"/>
          </a:p>
        </p:txBody>
      </p:sp>
      <p:sp>
        <p:nvSpPr>
          <p:cNvPr id="207" name="Google Shape;207;g1f54f188a62_0_277"/>
          <p:cNvSpPr/>
          <p:nvPr/>
        </p:nvSpPr>
        <p:spPr>
          <a:xfrm>
            <a:off x="6619750" y="3302875"/>
            <a:ext cx="2408700" cy="15135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1" lang="en" sz="17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Aqui, o framework faz a instanciação do MessageProcessor e da injeção EmailService</a:t>
            </a:r>
            <a:endParaRPr b="0" i="1" sz="17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08" name="Google Shape;208;g1f54f188a62_0_277"/>
          <p:cNvCxnSpPr>
            <a:stCxn id="207" idx="1"/>
          </p:cNvCxnSpPr>
          <p:nvPr/>
        </p:nvCxnSpPr>
        <p:spPr>
          <a:xfrm rot="10800000">
            <a:off x="6227350" y="3611125"/>
            <a:ext cx="392400" cy="44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f54f188a62_0_25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Exercício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54f188a62_0_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219" name="Google Shape;219;g1f54f188a62_0_2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Tome como base o código a seguir de um sistema bancário.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 forma como está implementado, a classe Account é responsável por criar as dependências com Transaction dentro dela mesma, para depois usar os serviços que Transaction disponibiliza.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Diminua o acoplamento entre essas classes, de forma que Account não seja responsável pela criação da dependência com Transaction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54f188a62_0_2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Exercício</a:t>
            </a:r>
            <a:endParaRPr/>
          </a:p>
        </p:txBody>
      </p:sp>
      <p:sp>
        <p:nvSpPr>
          <p:cNvPr id="225" name="Google Shape;225;g1f54f188a62_0_246"/>
          <p:cNvSpPr txBox="1"/>
          <p:nvPr/>
        </p:nvSpPr>
        <p:spPr>
          <a:xfrm>
            <a:off x="0" y="1049350"/>
            <a:ext cx="8694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Account 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deposit(double amount) 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Transaction transaction = new Transaction();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transaction.deposit(amount);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withdraw(double amount) 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Transaction transaction = new Transaction();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transaction.withdraw(amount);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Transaction 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deposit(double amount) 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// Lógica para depositar dinheiro na conta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public void withdraw(double amount) {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// Lógica para sacar dinheiro da conta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54f188a62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Dependência em Tempo de Compilação</a:t>
            </a:r>
            <a:endParaRPr sz="3220"/>
          </a:p>
        </p:txBody>
      </p:sp>
      <p:sp>
        <p:nvSpPr>
          <p:cNvPr id="73" name="Google Shape;73;g1f54f188a62_0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São todas as referências de uma classe para outra</a:t>
            </a: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O código não compila sem a presença do outro arquivo/classe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f54f188a62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Exemplo</a:t>
            </a:r>
            <a:endParaRPr sz="3220"/>
          </a:p>
        </p:txBody>
      </p:sp>
      <p:sp>
        <p:nvSpPr>
          <p:cNvPr id="79" name="Google Shape;79;g1f54f188a62_0_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/>
              <a:t>Class ClassA{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300"/>
              <a:t>          ClassB b;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300"/>
              <a:t>          public void add (ClassB b){</a:t>
            </a:r>
            <a:endParaRPr sz="2300"/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300"/>
              <a:t>….</a:t>
            </a:r>
            <a:endParaRPr sz="23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300"/>
              <a:t>  }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2300"/>
              <a:t>}</a:t>
            </a:r>
            <a:endParaRPr sz="2300"/>
          </a:p>
        </p:txBody>
      </p:sp>
      <p:sp>
        <p:nvSpPr>
          <p:cNvPr id="80" name="Google Shape;80;g1f54f188a62_0_15"/>
          <p:cNvSpPr/>
          <p:nvPr/>
        </p:nvSpPr>
        <p:spPr>
          <a:xfrm>
            <a:off x="3256150" y="387750"/>
            <a:ext cx="5576100" cy="215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Existe uma dependência entre as classes ClassA e ClassB.</a:t>
            </a:r>
            <a:endParaRPr b="0" i="0" sz="2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É uma dependência explícita em tempo de compilação, pois não é possível compilar a ClassA sem que ClassB esteja presente. </a:t>
            </a:r>
            <a:endParaRPr b="0" i="0" sz="2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54f188a62_0_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Exemplo</a:t>
            </a:r>
            <a:endParaRPr sz="3220"/>
          </a:p>
        </p:txBody>
      </p:sp>
      <p:sp>
        <p:nvSpPr>
          <p:cNvPr id="86" name="Google Shape;86;g1f54f188a62_0_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300"/>
              <a:t>Class ClassA{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300"/>
              <a:t>          ClassB b;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300"/>
              <a:t>          public void add (ClassB b){</a:t>
            </a:r>
            <a:endParaRPr sz="2300"/>
          </a:p>
          <a:p>
            <a:pPr indent="457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300"/>
              <a:t>….</a:t>
            </a:r>
            <a:endParaRPr sz="23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300"/>
              <a:t>  }</a:t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2300"/>
              <a:t>}</a:t>
            </a:r>
            <a:endParaRPr sz="2300"/>
          </a:p>
        </p:txBody>
      </p:sp>
      <p:sp>
        <p:nvSpPr>
          <p:cNvPr id="87" name="Google Shape;87;g1f54f188a62_0_71"/>
          <p:cNvSpPr/>
          <p:nvPr/>
        </p:nvSpPr>
        <p:spPr>
          <a:xfrm>
            <a:off x="3256150" y="387750"/>
            <a:ext cx="5576100" cy="215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Entretanto, pode ser que não se estabeleça uma dependência em tempo de execução (runtime)</a:t>
            </a:r>
            <a:endParaRPr b="0" i="0" sz="2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f54f188a62_0_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Exemplo</a:t>
            </a:r>
            <a:endParaRPr sz="3220"/>
          </a:p>
        </p:txBody>
      </p:sp>
      <p:sp>
        <p:nvSpPr>
          <p:cNvPr id="93" name="Google Shape;93;g1f54f188a62_0_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Class ClassA {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          ClassB b;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          public void add (  ….   ) {</a:t>
            </a:r>
            <a:endParaRPr sz="22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    b = </a:t>
            </a:r>
            <a:r>
              <a:rPr lang="en" sz="2200">
                <a:highlight>
                  <a:srgbClr val="FFFF00"/>
                </a:highlight>
              </a:rPr>
              <a:t>new ClassB( );</a:t>
            </a:r>
            <a:endParaRPr sz="2200">
              <a:highlight>
                <a:srgbClr val="FFFF00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200">
                <a:highlight>
                  <a:srgbClr val="FFFF00"/>
                </a:highlight>
              </a:rPr>
              <a:t>    b.callAMethod();</a:t>
            </a:r>
            <a:endParaRPr sz="2200">
              <a:highlight>
                <a:srgbClr val="FFFF00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  }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2200"/>
              <a:t>}</a:t>
            </a:r>
            <a:endParaRPr sz="2200"/>
          </a:p>
        </p:txBody>
      </p:sp>
      <p:sp>
        <p:nvSpPr>
          <p:cNvPr id="94" name="Google Shape;94;g1f54f188a62_0_77"/>
          <p:cNvSpPr/>
          <p:nvPr/>
        </p:nvSpPr>
        <p:spPr>
          <a:xfrm>
            <a:off x="3256150" y="387750"/>
            <a:ext cx="5576100" cy="215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Aqui, ClassA torna-se responsávle pelo estabelecimento de uma dependência dinâmica com ClassB. </a:t>
            </a:r>
            <a:endParaRPr b="0" i="0" sz="2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Isso faz com que o acoplamento entre ClassA e ClassB torne-se forte ….  O que deve ser evitado.</a:t>
            </a:r>
            <a:endParaRPr b="0" i="0" sz="2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f54f188a62_0_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Exemplo</a:t>
            </a:r>
            <a:endParaRPr sz="3220"/>
          </a:p>
        </p:txBody>
      </p:sp>
      <p:sp>
        <p:nvSpPr>
          <p:cNvPr id="100" name="Google Shape;100;g1f54f188a62_0_83"/>
          <p:cNvSpPr/>
          <p:nvPr/>
        </p:nvSpPr>
        <p:spPr>
          <a:xfrm>
            <a:off x="3256150" y="387750"/>
            <a:ext cx="5576100" cy="215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Injetar dependência significa que essa dependência dinâmica é inserida na ClassA mas sem permitir </a:t>
            </a:r>
            <a:r>
              <a:rPr b="1" i="0" lang="en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que ela crie essa dependência</a:t>
            </a:r>
            <a:r>
              <a:rPr b="0" i="0" lang="en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 Outra classe irá criar e passar para ClassA de alguma forma.</a:t>
            </a:r>
            <a:endParaRPr b="0" i="0" sz="2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g1f54f188a62_0_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Class ClassA {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          ClassB b;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          public void add (  ….   ) {</a:t>
            </a:r>
            <a:endParaRPr sz="22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    b = </a:t>
            </a:r>
            <a:r>
              <a:rPr lang="en" sz="2200">
                <a:highlight>
                  <a:srgbClr val="FFFF00"/>
                </a:highlight>
              </a:rPr>
              <a:t>new ClassB( );</a:t>
            </a:r>
            <a:endParaRPr sz="2200">
              <a:highlight>
                <a:srgbClr val="FFFF00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200">
                <a:highlight>
                  <a:srgbClr val="FFFF00"/>
                </a:highlight>
              </a:rPr>
              <a:t>    b.callAMethod();</a:t>
            </a:r>
            <a:endParaRPr sz="2200">
              <a:highlight>
                <a:srgbClr val="FFFF00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  }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2200"/>
              <a:t>}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54f188a62_0_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Exemplo</a:t>
            </a:r>
            <a:endParaRPr sz="3220"/>
          </a:p>
        </p:txBody>
      </p:sp>
      <p:sp>
        <p:nvSpPr>
          <p:cNvPr id="107" name="Google Shape;107;g1f54f188a62_0_89"/>
          <p:cNvSpPr/>
          <p:nvPr/>
        </p:nvSpPr>
        <p:spPr>
          <a:xfrm>
            <a:off x="3256150" y="387750"/>
            <a:ext cx="5576100" cy="215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Veja ….</a:t>
            </a:r>
            <a:endParaRPr b="0" i="0" sz="2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8" name="Google Shape;108;g1f54f188a62_0_89"/>
          <p:cNvSpPr txBox="1"/>
          <p:nvPr>
            <p:ph idx="1" type="body"/>
          </p:nvPr>
        </p:nvSpPr>
        <p:spPr>
          <a:xfrm>
            <a:off x="2355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Class ClassA {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          ClassB b;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          public void add ( b : ClassB ) {</a:t>
            </a:r>
            <a:endParaRPr sz="22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    b = </a:t>
            </a:r>
            <a:r>
              <a:rPr lang="en" sz="2200">
                <a:highlight>
                  <a:srgbClr val="FFFF00"/>
                </a:highlight>
              </a:rPr>
              <a:t>b</a:t>
            </a:r>
            <a:r>
              <a:rPr lang="en" sz="2200">
                <a:highlight>
                  <a:srgbClr val="FFFF00"/>
                </a:highlight>
              </a:rPr>
              <a:t>;</a:t>
            </a:r>
            <a:endParaRPr sz="2200">
              <a:highlight>
                <a:srgbClr val="FFFF00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200">
                <a:highlight>
                  <a:srgbClr val="FFFF00"/>
                </a:highlight>
              </a:rPr>
              <a:t>    b.callAMethod();</a:t>
            </a:r>
            <a:endParaRPr sz="2200">
              <a:highlight>
                <a:srgbClr val="FFFF00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200"/>
              <a:t>  }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2200"/>
              <a:t>}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54f188a62_0_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Exemplo</a:t>
            </a:r>
            <a:endParaRPr sz="3220"/>
          </a:p>
        </p:txBody>
      </p:sp>
      <p:sp>
        <p:nvSpPr>
          <p:cNvPr id="114" name="Google Shape;114;g1f54f188a62_0_95"/>
          <p:cNvSpPr txBox="1"/>
          <p:nvPr>
            <p:ph idx="1" type="body"/>
          </p:nvPr>
        </p:nvSpPr>
        <p:spPr>
          <a:xfrm>
            <a:off x="311700" y="1152475"/>
            <a:ext cx="549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Class ClassA{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          InterfaceB b;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          public void add (InterfaceB b){</a:t>
            </a:r>
            <a:endParaRPr sz="19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    </a:t>
            </a:r>
            <a:r>
              <a:rPr lang="en" sz="1900">
                <a:highlight>
                  <a:srgbClr val="FFFF00"/>
                </a:highlight>
              </a:rPr>
              <a:t>B = b;</a:t>
            </a:r>
            <a:endParaRPr sz="1900">
              <a:highlight>
                <a:srgbClr val="FFFF00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highlight>
                  <a:srgbClr val="FFFF00"/>
                </a:highlight>
              </a:rPr>
              <a:t>     b.callAMethod();</a:t>
            </a:r>
            <a:endParaRPr sz="1900">
              <a:highlight>
                <a:srgbClr val="FFFF00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900"/>
              <a:t>  }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sz="1900"/>
              <a:t>}</a:t>
            </a:r>
            <a:endParaRPr sz="1900"/>
          </a:p>
        </p:txBody>
      </p:sp>
      <p:sp>
        <p:nvSpPr>
          <p:cNvPr id="115" name="Google Shape;115;g1f54f188a62_0_95"/>
          <p:cNvSpPr/>
          <p:nvPr/>
        </p:nvSpPr>
        <p:spPr>
          <a:xfrm>
            <a:off x="3408550" y="159150"/>
            <a:ext cx="5576100" cy="99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Fica ainda mais interessante, e mais correto, se usarmos  Interfaces ou Classes Abstratas</a:t>
            </a:r>
            <a:endParaRPr b="0" i="0" sz="2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6" name="Google Shape;116;g1f54f188a62_0_95"/>
          <p:cNvSpPr/>
          <p:nvPr/>
        </p:nvSpPr>
        <p:spPr>
          <a:xfrm>
            <a:off x="3408600" y="1201100"/>
            <a:ext cx="5576100" cy="141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A ideia é que, eu posso injetar a dependência em tempo de execução e evitar que ela seja já estabelecida em tempo de compilação. </a:t>
            </a:r>
            <a:endParaRPr b="0" i="0" sz="2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g1f54f188a62_0_95"/>
          <p:cNvSpPr/>
          <p:nvPr/>
        </p:nvSpPr>
        <p:spPr>
          <a:xfrm>
            <a:off x="3399075" y="3152575"/>
            <a:ext cx="5576100" cy="141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Neste exemplo, se tivesse o “new” já haveria uma dependência estabelecida em tempo de compilação com </a:t>
            </a:r>
            <a:r>
              <a:rPr lang="en" sz="2100">
                <a:highlight>
                  <a:srgbClr val="FFFF00"/>
                </a:highlight>
                <a:latin typeface="Proxima Nova"/>
                <a:ea typeface="Proxima Nova"/>
                <a:cs typeface="Proxima Nova"/>
                <a:sym typeface="Proxima Nova"/>
              </a:rPr>
              <a:t>uma classe concreta</a:t>
            </a:r>
            <a:r>
              <a:rPr lang="en" sz="21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b="0" i="0" sz="21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