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7315200" cy="96012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Garamon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ikMucv6tezON0oIbE6o1Z5YRJ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Garamond-bold.fntdata"/><Relationship Id="rId14" Type="http://schemas.openxmlformats.org/officeDocument/2006/relationships/slide" Target="slides/slide9.xml"/><Relationship Id="rId36" Type="http://schemas.openxmlformats.org/officeDocument/2006/relationships/font" Target="fonts/Garamond-regular.fntdata"/><Relationship Id="rId17" Type="http://schemas.openxmlformats.org/officeDocument/2006/relationships/slide" Target="slides/slide12.xml"/><Relationship Id="rId39" Type="http://schemas.openxmlformats.org/officeDocument/2006/relationships/font" Target="fonts/Garamond-boldItalic.fntdata"/><Relationship Id="rId16" Type="http://schemas.openxmlformats.org/officeDocument/2006/relationships/slide" Target="slides/slide11.xml"/><Relationship Id="rId38" Type="http://schemas.openxmlformats.org/officeDocument/2006/relationships/font" Target="fonts/Garamon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af5e3e1b_0_144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edaf5e3e1b_0_14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4a2653f5_1_164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3e4a2653f5_1_16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4a2653f5_1_172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3e4a2653f5_1_17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4a2653f5_1_18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3e4a2653f5_1_18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e4a2653f5_1_187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3e4a2653f5_1_18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4a2653f5_1_19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3e4a2653f5_1_19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4a2653f5_1_20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3e4a2653f5_1_20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e4a2653f5_1_21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3e4a2653f5_1_2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e4a2653f5_1_21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e4a2653f5_1_2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4a2653f5_1_41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3e4a2653f5_1_4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e4a2653f5_1_426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3e4a2653f5_1_4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e4a2653f5_1_43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3e4a2653f5_1_4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e4a2653f5_1_63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3e4a2653f5_1_6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e4a2653f5_1_646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3e4a2653f5_1_6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e4a2653f5_1_652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3e4a2653f5_1_65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4ad943506_0_12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e4ad943506_0_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e553121db_0_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g13e553121db_0_2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3e553121db_0_2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4a2653f5_1_2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3e4a2653f5_1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4a2653f5_1_3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3e4a2653f5_1_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daf5e3e1b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edaf5e3e1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af5e3e1b_0_119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edaf5e3e1b_0_1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daf5e3e1b_0_131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edaf5e3e1b_0_13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edaf5e3e1b_0_67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2edaf5e3e1b_0_67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edaf5e3e1b_0_67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edaf5e3e1b_0_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daf5e3e1b_0_10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daf5e3e1b_0_106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g2edaf5e3e1b_0_106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edaf5e3e1b_0_1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daf5e3e1b_0_1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af5e3e1b_0_11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edaf5e3e1b_0_113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g2edaf5e3e1b_0_113"/>
          <p:cNvSpPr txBox="1"/>
          <p:nvPr>
            <p:ph idx="10" type="dt"/>
          </p:nvPr>
        </p:nvSpPr>
        <p:spPr>
          <a:xfrm>
            <a:off x="822325" y="6459538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edaf5e3e1b_0_113"/>
          <p:cNvSpPr txBox="1"/>
          <p:nvPr>
            <p:ph idx="11" type="ftr"/>
          </p:nvPr>
        </p:nvSpPr>
        <p:spPr>
          <a:xfrm>
            <a:off x="2765425" y="6459538"/>
            <a:ext cx="36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edaf5e3e1b_0_11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g2edaf5e3e1b_0_7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2edaf5e3e1b_0_7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2edaf5e3e1b_0_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edaf5e3e1b_0_7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2edaf5e3e1b_0_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2edaf5e3e1b_0_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g2edaf5e3e1b_0_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edaf5e3e1b_0_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edaf5e3e1b_0_8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edaf5e3e1b_0_8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edaf5e3e1b_0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daf5e3e1b_0_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g2edaf5e3e1b_0_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daf5e3e1b_0_8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2edaf5e3e1b_0_8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edaf5e3e1b_0_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daf5e3e1b_0_93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2edaf5e3e1b_0_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daf5e3e1b_0_96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edaf5e3e1b_0_9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edaf5e3e1b_0_96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g2edaf5e3e1b_0_9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g2edaf5e3e1b_0_9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edaf5e3e1b_0_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daf5e3e1b_0_103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g2edaf5e3e1b_0_1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daf5e3e1b_0_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g2edaf5e3e1b_0_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edaf5e3e1b_0_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323850" y="750888"/>
            <a:ext cx="843756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7777"/>
              <a:buNone/>
            </a:pPr>
            <a:br>
              <a:rPr lang="pt-BR" sz="5600">
                <a:latin typeface="Garamond"/>
                <a:ea typeface="Garamond"/>
                <a:cs typeface="Garamond"/>
                <a:sym typeface="Garamond"/>
              </a:rPr>
            </a:br>
            <a:r>
              <a:rPr lang="pt-BR" sz="5600">
                <a:latin typeface="Garamond"/>
                <a:ea typeface="Garamond"/>
                <a:cs typeface="Garamond"/>
                <a:sym typeface="Garamond"/>
              </a:rPr>
              <a:t>Programação Orientada a Objetos Avançada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268288" y="2420938"/>
            <a:ext cx="835342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2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rPr b="1" lang="pt-BR" sz="2250">
                <a:latin typeface="Garamond"/>
                <a:ea typeface="Garamond"/>
                <a:cs typeface="Garamond"/>
                <a:sym typeface="Garamond"/>
              </a:rPr>
              <a:t>PRINCÍPIOS S.O.L.I.D.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sz="22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sz="22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rPr b="1" lang="pt-BR" sz="2250">
                <a:latin typeface="Garamond"/>
                <a:ea typeface="Garamond"/>
                <a:cs typeface="Garamond"/>
                <a:sym typeface="Garamond"/>
              </a:rPr>
              <a:t>PROF. VALTER VIEIRA DE CAMARGO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25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i="1" sz="225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1" name="Google Shape;71;p1"/>
          <p:cNvCxnSpPr/>
          <p:nvPr/>
        </p:nvCxnSpPr>
        <p:spPr>
          <a:xfrm>
            <a:off x="3276600" y="4221163"/>
            <a:ext cx="2376488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/>
          <p:nvPr/>
        </p:nvCxnSpPr>
        <p:spPr>
          <a:xfrm>
            <a:off x="3636963" y="4364038"/>
            <a:ext cx="15843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af5e3e1b_0_144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g2edaf5e3e1b_0_144"/>
          <p:cNvSpPr txBox="1"/>
          <p:nvPr>
            <p:ph type="title"/>
          </p:nvPr>
        </p:nvSpPr>
        <p:spPr>
          <a:xfrm>
            <a:off x="88025" y="92870"/>
            <a:ext cx="87963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Exemplo OPC</a:t>
            </a:r>
            <a:endParaRPr sz="352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Adicionar um novo tipo não exige modificações nas outras </a:t>
            </a:r>
            <a:endParaRPr sz="3520"/>
          </a:p>
        </p:txBody>
      </p:sp>
      <p:sp>
        <p:nvSpPr>
          <p:cNvPr id="149" name="Google Shape;149;g2edaf5e3e1b_0_144"/>
          <p:cNvSpPr txBox="1"/>
          <p:nvPr/>
        </p:nvSpPr>
        <p:spPr>
          <a:xfrm>
            <a:off x="259500" y="1433950"/>
            <a:ext cx="8548500" cy="457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public class NotificacaoPush implements Notificacao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@Override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public void enviar(String mensagem)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System.out.println("Enviando notificação push: " + mensagem);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public class Main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public static void main(String[] args)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// Notificação por email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 …..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// Notificação por Push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</a:t>
            </a:r>
            <a:r>
              <a:rPr lang="pt-BR" sz="1500">
                <a:highlight>
                  <a:srgbClr val="FFFF00"/>
                </a:highlight>
              </a:rPr>
              <a:t>Notificacao notificacaoPush = new NotificacaoPush();</a:t>
            </a:r>
            <a:endParaRPr sz="1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GerenciadorNotificacao gerenciadorPush = new GerenciadorNotificacao(notificacaoPush);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gerenciadorPush.enviar("Mensagem de teste por push");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e4a2653f5_1_164"/>
          <p:cNvSpPr txBox="1"/>
          <p:nvPr>
            <p:ph type="title"/>
          </p:nvPr>
        </p:nvSpPr>
        <p:spPr>
          <a:xfrm>
            <a:off x="52400" y="-5"/>
            <a:ext cx="7543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100"/>
              <a:t>Liskov Substitution Principle</a:t>
            </a:r>
            <a:endParaRPr sz="4100"/>
          </a:p>
        </p:txBody>
      </p:sp>
      <p:sp>
        <p:nvSpPr>
          <p:cNvPr id="155" name="Google Shape;155;g13e4a2653f5_1_164"/>
          <p:cNvSpPr txBox="1"/>
          <p:nvPr>
            <p:ph idx="1" type="body"/>
          </p:nvPr>
        </p:nvSpPr>
        <p:spPr>
          <a:xfrm>
            <a:off x="406700" y="1142900"/>
            <a:ext cx="70182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2236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pt-BR" sz="2300"/>
              <a:t> Antes de tudo, relembrando o conceito de SubTipos (Herança)</a:t>
            </a:r>
            <a:endParaRPr sz="2300"/>
          </a:p>
          <a:p>
            <a:pPr indent="-122236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pt-BR" sz="2300"/>
              <a:t> Se B é um subtipo de A, então, todas as </a:t>
            </a:r>
            <a:r>
              <a:rPr b="1" lang="pt-BR" sz="2300"/>
              <a:t>propriedades</a:t>
            </a:r>
            <a:r>
              <a:rPr lang="pt-BR" sz="2300"/>
              <a:t> de A também devem ser satisfeitas por B</a:t>
            </a:r>
            <a:endParaRPr sz="2300"/>
          </a:p>
          <a:p>
            <a:pPr indent="-122236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pt-BR" sz="2300"/>
              <a:t> É a teoria clássica de subconjuntos. </a:t>
            </a:r>
            <a:endParaRPr sz="2300"/>
          </a:p>
          <a:p>
            <a:pPr indent="-2143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pt-BR" sz="1900"/>
              <a:t> B é subconjunto de A. </a:t>
            </a:r>
            <a:endParaRPr sz="1900"/>
          </a:p>
          <a:p>
            <a:pPr indent="-2143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pt-BR" sz="1900"/>
              <a:t> Assim, objetos do tipo B devem compartilhar todas as características de A, pois eles também são A.</a:t>
            </a:r>
            <a:endParaRPr sz="1900"/>
          </a:p>
          <a:p>
            <a:pPr indent="0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300"/>
          </a:p>
        </p:txBody>
      </p:sp>
      <p:sp>
        <p:nvSpPr>
          <p:cNvPr id="156" name="Google Shape;156;g13e4a2653f5_1_164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7" name="Google Shape;157;g13e4a2653f5_1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188" y="1846263"/>
            <a:ext cx="1314450" cy="3830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olid principles" id="158" name="Google Shape;158;g13e4a2653f5_1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91820"/>
            <a:ext cx="2020358" cy="175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4a2653f5_1_172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g13e4a2653f5_1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367" y="260648"/>
            <a:ext cx="3132137" cy="566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3e4a2653f5_1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561" y="921739"/>
            <a:ext cx="5819421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3e4a2653f5_1_172"/>
          <p:cNvSpPr txBox="1"/>
          <p:nvPr>
            <p:ph type="title"/>
          </p:nvPr>
        </p:nvSpPr>
        <p:spPr>
          <a:xfrm>
            <a:off x="52400" y="-5"/>
            <a:ext cx="7543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100"/>
              <a:t>Liskov Substitution Principle</a:t>
            </a:r>
            <a:endParaRPr sz="4100"/>
          </a:p>
        </p:txBody>
      </p:sp>
      <p:sp>
        <p:nvSpPr>
          <p:cNvPr id="167" name="Google Shape;167;g13e4a2653f5_1_172"/>
          <p:cNvSpPr txBox="1"/>
          <p:nvPr/>
        </p:nvSpPr>
        <p:spPr>
          <a:xfrm>
            <a:off x="290700" y="1403125"/>
            <a:ext cx="51951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</a:t>
            </a:r>
            <a:r>
              <a:rPr lang="pt-BR" sz="1200"/>
              <a:t>m objeto de uma subclasse deve poder ser usado em qualquer lugar onde um objeto da superclasse é esperado, sem que o programa se comporte de maneira inesperada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código cliente que lida com o supertipo (base) deve se comportar do mesmo jeito se um subtipo for passado</a:t>
            </a:r>
            <a:endParaRPr/>
          </a:p>
        </p:txBody>
      </p:sp>
      <p:sp>
        <p:nvSpPr>
          <p:cNvPr id="168" name="Google Shape;168;g13e4a2653f5_1_172"/>
          <p:cNvSpPr txBox="1"/>
          <p:nvPr/>
        </p:nvSpPr>
        <p:spPr>
          <a:xfrm>
            <a:off x="290700" y="2937075"/>
            <a:ext cx="5195100" cy="31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Algumas condições precisam ser satisfeitas: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Assinaturas de Métodos:</a:t>
            </a:r>
            <a:r>
              <a:rPr lang="pt-BR" sz="1200"/>
              <a:t> As assinaturas dos métodos na classe derivada devem ser compatíveis com as da classe base. Isso significa que os tipos de retorno e os parâmetros devem ser mantidos ou ser mais específicos.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Pré-condições:</a:t>
            </a:r>
            <a:r>
              <a:rPr lang="pt-BR" sz="1200"/>
              <a:t> A classe derivada não deve fortalecer (tornar mais restritivas) as pré-condições dos métodos da classe base. Ou seja, a classe derivada não deve exigir mais do que a classe base.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Pós-condições:</a:t>
            </a:r>
            <a:r>
              <a:rPr lang="pt-BR" sz="1200"/>
              <a:t> A classe derivada deve garantir que as pós-condições dos métodos não sejam enfraquecidas. Ou seja, a classe derivada deve garantir pelo menos o mesmo nível de compromisso que a classe base.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3e4a2653f5_1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225" y="1257800"/>
            <a:ext cx="1387450" cy="22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3e4a2653f5_1_180"/>
          <p:cNvSpPr txBox="1"/>
          <p:nvPr>
            <p:ph idx="1" type="body"/>
          </p:nvPr>
        </p:nvSpPr>
        <p:spPr>
          <a:xfrm>
            <a:off x="104275" y="946275"/>
            <a:ext cx="5013600" cy="37227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4137" lvl="0" marL="5476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pt-BR" sz="1700"/>
              <a:t> É um princípio relacionado com SubTipos</a:t>
            </a:r>
            <a:endParaRPr sz="1700"/>
          </a:p>
          <a:p>
            <a:pPr indent="-84137" lvl="0" marL="5476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pt-BR" sz="1700"/>
              <a:t> </a:t>
            </a:r>
            <a:r>
              <a:rPr i="1" lang="pt-BR" sz="1700"/>
              <a:t>Se q(x)} é uma </a:t>
            </a:r>
            <a:r>
              <a:rPr b="1" i="1" lang="pt-BR" sz="1700"/>
              <a:t>propriedade</a:t>
            </a:r>
            <a:r>
              <a:rPr i="1" lang="pt-BR" sz="1700"/>
              <a:t> demonstrável dos objetos x de tipo T. </a:t>
            </a:r>
            <a:endParaRPr sz="1700"/>
          </a:p>
          <a:p>
            <a:pPr indent="-84137" lvl="0" marL="5476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i="1" lang="pt-BR" sz="1700"/>
              <a:t> Então a </a:t>
            </a:r>
            <a:r>
              <a:rPr b="1" i="1" lang="pt-BR" sz="1700"/>
              <a:t>mesma propriedade</a:t>
            </a:r>
            <a:r>
              <a:rPr i="1" lang="pt-BR" sz="1700"/>
              <a:t> q(y) deve ser verdadeiro para objetos y de tipo S onde S é um subtipo de T</a:t>
            </a:r>
            <a:endParaRPr i="1" sz="1700"/>
          </a:p>
          <a:p>
            <a:pPr indent="-71437" lvl="0" marL="5476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⮚"/>
            </a:pPr>
            <a:r>
              <a:rPr b="1" i="1" lang="pt-BR" sz="1700"/>
              <a:t>Se não for demonstrável é pq S não é um subtipo de T</a:t>
            </a:r>
            <a:endParaRPr b="1" i="1" sz="1700"/>
          </a:p>
          <a:p>
            <a:pPr indent="-84137" lvl="0" marL="5476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pt-BR" sz="1700"/>
              <a:t> </a:t>
            </a:r>
            <a:r>
              <a:rPr i="1" lang="pt-BR" sz="1700">
                <a:highlight>
                  <a:srgbClr val="FFFF00"/>
                </a:highlight>
              </a:rPr>
              <a:t>É um princípio que nos ajuda a decidir se devemos criar subtipos ou usar outra estratégia, como delegação ou composição</a:t>
            </a:r>
            <a:r>
              <a:rPr lang="pt-BR" sz="1700"/>
              <a:t> </a:t>
            </a:r>
            <a:endParaRPr sz="1700"/>
          </a:p>
        </p:txBody>
      </p:sp>
      <p:sp>
        <p:nvSpPr>
          <p:cNvPr id="175" name="Google Shape;175;g13e4a2653f5_1_18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76" name="Google Shape;176;g13e4a2653f5_1_180"/>
          <p:cNvGrpSpPr/>
          <p:nvPr/>
        </p:nvGrpSpPr>
        <p:grpSpPr>
          <a:xfrm>
            <a:off x="6434300" y="0"/>
            <a:ext cx="2709701" cy="4897526"/>
            <a:chOff x="6434300" y="0"/>
            <a:chExt cx="2709701" cy="4897526"/>
          </a:xfrm>
        </p:grpSpPr>
        <p:pic>
          <p:nvPicPr>
            <p:cNvPr id="177" name="Google Shape;177;g13e4a2653f5_1_1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34300" y="0"/>
              <a:ext cx="2709701" cy="4897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13e4a2653f5_1_180"/>
            <p:cNvSpPr/>
            <p:nvPr/>
          </p:nvSpPr>
          <p:spPr>
            <a:xfrm>
              <a:off x="8308475" y="2926425"/>
              <a:ext cx="648900" cy="318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g13e4a2653f5_1_180"/>
          <p:cNvSpPr/>
          <p:nvPr/>
        </p:nvSpPr>
        <p:spPr>
          <a:xfrm>
            <a:off x="4382125" y="4527250"/>
            <a:ext cx="2420400" cy="233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13e4a2653f5_1_180"/>
          <p:cNvSpPr/>
          <p:nvPr/>
        </p:nvSpPr>
        <p:spPr>
          <a:xfrm>
            <a:off x="5074050" y="5640375"/>
            <a:ext cx="1103400" cy="8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g13e4a2653f5_1_180"/>
          <p:cNvSpPr txBox="1"/>
          <p:nvPr>
            <p:ph type="title"/>
          </p:nvPr>
        </p:nvSpPr>
        <p:spPr>
          <a:xfrm>
            <a:off x="52400" y="-5"/>
            <a:ext cx="7543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100"/>
              <a:t>Liskov Substitution Principle</a:t>
            </a:r>
            <a:endParaRPr sz="4100"/>
          </a:p>
        </p:txBody>
      </p:sp>
      <p:sp>
        <p:nvSpPr>
          <p:cNvPr id="182" name="Google Shape;182;g13e4a2653f5_1_180"/>
          <p:cNvSpPr txBox="1"/>
          <p:nvPr>
            <p:ph idx="1" type="body"/>
          </p:nvPr>
        </p:nvSpPr>
        <p:spPr>
          <a:xfrm>
            <a:off x="104275" y="5051600"/>
            <a:ext cx="4143900" cy="1477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700"/>
              <a:t>O ponto é o seguinte …. você tem duas classes A e B. A pergunta é : “Será que faz faz sentido eu relacionar essas duas classes por herança ? Será que uma é realmente subtipo da outra ? 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4a2653f5_1_187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g13e4a2653f5_1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476" y="527150"/>
            <a:ext cx="5942574" cy="450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3e4a2653f5_1_187"/>
          <p:cNvSpPr/>
          <p:nvPr/>
        </p:nvSpPr>
        <p:spPr>
          <a:xfrm>
            <a:off x="6393375" y="5108600"/>
            <a:ext cx="2563500" cy="1518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Lugares (código cliente) que esperam receber o tipo Pato, esperam poder usar a função fly()  e não esperam ter que lidar com baterias…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3e4a2653f5_1_187"/>
          <p:cNvSpPr/>
          <p:nvPr/>
        </p:nvSpPr>
        <p:spPr>
          <a:xfrm>
            <a:off x="114925" y="3841450"/>
            <a:ext cx="2420400" cy="233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latin typeface="Proxima Nova"/>
                <a:ea typeface="Proxima Nova"/>
                <a:cs typeface="Proxima Nova"/>
                <a:sym typeface="Proxima Nova"/>
              </a:rPr>
              <a:t>Pato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13e4a2653f5_1_187"/>
          <p:cNvSpPr/>
          <p:nvPr/>
        </p:nvSpPr>
        <p:spPr>
          <a:xfrm>
            <a:off x="404275" y="4954575"/>
            <a:ext cx="1870500" cy="8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Proxima Nova"/>
                <a:ea typeface="Proxima Nova"/>
                <a:cs typeface="Proxima Nova"/>
                <a:sym typeface="Proxima Nova"/>
              </a:rPr>
              <a:t>Coisa amarela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g13e4a2653f5_1_187"/>
          <p:cNvSpPr/>
          <p:nvPr/>
        </p:nvSpPr>
        <p:spPr>
          <a:xfrm>
            <a:off x="2600750" y="5139500"/>
            <a:ext cx="3373200" cy="118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Coisa amarela não é Pato pq tem propriedades que não se aplicam ao supertipo, por exemplo, ter baterias.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Além disso, o comportamento Fly() também não se aplica à Coisa Amarela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g13e4a2653f5_1_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50" y="903725"/>
            <a:ext cx="21145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4a2653f5_1_19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Exemplo...</a:t>
            </a:r>
            <a:endParaRPr/>
          </a:p>
        </p:txBody>
      </p:sp>
      <p:sp>
        <p:nvSpPr>
          <p:cNvPr id="199" name="Google Shape;199;g13e4a2653f5_1_19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g13e4a2653f5_1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836738"/>
            <a:ext cx="6799263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3e4a2653f5_1_193"/>
          <p:cNvSpPr/>
          <p:nvPr/>
        </p:nvSpPr>
        <p:spPr>
          <a:xfrm>
            <a:off x="5472878" y="309066"/>
            <a:ext cx="3644700" cy="22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36" y="55434"/>
                </a:moveTo>
                <a:lnTo>
                  <a:pt x="-55633" y="190055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problema aqui foi criar um modelo em que não se sabia antecipadamente que existem pássaros que não voam.  Avestruz é pássaro, mas não voa...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3e4a2653f5_1_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9057" y="4346510"/>
            <a:ext cx="1102638" cy="21198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3e4a2653f5_1_193"/>
          <p:cNvSpPr/>
          <p:nvPr/>
        </p:nvSpPr>
        <p:spPr>
          <a:xfrm>
            <a:off x="6527175" y="3969750"/>
            <a:ext cx="1374300" cy="50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e4a2653f5_1_193"/>
          <p:cNvSpPr/>
          <p:nvPr/>
        </p:nvSpPr>
        <p:spPr>
          <a:xfrm>
            <a:off x="6018250" y="4720450"/>
            <a:ext cx="2811900" cy="13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voar é uma </a:t>
            </a:r>
            <a:r>
              <a:rPr b="1" lang="pt-BR"/>
              <a:t>invariante </a:t>
            </a:r>
            <a:r>
              <a:rPr lang="pt-BR"/>
              <a:t>para Avestruz - propriedade que não tem como mudar … fixa, imutável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e4a2653f5_1_201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Exemplo...</a:t>
            </a:r>
            <a:endParaRPr/>
          </a:p>
        </p:txBody>
      </p:sp>
      <p:sp>
        <p:nvSpPr>
          <p:cNvPr id="210" name="Google Shape;210;g13e4a2653f5_1_201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g13e4a2653f5_1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836738"/>
            <a:ext cx="6799263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3e4a2653f5_1_201"/>
          <p:cNvSpPr/>
          <p:nvPr/>
        </p:nvSpPr>
        <p:spPr>
          <a:xfrm>
            <a:off x="5472878" y="309066"/>
            <a:ext cx="3644700" cy="22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36" y="55434"/>
                </a:moveTo>
                <a:lnTo>
                  <a:pt x="-55633" y="190055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problema aqui foi criar um modelo em que não se sabia antecipadamente que existem pássaros que não voam.  Avestruz é pássaro, mas não voa...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3e4a2653f5_1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224" y="4331182"/>
            <a:ext cx="1849984" cy="207837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3e4a2653f5_1_201"/>
          <p:cNvSpPr/>
          <p:nvPr/>
        </p:nvSpPr>
        <p:spPr>
          <a:xfrm>
            <a:off x="5436096" y="5301208"/>
            <a:ext cx="432000" cy="432000"/>
          </a:xfrm>
          <a:prstGeom prst="noSmoking">
            <a:avLst>
              <a:gd fmla="val 8081" name="adj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e4a2653f5_1_21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Exemplo...</a:t>
            </a:r>
            <a:endParaRPr/>
          </a:p>
        </p:txBody>
      </p:sp>
      <p:sp>
        <p:nvSpPr>
          <p:cNvPr id="220" name="Google Shape;220;g13e4a2653f5_1_21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g13e4a2653f5_1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836738"/>
            <a:ext cx="6799263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3e4a2653f5_1_210"/>
          <p:cNvSpPr/>
          <p:nvPr/>
        </p:nvSpPr>
        <p:spPr>
          <a:xfrm>
            <a:off x="5472878" y="309066"/>
            <a:ext cx="3644700" cy="22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36" y="55434"/>
                </a:moveTo>
                <a:lnTo>
                  <a:pt x="-55633" y="190055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problema aqui foi criar um modelo em que não se sabia antecipadamente que existem pássaros que não voam.  Avestruz é pássaro, mas não voa...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3e4a2653f5_1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00" y="3192463"/>
            <a:ext cx="24193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4a2653f5_1_218"/>
          <p:cNvSpPr txBox="1"/>
          <p:nvPr>
            <p:ph type="title"/>
          </p:nvPr>
        </p:nvSpPr>
        <p:spPr>
          <a:xfrm>
            <a:off x="136525" y="287344"/>
            <a:ext cx="75438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 Retângulo-Quadrado</a:t>
            </a:r>
            <a:endParaRPr/>
          </a:p>
        </p:txBody>
      </p:sp>
      <p:sp>
        <p:nvSpPr>
          <p:cNvPr id="229" name="Google Shape;229;g13e4a2653f5_1_218"/>
          <p:cNvSpPr txBox="1"/>
          <p:nvPr>
            <p:ph idx="1" type="body"/>
          </p:nvPr>
        </p:nvSpPr>
        <p:spPr>
          <a:xfrm>
            <a:off x="258625" y="2318345"/>
            <a:ext cx="7421700" cy="24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81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⮚"/>
            </a:pPr>
            <a:r>
              <a:rPr lang="pt-BR" sz="1300">
                <a:solidFill>
                  <a:srgbClr val="262626"/>
                </a:solidFill>
              </a:rPr>
              <a:t> Em matemática um quadrado é tipo especial de retângulo</a:t>
            </a:r>
            <a:endParaRPr sz="700">
              <a:solidFill>
                <a:srgbClr val="262626"/>
              </a:solidFill>
            </a:endParaRPr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⮚"/>
            </a:pPr>
            <a:r>
              <a:rPr lang="pt-BR" sz="1300">
                <a:solidFill>
                  <a:srgbClr val="262626"/>
                </a:solidFill>
              </a:rPr>
              <a:t> O “</a:t>
            </a:r>
            <a:r>
              <a:rPr b="1" lang="pt-BR" sz="1300">
                <a:solidFill>
                  <a:srgbClr val="262626"/>
                </a:solidFill>
              </a:rPr>
              <a:t>é um</a:t>
            </a:r>
            <a:r>
              <a:rPr lang="pt-BR" sz="1300">
                <a:solidFill>
                  <a:srgbClr val="262626"/>
                </a:solidFill>
              </a:rPr>
              <a:t>” acaba fazendo com que nós criemos uma herança, dizendo que Quadrado </a:t>
            </a:r>
            <a:r>
              <a:rPr b="1" lang="pt-BR" sz="1300">
                <a:solidFill>
                  <a:srgbClr val="262626"/>
                </a:solidFill>
              </a:rPr>
              <a:t>é um</a:t>
            </a:r>
            <a:r>
              <a:rPr lang="pt-BR" sz="1300">
                <a:solidFill>
                  <a:srgbClr val="262626"/>
                </a:solidFill>
              </a:rPr>
              <a:t> Retângulo 🡪 definindo um SubTipo.</a:t>
            </a:r>
            <a:endParaRPr sz="700">
              <a:solidFill>
                <a:srgbClr val="262626"/>
              </a:solidFill>
            </a:endParaRPr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⮚"/>
            </a:pPr>
            <a:r>
              <a:rPr lang="pt-BR" sz="1300">
                <a:solidFill>
                  <a:srgbClr val="262626"/>
                </a:solidFill>
              </a:rPr>
              <a:t> Isso faz com que Quadrado possa ser usado em todo lugar em que é esperado um retângulo... O que pode resultar em comportamentos estranhos....</a:t>
            </a:r>
            <a:endParaRPr sz="700">
              <a:solidFill>
                <a:srgbClr val="262626"/>
              </a:solidFill>
            </a:endParaRPr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⮚"/>
            </a:pPr>
            <a:r>
              <a:rPr lang="pt-BR" sz="1300">
                <a:solidFill>
                  <a:srgbClr val="262626"/>
                </a:solidFill>
              </a:rPr>
              <a:t> Imagine a existência de dois métodos setLargura() e setAltura() na classe base Retângulo. Entretanto, isso não faz muito sentido para Quadrado, pois usar um desses métodos também deveria automaticamente mudar o outro....</a:t>
            </a:r>
            <a:endParaRPr sz="700">
              <a:solidFill>
                <a:srgbClr val="262626"/>
              </a:solidFill>
            </a:endParaRPr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⮚"/>
            </a:pPr>
            <a:r>
              <a:rPr lang="pt-BR" sz="1300">
                <a:solidFill>
                  <a:srgbClr val="262626"/>
                </a:solidFill>
              </a:rPr>
              <a:t> </a:t>
            </a:r>
            <a:r>
              <a:rPr lang="pt-BR" sz="1300">
                <a:solidFill>
                  <a:srgbClr val="262626"/>
                </a:solidFill>
                <a:highlight>
                  <a:srgbClr val="FFFF00"/>
                </a:highlight>
              </a:rPr>
              <a:t>Neste caso, a classe Quadrado falha no Teste de Substituição de Liskov quando tentamos substituir um objeto Retângulo existente por um do tipo Quadrado. </a:t>
            </a:r>
            <a:endParaRPr sz="700">
              <a:solidFill>
                <a:srgbClr val="262626"/>
              </a:solidFill>
              <a:highlight>
                <a:srgbClr val="FFFF00"/>
              </a:highlight>
            </a:endParaRPr>
          </a:p>
          <a:p>
            <a:pPr indent="-55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1300">
              <a:solidFill>
                <a:srgbClr val="262626"/>
              </a:solidFill>
            </a:endParaRPr>
          </a:p>
        </p:txBody>
      </p:sp>
      <p:sp>
        <p:nvSpPr>
          <p:cNvPr id="230" name="Google Shape;230;g13e4a2653f5_1_21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1" name="Google Shape;231;g13e4a2653f5_1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525" y="2963863"/>
            <a:ext cx="13049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e4a2653f5_1_218"/>
          <p:cNvSpPr txBox="1"/>
          <p:nvPr/>
        </p:nvSpPr>
        <p:spPr>
          <a:xfrm>
            <a:off x="8421688" y="3800475"/>
            <a:ext cx="3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e4a2653f5_1_218"/>
          <p:cNvSpPr/>
          <p:nvPr/>
        </p:nvSpPr>
        <p:spPr>
          <a:xfrm>
            <a:off x="6527175" y="330825"/>
            <a:ext cx="2468400" cy="92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Invariante </a:t>
            </a:r>
            <a:r>
              <a:rPr lang="pt-BR"/>
              <a:t>de quadrado → os lados são iguais</a:t>
            </a:r>
            <a:endParaRPr/>
          </a:p>
        </p:txBody>
      </p:sp>
      <p:sp>
        <p:nvSpPr>
          <p:cNvPr id="234" name="Google Shape;234;g13e4a2653f5_1_218"/>
          <p:cNvSpPr txBox="1"/>
          <p:nvPr>
            <p:ph idx="1" type="body"/>
          </p:nvPr>
        </p:nvSpPr>
        <p:spPr>
          <a:xfrm>
            <a:off x="300050" y="1200255"/>
            <a:ext cx="7421700" cy="92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Lembrando de uma das condições: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Pré-condições: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classe derivada não deve fortalecer (tornar mais restritivas) as pré-condições dos métodos da classe base. Ou seja, a classe derivada não deve exigir mais do que a classe base.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e4a2653f5_1_418"/>
          <p:cNvSpPr txBox="1"/>
          <p:nvPr>
            <p:ph type="title"/>
          </p:nvPr>
        </p:nvSpPr>
        <p:spPr>
          <a:xfrm>
            <a:off x="71000" y="118769"/>
            <a:ext cx="7543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Interface Segregation Principle</a:t>
            </a:r>
            <a:endParaRPr sz="3600"/>
          </a:p>
        </p:txBody>
      </p:sp>
      <p:sp>
        <p:nvSpPr>
          <p:cNvPr id="240" name="Google Shape;240;g13e4a2653f5_1_418"/>
          <p:cNvSpPr txBox="1"/>
          <p:nvPr>
            <p:ph idx="1" type="body"/>
          </p:nvPr>
        </p:nvSpPr>
        <p:spPr>
          <a:xfrm>
            <a:off x="800100" y="131871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1286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600"/>
              <a:t>Este princípio diz que:</a:t>
            </a:r>
            <a:endParaRPr sz="2600"/>
          </a:p>
        </p:txBody>
      </p:sp>
      <p:sp>
        <p:nvSpPr>
          <p:cNvPr id="241" name="Google Shape;241;g13e4a2653f5_1_41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2" name="Google Shape;242;g13e4a2653f5_1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60" y="2085975"/>
            <a:ext cx="83153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olid principles" id="243" name="Google Shape;243;g13e4a2653f5_1_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37535"/>
            <a:ext cx="2020358" cy="175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SOLID é um acrônimo para cinco princípios de Design Orientado a Objetos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t-BR"/>
              <a:t> S – Single Responsibility Principle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t-BR"/>
              <a:t> O – Open/Closed Principle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t-BR"/>
              <a:t> L – Liskov Substitution Principle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t-BR"/>
              <a:t> I – Interface Segregation Principle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t-BR"/>
              <a:t> D – Dependency Inversion Principle</a:t>
            </a:r>
            <a:endParaRPr/>
          </a:p>
          <a:p>
            <a:pPr indent="-90488" lvl="0" marL="9048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Isto é, todo sistema deveria seguir esses princípios a fim de que o sistema tenha uma boa qualidade interna</a:t>
            </a:r>
            <a:endParaRPr/>
          </a:p>
          <a:p>
            <a:pPr indent="-904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Esses princípios foram introduzidos por Robert Martin (Uncle Bob) em um artigo no ano 2000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olid principles"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170" y="2318131"/>
            <a:ext cx="2020358" cy="175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e4a2653f5_1_426"/>
          <p:cNvSpPr txBox="1"/>
          <p:nvPr>
            <p:ph idx="1" type="body"/>
          </p:nvPr>
        </p:nvSpPr>
        <p:spPr>
          <a:xfrm>
            <a:off x="517525" y="1084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chemeClr val="dk1"/>
                </a:solidFill>
              </a:rPr>
              <a:t> Explicando melhor:</a:t>
            </a:r>
            <a:endParaRPr>
              <a:solidFill>
                <a:schemeClr val="dk1"/>
              </a:solidFill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chemeClr val="dk1"/>
                </a:solidFill>
              </a:rPr>
              <a:t>  Se uma classe possui vários clientes, ao invés de manter todos os métodos visíveis na própria classe (ou em uma mesma interface), crie interfaces separadas para cada cliente. </a:t>
            </a:r>
            <a:endParaRPr>
              <a:solidFill>
                <a:schemeClr val="dk1"/>
              </a:solidFill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9" name="Google Shape;249;g13e4a2653f5_1_426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0" name="Google Shape;250;g13e4a2653f5_1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933056"/>
            <a:ext cx="6293322" cy="214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3e4a2653f5_1_426"/>
          <p:cNvSpPr txBox="1"/>
          <p:nvPr>
            <p:ph type="title"/>
          </p:nvPr>
        </p:nvSpPr>
        <p:spPr>
          <a:xfrm>
            <a:off x="71000" y="118769"/>
            <a:ext cx="7543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Interface Segregation Principle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e4a2653f5_1_43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7" name="Google Shape;257;g13e4a2653f5_1_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276" y="1607677"/>
            <a:ext cx="7118676" cy="42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3e4a2653f5_1_433"/>
          <p:cNvSpPr txBox="1"/>
          <p:nvPr>
            <p:ph type="title"/>
          </p:nvPr>
        </p:nvSpPr>
        <p:spPr>
          <a:xfrm>
            <a:off x="71000" y="118769"/>
            <a:ext cx="7543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Interface Segregation Principle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e4a2653f5_1_638"/>
          <p:cNvSpPr txBox="1"/>
          <p:nvPr>
            <p:ph type="title"/>
          </p:nvPr>
        </p:nvSpPr>
        <p:spPr>
          <a:xfrm>
            <a:off x="154650" y="51270"/>
            <a:ext cx="7543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Dependency Inversion Principle</a:t>
            </a:r>
            <a:endParaRPr sz="3600"/>
          </a:p>
        </p:txBody>
      </p:sp>
      <p:sp>
        <p:nvSpPr>
          <p:cNvPr id="264" name="Google Shape;264;g13e4a2653f5_1_638"/>
          <p:cNvSpPr txBox="1"/>
          <p:nvPr>
            <p:ph idx="1" type="body"/>
          </p:nvPr>
        </p:nvSpPr>
        <p:spPr>
          <a:xfrm>
            <a:off x="800100" y="2157571"/>
            <a:ext cx="75438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Este princípio diz que: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 Módulos de alto nível não devem depender de módulos de baixo nível, mas sim de abstrações. 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Abstrações não devem depender de “detalhes”. Detalhes é que devem depender de abstrações. </a:t>
            </a:r>
            <a:endParaRPr/>
          </a:p>
        </p:txBody>
      </p:sp>
      <p:sp>
        <p:nvSpPr>
          <p:cNvPr id="265" name="Google Shape;265;g13e4a2653f5_1_63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6" name="Google Shape;266;g13e4a2653f5_1_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341512"/>
            <a:ext cx="7920880" cy="6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olid principles" id="267" name="Google Shape;267;g13e4a2653f5_1_6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3" y="5110870"/>
            <a:ext cx="2020358" cy="175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4a2653f5_1_646"/>
          <p:cNvSpPr txBox="1"/>
          <p:nvPr>
            <p:ph idx="1" type="body"/>
          </p:nvPr>
        </p:nvSpPr>
        <p:spPr>
          <a:xfrm>
            <a:off x="593725" y="1160478"/>
            <a:ext cx="80472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É muito comum em programação fazermos com que um método se refira diretamente a seus colaboradores concretos;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Este jeito de programar carece de um nível adequado de abstração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A razão para este princípio é que detalhes concretos se modificam muito mais do que detalhes mais abstratos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Uma das formas mais comuns de criar dependência com coisas concretas é a instanciação de objetos. Uma solução elegante para isso é usar o padrão de projeto “</a:t>
            </a:r>
            <a:r>
              <a:rPr b="1" lang="pt-BR" sz="2400"/>
              <a:t> Factory</a:t>
            </a:r>
            <a:r>
              <a:rPr lang="pt-BR" sz="2400"/>
              <a:t>”</a:t>
            </a:r>
            <a:endParaRPr/>
          </a:p>
        </p:txBody>
      </p:sp>
      <p:sp>
        <p:nvSpPr>
          <p:cNvPr id="273" name="Google Shape;273;g13e4a2653f5_1_646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4" name="Google Shape;274;g13e4a2653f5_1_646"/>
          <p:cNvSpPr txBox="1"/>
          <p:nvPr>
            <p:ph type="title"/>
          </p:nvPr>
        </p:nvSpPr>
        <p:spPr>
          <a:xfrm>
            <a:off x="154650" y="51270"/>
            <a:ext cx="7543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Dependency Inversion Principle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e4a2653f5_1_652"/>
          <p:cNvSpPr txBox="1"/>
          <p:nvPr>
            <p:ph idx="1" type="body"/>
          </p:nvPr>
        </p:nvSpPr>
        <p:spPr>
          <a:xfrm>
            <a:off x="390700" y="1417638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Sempre procurar fazer com que as </a:t>
            </a:r>
            <a:r>
              <a:rPr b="1" lang="pt-BR" sz="2400"/>
              <a:t>dependências </a:t>
            </a:r>
            <a:r>
              <a:rPr lang="pt-BR" sz="2400"/>
              <a:t>sejam para classes abstratas ou interfaces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2400"/>
              <a:t> Esta princípio está razoavelmente relacionado com o Smell Arquitetural “Unstable Dependency”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pt-BR" sz="2200"/>
              <a:t> Um módulo não deve depender de outro que seja menos estável do que ele mesmo</a:t>
            </a:r>
            <a:endParaRPr/>
          </a:p>
          <a:p>
            <a:pPr indent="-68262" lvl="2" marL="56673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80" name="Google Shape;280;g13e4a2653f5_1_652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g13e4a2653f5_1_652"/>
          <p:cNvSpPr txBox="1"/>
          <p:nvPr>
            <p:ph type="title"/>
          </p:nvPr>
        </p:nvSpPr>
        <p:spPr>
          <a:xfrm>
            <a:off x="154650" y="51270"/>
            <a:ext cx="7543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Dependency Inversion Principle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4ad943506_0_12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7" name="Google Shape;287;g1e4ad94350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2848"/>
            <a:ext cx="4249950" cy="1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e4ad94350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75" y="3644002"/>
            <a:ext cx="464217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e4ad943506_0_12"/>
          <p:cNvSpPr/>
          <p:nvPr/>
        </p:nvSpPr>
        <p:spPr>
          <a:xfrm flipH="1" rot="10800000">
            <a:off x="2213850" y="3829900"/>
            <a:ext cx="1832100" cy="1590300"/>
          </a:xfrm>
          <a:prstGeom prst="bentArrow">
            <a:avLst>
              <a:gd fmla="val 17897" name="adj1"/>
              <a:gd fmla="val 16000" name="adj2"/>
              <a:gd fmla="val 25000" name="adj3"/>
              <a:gd fmla="val 54739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e4ad943506_0_12"/>
          <p:cNvSpPr/>
          <p:nvPr/>
        </p:nvSpPr>
        <p:spPr>
          <a:xfrm>
            <a:off x="457950" y="4822350"/>
            <a:ext cx="1755900" cy="77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Troque isso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isso </a:t>
            </a:r>
            <a:endParaRPr/>
          </a:p>
        </p:txBody>
      </p:sp>
      <p:sp>
        <p:nvSpPr>
          <p:cNvPr id="291" name="Google Shape;291;g1e4ad943506_0_12"/>
          <p:cNvSpPr txBox="1"/>
          <p:nvPr>
            <p:ph type="title"/>
          </p:nvPr>
        </p:nvSpPr>
        <p:spPr>
          <a:xfrm>
            <a:off x="154650" y="51270"/>
            <a:ext cx="7543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600"/>
              <a:t>Dependency Inversion Principle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e553121db_0_2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98" name="Google Shape;298;g13e553121db_0_2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713" y="406400"/>
            <a:ext cx="5813425" cy="52371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3362325" y="5630863"/>
            <a:ext cx="3478213" cy="12620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também é um dos autores do Manifesto Ágil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" y="358775"/>
            <a:ext cx="3124200" cy="580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746125" y="2111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500"/>
              <a:t>Single Responsibility</a:t>
            </a:r>
            <a:endParaRPr sz="3500"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85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pt-BR" sz="2400"/>
              <a:t> É um princípio totalmente relacionado com </a:t>
            </a:r>
            <a:r>
              <a:rPr b="1" lang="pt-BR" sz="2400"/>
              <a:t>Coesão</a:t>
            </a:r>
            <a:r>
              <a:rPr lang="pt-BR" sz="2400"/>
              <a:t>. </a:t>
            </a:r>
            <a:endParaRPr sz="2400"/>
          </a:p>
          <a:p>
            <a:pPr indent="-1285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pt-BR" sz="2400"/>
              <a:t> Podemos dizer que “Uma classe coesa é uma classe que possui apenas uma responsabilidade”.</a:t>
            </a:r>
            <a:endParaRPr sz="2400"/>
          </a:p>
          <a:p>
            <a:pPr indent="-1285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pt-BR" sz="2400"/>
              <a:t> Assim, o desenvolvedor deve procurar deixar as classes com responsabilidade única para que a classe tenha alta coesão</a:t>
            </a:r>
            <a:endParaRPr sz="2400"/>
          </a:p>
          <a:p>
            <a:pPr indent="-1285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pt-BR" sz="2400"/>
              <a:t> Na definição deste princípio consta o seguinte:</a:t>
            </a:r>
            <a:endParaRPr sz="2400"/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pt-BR" sz="3000"/>
              <a:t>     “ </a:t>
            </a:r>
            <a:r>
              <a:rPr i="1" lang="pt-BR" sz="3000"/>
              <a:t>Uma classe deve ter apenas uma razão para mudar</a:t>
            </a:r>
            <a:r>
              <a:rPr lang="pt-BR" sz="3000"/>
              <a:t> “</a:t>
            </a:r>
            <a:endParaRPr sz="2400"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4a2653f5_1_23"/>
          <p:cNvSpPr txBox="1"/>
          <p:nvPr>
            <p:ph type="title"/>
          </p:nvPr>
        </p:nvSpPr>
        <p:spPr>
          <a:xfrm>
            <a:off x="365125" y="1349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600"/>
              <a:t>Open-Closed Principle</a:t>
            </a:r>
            <a:endParaRPr sz="4600"/>
          </a:p>
        </p:txBody>
      </p:sp>
      <p:sp>
        <p:nvSpPr>
          <p:cNvPr id="103" name="Google Shape;103;g13e4a2653f5_1_23"/>
          <p:cNvSpPr txBox="1"/>
          <p:nvPr>
            <p:ph idx="1" type="body"/>
          </p:nvPr>
        </p:nvSpPr>
        <p:spPr>
          <a:xfrm>
            <a:off x="822325" y="1846263"/>
            <a:ext cx="50451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Este princípio diz que: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1" marL="20002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pt-BR" sz="2400"/>
              <a:t>Uma classe deve estar aberta para </a:t>
            </a:r>
            <a:r>
              <a:rPr b="1" lang="pt-BR" sz="2400"/>
              <a:t>extensões </a:t>
            </a:r>
            <a:r>
              <a:rPr lang="pt-BR" sz="2400"/>
              <a:t>mas fechada para </a:t>
            </a:r>
            <a:r>
              <a:rPr b="1" lang="pt-BR" sz="2400"/>
              <a:t>modificações</a:t>
            </a:r>
            <a:endParaRPr b="1"/>
          </a:p>
          <a:p>
            <a:pPr indent="-90487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 Isto é, a classe deve permitir que seu </a:t>
            </a:r>
            <a:r>
              <a:rPr b="1" lang="pt-BR"/>
              <a:t>comportamento seja estendido </a:t>
            </a:r>
            <a:r>
              <a:rPr lang="pt-BR"/>
              <a:t>sem ter que alterar seu código-fonte diretamente</a:t>
            </a:r>
            <a:endParaRPr/>
          </a:p>
        </p:txBody>
      </p:sp>
      <p:sp>
        <p:nvSpPr>
          <p:cNvPr id="104" name="Google Shape;104;g13e4a2653f5_1_2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g13e4a2653f5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763" y="598488"/>
            <a:ext cx="2725737" cy="566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3e4a2653f5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2426" y="3068960"/>
            <a:ext cx="895542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3e4a2653f5_1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3" y="2348880"/>
            <a:ext cx="6721929" cy="449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olid principles" id="108" name="Google Shape;108;g13e4a2653f5_1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445224"/>
            <a:ext cx="1623092" cy="14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4a2653f5_1_33"/>
          <p:cNvSpPr txBox="1"/>
          <p:nvPr>
            <p:ph type="title"/>
          </p:nvPr>
        </p:nvSpPr>
        <p:spPr>
          <a:xfrm>
            <a:off x="441325" y="587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900"/>
              <a:t>Como aplicar o princípio Open-Closed ? </a:t>
            </a:r>
            <a:endParaRPr sz="3900"/>
          </a:p>
        </p:txBody>
      </p:sp>
      <p:sp>
        <p:nvSpPr>
          <p:cNvPr id="114" name="Google Shape;114;g13e4a2653f5_1_33"/>
          <p:cNvSpPr txBox="1"/>
          <p:nvPr>
            <p:ph idx="1" type="body"/>
          </p:nvPr>
        </p:nvSpPr>
        <p:spPr>
          <a:xfrm>
            <a:off x="356325" y="1846275"/>
            <a:ext cx="80097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493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pt-BR" sz="2700">
                <a:solidFill>
                  <a:schemeClr val="dk1"/>
                </a:solidFill>
              </a:rPr>
              <a:t> Um módulo (classe) encontra-se </a:t>
            </a:r>
            <a:r>
              <a:rPr b="1" lang="pt-BR" sz="2700">
                <a:solidFill>
                  <a:schemeClr val="dk1"/>
                </a:solidFill>
              </a:rPr>
              <a:t>ABERTO </a:t>
            </a:r>
            <a:r>
              <a:rPr lang="pt-BR" sz="2700">
                <a:solidFill>
                  <a:schemeClr val="dk1"/>
                </a:solidFill>
              </a:rPr>
              <a:t>se a inclusão de um novo comportamento necessita da inclusão de atributos/métodos dentro dele. </a:t>
            </a:r>
            <a:endParaRPr sz="2700">
              <a:solidFill>
                <a:schemeClr val="dk1"/>
              </a:solidFill>
            </a:endParaRPr>
          </a:p>
          <a:p>
            <a:pPr indent="-13493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pt-BR" sz="2700">
                <a:solidFill>
                  <a:schemeClr val="dk1"/>
                </a:solidFill>
              </a:rPr>
              <a:t>Um módulo (classe) está </a:t>
            </a:r>
            <a:r>
              <a:rPr b="1" lang="pt-BR" sz="2700">
                <a:solidFill>
                  <a:schemeClr val="dk1"/>
                </a:solidFill>
              </a:rPr>
              <a:t>FECHADO </a:t>
            </a:r>
            <a:r>
              <a:rPr lang="pt-BR" sz="2700">
                <a:solidFill>
                  <a:schemeClr val="dk1"/>
                </a:solidFill>
              </a:rPr>
              <a:t>se é possível incluir novos comportamentos sem precisar incluir atributos/métodos dentro dele.</a:t>
            </a:r>
            <a:endParaRPr sz="2700">
              <a:solidFill>
                <a:schemeClr val="dk1"/>
              </a:solidFill>
            </a:endParaRPr>
          </a:p>
          <a:p>
            <a:pPr indent="-13493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pt-BR" sz="2700">
                <a:solidFill>
                  <a:schemeClr val="dk1"/>
                </a:solidFill>
              </a:rPr>
              <a:t>Este princípio é alcançado usando herança e/ou interfaces</a:t>
            </a:r>
            <a:endParaRPr sz="2700">
              <a:solidFill>
                <a:schemeClr val="dk1"/>
              </a:solidFill>
            </a:endParaRPr>
          </a:p>
          <a:p>
            <a:pPr indent="0" lvl="1" marL="3143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5" name="Google Shape;115;g13e4a2653f5_1_3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af5e3e1b_0_0"/>
          <p:cNvSpPr txBox="1"/>
          <p:nvPr>
            <p:ph type="title"/>
          </p:nvPr>
        </p:nvSpPr>
        <p:spPr>
          <a:xfrm>
            <a:off x="240425" y="96600"/>
            <a:ext cx="83967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Exemplo OPC</a:t>
            </a:r>
            <a:endParaRPr sz="352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Antes de aplicar o princípio</a:t>
            </a:r>
            <a:endParaRPr sz="3520"/>
          </a:p>
        </p:txBody>
      </p:sp>
      <p:sp>
        <p:nvSpPr>
          <p:cNvPr id="121" name="Google Shape;121;g2edaf5e3e1b_0_0"/>
          <p:cNvSpPr txBox="1"/>
          <p:nvPr>
            <p:ph idx="1" type="body"/>
          </p:nvPr>
        </p:nvSpPr>
        <p:spPr>
          <a:xfrm>
            <a:off x="240425" y="1417650"/>
            <a:ext cx="8684400" cy="5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62626"/>
                </a:solidFill>
              </a:rPr>
              <a:t>public class </a:t>
            </a:r>
            <a:r>
              <a:rPr b="1" lang="pt-BR" sz="1900">
                <a:solidFill>
                  <a:srgbClr val="262626"/>
                </a:solidFill>
              </a:rPr>
              <a:t>Notificacao </a:t>
            </a:r>
            <a:r>
              <a:rPr lang="pt-BR" sz="1900">
                <a:solidFill>
                  <a:srgbClr val="262626"/>
                </a:solidFill>
              </a:rPr>
              <a:t>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public void </a:t>
            </a:r>
            <a:r>
              <a:rPr b="1" lang="pt-BR" sz="1900">
                <a:solidFill>
                  <a:srgbClr val="262626"/>
                </a:solidFill>
              </a:rPr>
              <a:t>enviarNotificacao </a:t>
            </a:r>
            <a:r>
              <a:rPr lang="pt-BR" sz="1900">
                <a:solidFill>
                  <a:srgbClr val="262626"/>
                </a:solidFill>
              </a:rPr>
              <a:t>(String tipo, String mensagem) 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if (tipo.equals("email")) 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    enviarEmail(mensagem);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} else if (tipo.equals("sms")) 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    enviarSMS(mensagem);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}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}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private void </a:t>
            </a:r>
            <a:r>
              <a:rPr b="1" lang="pt-BR" sz="1900">
                <a:solidFill>
                  <a:srgbClr val="262626"/>
                </a:solidFill>
              </a:rPr>
              <a:t>enviarEmail</a:t>
            </a:r>
            <a:r>
              <a:rPr lang="pt-BR" sz="1900">
                <a:solidFill>
                  <a:srgbClr val="262626"/>
                </a:solidFill>
              </a:rPr>
              <a:t>(String mensagem) 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System.out.println("Enviando email: " + mensagem);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}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private void </a:t>
            </a:r>
            <a:r>
              <a:rPr b="1" lang="pt-BR" sz="1900">
                <a:solidFill>
                  <a:srgbClr val="262626"/>
                </a:solidFill>
              </a:rPr>
              <a:t>enviarSMS</a:t>
            </a:r>
            <a:r>
              <a:rPr lang="pt-BR" sz="1900">
                <a:solidFill>
                  <a:srgbClr val="262626"/>
                </a:solidFill>
              </a:rPr>
              <a:t>(String mensagem) {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    System.out.println("Enviando SMS: " + mensagem);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    }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262626"/>
                </a:solidFill>
              </a:rPr>
              <a:t>}</a:t>
            </a:r>
            <a:endParaRPr sz="19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62626"/>
              </a:solidFill>
            </a:endParaRPr>
          </a:p>
        </p:txBody>
      </p:sp>
      <p:sp>
        <p:nvSpPr>
          <p:cNvPr id="122" name="Google Shape;122;g2edaf5e3e1b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g2edaf5e3e1b_0_0"/>
          <p:cNvSpPr/>
          <p:nvPr/>
        </p:nvSpPr>
        <p:spPr>
          <a:xfrm>
            <a:off x="5710850" y="3725525"/>
            <a:ext cx="3408900" cy="1305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como seria incluir um novo tipo de envio de notificação 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R: Você teria que mexer dentro da classe Notificação.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g2edaf5e3e1b_0_0"/>
          <p:cNvSpPr/>
          <p:nvPr/>
        </p:nvSpPr>
        <p:spPr>
          <a:xfrm>
            <a:off x="5730750" y="2324125"/>
            <a:ext cx="3408900" cy="1305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Um único módulo que trata de duas formas de envio de notificação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daf5e3e1b_0_119"/>
          <p:cNvSpPr txBox="1"/>
          <p:nvPr>
            <p:ph type="title"/>
          </p:nvPr>
        </p:nvSpPr>
        <p:spPr>
          <a:xfrm>
            <a:off x="240425" y="96600"/>
            <a:ext cx="83967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Exemplo OPC</a:t>
            </a:r>
            <a:endParaRPr sz="352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Depois de aplicar o princípio</a:t>
            </a:r>
            <a:endParaRPr sz="3520"/>
          </a:p>
        </p:txBody>
      </p:sp>
      <p:sp>
        <p:nvSpPr>
          <p:cNvPr id="130" name="Google Shape;130;g2edaf5e3e1b_0_119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g2edaf5e3e1b_0_119"/>
          <p:cNvSpPr txBox="1"/>
          <p:nvPr/>
        </p:nvSpPr>
        <p:spPr>
          <a:xfrm>
            <a:off x="131150" y="1390750"/>
            <a:ext cx="7293600" cy="11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public interface </a:t>
            </a:r>
            <a:r>
              <a:rPr b="1" lang="pt-BR" sz="1600"/>
              <a:t>Notificacao </a:t>
            </a:r>
            <a:r>
              <a:rPr lang="pt-BR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void enviar(String mensagem);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g2edaf5e3e1b_0_119"/>
          <p:cNvSpPr txBox="1"/>
          <p:nvPr/>
        </p:nvSpPr>
        <p:spPr>
          <a:xfrm>
            <a:off x="131150" y="2866300"/>
            <a:ext cx="7293600" cy="36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public class </a:t>
            </a:r>
            <a:r>
              <a:rPr b="1" lang="pt-BR" sz="1600"/>
              <a:t>NotificacaoEmail </a:t>
            </a:r>
            <a:r>
              <a:rPr lang="pt-BR" sz="1600"/>
              <a:t>implements </a:t>
            </a:r>
            <a:r>
              <a:rPr b="1" lang="pt-BR" sz="1600"/>
              <a:t>Notificacao </a:t>
            </a:r>
            <a:r>
              <a:rPr lang="pt-BR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@Override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public void enviar(String mensagem)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System.out.println("Enviando email: " + mensagem);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public class </a:t>
            </a:r>
            <a:r>
              <a:rPr b="1" lang="pt-BR" sz="1600"/>
              <a:t>NotificacaoSMS </a:t>
            </a:r>
            <a:r>
              <a:rPr lang="pt-BR" sz="1600"/>
              <a:t>implements </a:t>
            </a:r>
            <a:r>
              <a:rPr b="1" lang="pt-BR" sz="1600"/>
              <a:t>Notificacao </a:t>
            </a:r>
            <a:r>
              <a:rPr lang="pt-BR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@Override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public void enviar(String mensagem)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System.out.println("Enviando SMS: " + mensagem);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g2edaf5e3e1b_0_119"/>
          <p:cNvSpPr/>
          <p:nvPr/>
        </p:nvSpPr>
        <p:spPr>
          <a:xfrm>
            <a:off x="6095200" y="96600"/>
            <a:ext cx="2993100" cy="1087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Extra: Já ouviram falar do conceito de “Contrato” ? Pode ser implementado com interfaces…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g2edaf5e3e1b_0_119"/>
          <p:cNvSpPr/>
          <p:nvPr/>
        </p:nvSpPr>
        <p:spPr>
          <a:xfrm>
            <a:off x="5574950" y="3222250"/>
            <a:ext cx="4683900" cy="3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Quando é dito que o “</a:t>
            </a:r>
            <a:r>
              <a:rPr b="1" lang="pt-BR" sz="2400">
                <a:latin typeface="Proxima Nova"/>
                <a:ea typeface="Proxima Nova"/>
                <a:cs typeface="Proxima Nova"/>
                <a:sym typeface="Proxima Nova"/>
              </a:rPr>
              <a:t>módulo</a:t>
            </a:r>
            <a:r>
              <a:rPr lang="pt-BR" sz="2400">
                <a:latin typeface="Proxima Nova"/>
                <a:ea typeface="Proxima Nova"/>
                <a:cs typeface="Proxima Nova"/>
                <a:sym typeface="Proxima Nova"/>
              </a:rPr>
              <a:t>” está aberto ou fechado, note que não significa um único “container de código”...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af5e3e1b_0_131"/>
          <p:cNvSpPr txBox="1"/>
          <p:nvPr>
            <p:ph type="title"/>
          </p:nvPr>
        </p:nvSpPr>
        <p:spPr>
          <a:xfrm>
            <a:off x="240425" y="96600"/>
            <a:ext cx="83967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Exemplo OPC</a:t>
            </a:r>
            <a:endParaRPr sz="352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pt-BR" sz="3520"/>
              <a:t>Depois de aplicar o princípio</a:t>
            </a:r>
            <a:endParaRPr sz="3520"/>
          </a:p>
        </p:txBody>
      </p:sp>
      <p:sp>
        <p:nvSpPr>
          <p:cNvPr id="140" name="Google Shape;140;g2edaf5e3e1b_0_131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g2edaf5e3e1b_0_131"/>
          <p:cNvSpPr txBox="1"/>
          <p:nvPr/>
        </p:nvSpPr>
        <p:spPr>
          <a:xfrm>
            <a:off x="243525" y="1428750"/>
            <a:ext cx="8089200" cy="255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</a:t>
            </a:r>
            <a:r>
              <a:rPr b="1" lang="pt-BR"/>
              <a:t>GerenciadorNotificacao </a:t>
            </a:r>
            <a:r>
              <a:rPr lang="pt-BR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private Notificacao notificacao;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GerenciadorNotificacao(Notificacao notificacao)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this.notificacao = notificacao;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void enviar(String mensagem)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notificacao.enviar(mensagem);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42" name="Google Shape;142;g2edaf5e3e1b_0_131"/>
          <p:cNvSpPr txBox="1"/>
          <p:nvPr/>
        </p:nvSpPr>
        <p:spPr>
          <a:xfrm>
            <a:off x="240425" y="4091350"/>
            <a:ext cx="80892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Main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Notificacao notificacaoEmail = new NotificacaoEmail();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GerenciadorNotificacao gerenciadorEmail = new GerenciadorNotificacao(notificacaoEmail);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gerenciadorEmail.enviar("Mensagem de teste por email");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Notificacao notificacaoSMS = new NotificacaoSMS();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GerenciadorNotificacao gerenciadorSMS = new GerenciadorNotificacao(notificacaoSMS);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gerenciadorSMS.enviar("Mensagem de teste por SMS");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2004-08-10T17:32:50Z</dcterms:created>
  <dc:creator>Valter Camargo</dc:creator>
</cp:coreProperties>
</file>