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Proxima Nova"/>
      <p:regular r:id="rId51"/>
      <p:bold r:id="rId52"/>
      <p:italic r:id="rId53"/>
      <p:boldItalic r:id="rId54"/>
    </p:embeddedFont>
    <p:embeddedFont>
      <p:font typeface="Corbel"/>
      <p:regular r:id="rId55"/>
      <p:bold r:id="rId56"/>
      <p:italic r:id="rId57"/>
      <p:boldItalic r:id="rId58"/>
    </p:embeddedFont>
    <p:embeddedFont>
      <p:font typeface="Century Schoolbook"/>
      <p:regular r:id="rId59"/>
      <p:bold r:id="rId60"/>
      <p:italic r:id="rId61"/>
      <p:boldItalic r:id="rId62"/>
    </p:embeddedFont>
    <p:embeddedFont>
      <p:font typeface="Roboto Mono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7" roundtripDataSignature="AMtx7mie6lz0E55L36cIcnGXCJGSIEk6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Schoolbook-boldItalic.fntdata"/><Relationship Id="rId61" Type="http://schemas.openxmlformats.org/officeDocument/2006/relationships/font" Target="fonts/CenturySchoolbook-italic.fntdata"/><Relationship Id="rId20" Type="http://schemas.openxmlformats.org/officeDocument/2006/relationships/slide" Target="slides/slide15.xml"/><Relationship Id="rId64" Type="http://schemas.openxmlformats.org/officeDocument/2006/relationships/font" Target="fonts/RobotoMono-bold.fntdata"/><Relationship Id="rId63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66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65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font" Target="fonts/CenturySchoolbook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regular.fntdata"/><Relationship Id="rId50" Type="http://schemas.openxmlformats.org/officeDocument/2006/relationships/slide" Target="slides/slide45.xml"/><Relationship Id="rId53" Type="http://schemas.openxmlformats.org/officeDocument/2006/relationships/font" Target="fonts/ProximaNova-italic.fntdata"/><Relationship Id="rId52" Type="http://schemas.openxmlformats.org/officeDocument/2006/relationships/font" Target="fonts/ProximaNova-bold.fntdata"/><Relationship Id="rId11" Type="http://schemas.openxmlformats.org/officeDocument/2006/relationships/slide" Target="slides/slide6.xml"/><Relationship Id="rId55" Type="http://schemas.openxmlformats.org/officeDocument/2006/relationships/font" Target="fonts/Corbel-regular.fntdata"/><Relationship Id="rId10" Type="http://schemas.openxmlformats.org/officeDocument/2006/relationships/slide" Target="slides/slide5.xml"/><Relationship Id="rId54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57" Type="http://schemas.openxmlformats.org/officeDocument/2006/relationships/font" Target="fonts/Corbel-italic.fntdata"/><Relationship Id="rId12" Type="http://schemas.openxmlformats.org/officeDocument/2006/relationships/slide" Target="slides/slide7.xml"/><Relationship Id="rId56" Type="http://schemas.openxmlformats.org/officeDocument/2006/relationships/font" Target="fonts/Corbel-bold.fntdata"/><Relationship Id="rId15" Type="http://schemas.openxmlformats.org/officeDocument/2006/relationships/slide" Target="slides/slide10.xml"/><Relationship Id="rId59" Type="http://schemas.openxmlformats.org/officeDocument/2006/relationships/font" Target="fonts/CenturySchoolbook-regular.fntdata"/><Relationship Id="rId14" Type="http://schemas.openxmlformats.org/officeDocument/2006/relationships/slide" Target="slides/slide9.xml"/><Relationship Id="rId58" Type="http://schemas.openxmlformats.org/officeDocument/2006/relationships/font" Target="fonts/Corbel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1cd010c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1cd010c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1cd010c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1cd010c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1cd010ca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1cd010ca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0f5e410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0f5e410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1cd010c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1cd010c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1cd010ca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1cd010ca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5" name="Google Shape;455;p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7" name="Google Shape;507;p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51cd010ca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51cd010c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1cd010c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1cd010c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8" name="Google Shape;6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1cd010c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1cd010c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8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8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7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9" name="Google Shape;4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8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3" name="Google Shape;53;p48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9"/>
          <p:cNvSpPr txBox="1"/>
          <p:nvPr>
            <p:ph type="title"/>
          </p:nvPr>
        </p:nvSpPr>
        <p:spPr>
          <a:xfrm>
            <a:off x="946404" y="220649"/>
            <a:ext cx="7269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205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49"/>
          <p:cNvSpPr txBox="1"/>
          <p:nvPr>
            <p:ph idx="1" type="body"/>
          </p:nvPr>
        </p:nvSpPr>
        <p:spPr>
          <a:xfrm>
            <a:off x="946404" y="1371600"/>
            <a:ext cx="6446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1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49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49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49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SECTION_HEADER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type="title"/>
          </p:nvPr>
        </p:nvSpPr>
        <p:spPr>
          <a:xfrm>
            <a:off x="946404" y="569214"/>
            <a:ext cx="70638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205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entury Schoolbook"/>
              <a:buNone/>
              <a:defRPr b="1"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" type="body"/>
          </p:nvPr>
        </p:nvSpPr>
        <p:spPr>
          <a:xfrm>
            <a:off x="946404" y="3600450"/>
            <a:ext cx="70638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  <a:defRPr sz="17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50"/>
          <p:cNvSpPr txBox="1"/>
          <p:nvPr>
            <p:ph idx="10" type="dt"/>
          </p:nvPr>
        </p:nvSpPr>
        <p:spPr>
          <a:xfrm rot="-5400000">
            <a:off x="8098259" y="748949"/>
            <a:ext cx="142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50"/>
          <p:cNvSpPr txBox="1"/>
          <p:nvPr>
            <p:ph idx="11" type="ftr"/>
          </p:nvPr>
        </p:nvSpPr>
        <p:spPr>
          <a:xfrm rot="-5400000">
            <a:off x="7469609" y="3034950"/>
            <a:ext cx="2685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50"/>
          <p:cNvSpPr txBox="1"/>
          <p:nvPr>
            <p:ph idx="12" type="sldNum"/>
          </p:nvPr>
        </p:nvSpPr>
        <p:spPr>
          <a:xfrm>
            <a:off x="8469630" y="4629150"/>
            <a:ext cx="6858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8" name="Google Shape;68;p50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rgbClr val="A5A1A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" name="Google Shape;18;p3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" name="Google Shape;19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4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kariera.future-processing.pl/blog/object-oriented-metrics-by-robert-martin/" TargetMode="External"/><Relationship Id="rId4" Type="http://schemas.openxmlformats.org/officeDocument/2006/relationships/hyperlink" Target="https://www.entrofi.net/coupling-metrics-afferent-and-efferent-coupling/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20"/>
              <a:t>Métricas:</a:t>
            </a:r>
            <a:endParaRPr sz="34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Complexidade Ciclomática - CC</a:t>
            </a:r>
            <a:endParaRPr sz="2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Dependência Instável - DI</a:t>
            </a:r>
            <a:endParaRPr sz="22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Response for Class - RFC</a:t>
            </a:r>
            <a:endParaRPr sz="22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calcular a CC ?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Deve-se observar basicamente duas coisas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Se o grafo for fortemente conectado (todos os  nós são alcançáveis a partir de qualquer um)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	CC = E - N + 1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Se o grafo não for fortemente conectado (há nós que não são alcançáveis a partir de qualquer um)</a:t>
            </a:r>
            <a:endParaRPr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CC = E - N + 2*P   (Sendo P = nro de programas, quase sempre 1)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6418750" y="162950"/>
            <a:ext cx="2508000" cy="11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 = Nro de Arestas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 = Número de Nós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obter o valor da métrica ?</a:t>
            </a: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318450" y="1079925"/>
            <a:ext cx="8676000" cy="68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grafo for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fortemente conectado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então usa-se a fórmula →  CC = E - N + 1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318450" y="4612750"/>
            <a:ext cx="861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grafo fortemente conectado é aquele em que pode-se alcançar qualquer nós partindo-se de qualquer nó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0775" y="1960025"/>
            <a:ext cx="3376033" cy="19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descr="grafo fluxo de controle.gif"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00" y="1043228"/>
            <a:ext cx="7146300" cy="39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Contagem</a:t>
            </a:r>
            <a:endParaRPr/>
          </a:p>
        </p:txBody>
      </p:sp>
      <p:pic>
        <p:nvPicPr>
          <p:cNvPr descr="grafo fluxo de controle.gif" id="163" name="Google Shape;1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500" y="1244875"/>
            <a:ext cx="5142900" cy="28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1"/>
          <p:cNvSpPr/>
          <p:nvPr/>
        </p:nvSpPr>
        <p:spPr>
          <a:xfrm>
            <a:off x="646550" y="4072350"/>
            <a:ext cx="7980600" cy="96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pt-B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 = 17 - 13 + 2 * 1 = 6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6078675" y="297550"/>
            <a:ext cx="2770200" cy="1884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Significa que há seis caminhos independentes de execução no grafo.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Isso também implica em ter 6 casos de teste para cobrir todos os caminhos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5901575" y="2337950"/>
            <a:ext cx="30000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7975" lvl="0" marL="749300" marR="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Arial"/>
              <a:buChar char="■"/>
            </a:pPr>
            <a:r>
              <a:rPr b="1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1)</a:t>
            </a:r>
            <a:r>
              <a:rPr b="0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1-2-10-12-13</a:t>
            </a:r>
            <a:endParaRPr b="0" i="0" sz="1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Arial"/>
              <a:buChar char="■"/>
            </a:pPr>
            <a:r>
              <a:rPr b="1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2)</a:t>
            </a:r>
            <a:r>
              <a:rPr b="0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1-2-10-11-13</a:t>
            </a:r>
            <a:endParaRPr b="0" i="0" sz="1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Arial"/>
              <a:buChar char="■"/>
            </a:pPr>
            <a:r>
              <a:rPr b="1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3)</a:t>
            </a:r>
            <a:r>
              <a:rPr b="0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1-2-3-10-11-13</a:t>
            </a:r>
            <a:endParaRPr b="0" i="0" sz="1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Arial"/>
              <a:buChar char="■"/>
            </a:pPr>
            <a:r>
              <a:rPr b="1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4)</a:t>
            </a:r>
            <a:r>
              <a:rPr b="0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1-2-3-4-5-8-9-2-[…]</a:t>
            </a:r>
            <a:endParaRPr b="0" i="0" sz="1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Arial"/>
              <a:buChar char="■"/>
            </a:pPr>
            <a:r>
              <a:rPr b="1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5)</a:t>
            </a:r>
            <a:r>
              <a:rPr b="0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1-2-3-4-5-6-8-9-2-[…]</a:t>
            </a:r>
            <a:endParaRPr b="0" i="0" sz="1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7975" lvl="0" marL="749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Arial"/>
              <a:buChar char="■"/>
            </a:pPr>
            <a:r>
              <a:rPr b="1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6)</a:t>
            </a:r>
            <a:r>
              <a:rPr b="0" i="0" lang="pt-BR" sz="1250" u="none" cap="none" strike="noStrike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1-2-3-4-5-6-7-8-9-2-[…]</a:t>
            </a:r>
            <a:endParaRPr b="0" i="0" sz="1250" u="none" cap="none" strike="noStrike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Qual é a CC ?</a:t>
            </a:r>
            <a:endParaRPr/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247" y="1466825"/>
            <a:ext cx="2356175" cy="2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625" y="1563325"/>
            <a:ext cx="2286225" cy="28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/>
          <p:nvPr/>
        </p:nvSpPr>
        <p:spPr>
          <a:xfrm>
            <a:off x="6726100" y="514175"/>
            <a:ext cx="21906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Fortemente conectado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12"/>
          <p:cNvCxnSpPr>
            <a:stCxn id="174" idx="2"/>
          </p:cNvCxnSpPr>
          <p:nvPr/>
        </p:nvCxnSpPr>
        <p:spPr>
          <a:xfrm flipH="1">
            <a:off x="6726100" y="948575"/>
            <a:ext cx="10953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Qual é a CC ?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0247" y="1466825"/>
            <a:ext cx="2356175" cy="2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1625" y="1563325"/>
            <a:ext cx="2286225" cy="28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3"/>
          <p:cNvSpPr/>
          <p:nvPr/>
        </p:nvSpPr>
        <p:spPr>
          <a:xfrm>
            <a:off x="1605200" y="4478650"/>
            <a:ext cx="2094000" cy="5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 = 9 - 8 + 2 * 1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/>
          <p:nvPr/>
        </p:nvSpPr>
        <p:spPr>
          <a:xfrm>
            <a:off x="5339000" y="4554850"/>
            <a:ext cx="2094000" cy="5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 = 10 - 8 + 1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6726100" y="514175"/>
            <a:ext cx="2190600" cy="43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Fortemente conectado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3"/>
          <p:cNvCxnSpPr>
            <a:stCxn id="185" idx="2"/>
          </p:cNvCxnSpPr>
          <p:nvPr/>
        </p:nvCxnSpPr>
        <p:spPr>
          <a:xfrm flipH="1">
            <a:off x="6726100" y="948575"/>
            <a:ext cx="1095300" cy="6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Tabela de CC do SEI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6227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65"/>
              <a:buChar char="●"/>
            </a:pPr>
            <a:r>
              <a:rPr lang="pt-BR" sz="162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SEI (Software Engineering Institute) apresenta a seguinte tabela, relacionando a complexidade ciclomática com o risco da função</a:t>
            </a:r>
            <a:endParaRPr sz="16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905" lvl="0" marL="45720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2619"/>
              <a:buChar char="●"/>
            </a:pPr>
            <a:r>
              <a:rPr b="1" lang="pt-BR" sz="162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Complexidade Ciclomática</a:t>
            </a:r>
            <a:endParaRPr sz="16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905" lvl="1" marL="91440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2619"/>
              <a:buChar char="○"/>
            </a:pPr>
            <a:r>
              <a:rPr lang="pt-BR" sz="162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 a 10 - Função simples, fácil de testar, de baixo risco.</a:t>
            </a:r>
            <a:endParaRPr sz="16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905" lvl="1" marL="91440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2619"/>
              <a:buChar char="○"/>
            </a:pPr>
            <a:r>
              <a:rPr lang="pt-BR" sz="162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 a 20 - Complexidade e risco moderados.</a:t>
            </a:r>
            <a:endParaRPr sz="16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905" lvl="1" marL="91440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2619"/>
              <a:buChar char="○"/>
            </a:pPr>
            <a:r>
              <a:rPr lang="pt-BR" sz="162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21 a 50 -  Função complexa, de alto risco.</a:t>
            </a:r>
            <a:endParaRPr sz="16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905" lvl="1" marL="91440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2619"/>
              <a:buChar char="○"/>
            </a:pPr>
            <a:r>
              <a:rPr lang="pt-BR" sz="162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&gt; 50 - Risco muito alto, impossível de testar.</a:t>
            </a:r>
            <a:endParaRPr sz="162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1cd010ca1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 mais fácil de calcular</a:t>
            </a:r>
            <a:endParaRPr/>
          </a:p>
        </p:txBody>
      </p:sp>
      <p:sp>
        <p:nvSpPr>
          <p:cNvPr id="198" name="Google Shape;198;g351cd010ca1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pt-BR" sz="1595"/>
              <a:t>Quando o objetivo for comparar trechos de código, algumas vezes pequenos erros não fazem muita diferença</a:t>
            </a:r>
            <a:endParaRPr sz="1595"/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pt-BR" sz="1595"/>
              <a:t>Uma forma mais simples de calcular a CC é contar o número de pontos de decisão no código e usar a fórmula </a:t>
            </a:r>
            <a:r>
              <a:rPr b="1" lang="pt-BR" sz="1595">
                <a:highlight>
                  <a:srgbClr val="FFFF00"/>
                </a:highlight>
              </a:rPr>
              <a:t>CC = Nr. de Pontos de Decisão + 1</a:t>
            </a:r>
            <a:endParaRPr b="1" sz="1595">
              <a:highlight>
                <a:srgbClr val="FFFF00"/>
              </a:highlight>
            </a:endParaRPr>
          </a:p>
          <a:p>
            <a:pPr indent="-3298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95"/>
              <a:buChar char="●"/>
            </a:pPr>
            <a:r>
              <a:rPr lang="pt-BR" sz="1595"/>
              <a:t>Pontos de decisão a serem considerados:</a:t>
            </a:r>
            <a:endParaRPr sz="1595"/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b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5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else if</a:t>
            </a:r>
            <a:b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5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b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5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b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5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pt-BR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(em um </a:t>
            </a: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pt-BR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pt-BR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b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05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019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5"/>
              <a:buChar char="○"/>
            </a:pPr>
            <a:r>
              <a:rPr lang="pt-BR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operadores lógicos com curto-circuito como </a:t>
            </a: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pt-BR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lang="pt-BR" sz="10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pt-BR" sz="10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(às vezes considerados)</a:t>
            </a:r>
            <a:endParaRPr sz="10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1cd010ca1_0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 mais fácil de calcular - Exemplo 1</a:t>
            </a:r>
            <a:endParaRPr/>
          </a:p>
        </p:txBody>
      </p:sp>
      <p:sp>
        <p:nvSpPr>
          <p:cNvPr id="204" name="Google Shape;204;g351cd010ca1_0_12"/>
          <p:cNvSpPr txBox="1"/>
          <p:nvPr>
            <p:ph idx="1" type="body"/>
          </p:nvPr>
        </p:nvSpPr>
        <p:spPr>
          <a:xfrm>
            <a:off x="235500" y="1076275"/>
            <a:ext cx="4178100" cy="24090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5"/>
              <a:t>public void exemplo(int x) {</a:t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5"/>
              <a:t>    if (x &gt; 0) {</a:t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5"/>
              <a:t>        System.out.println("Positivo");</a:t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5"/>
              <a:t>    } else {</a:t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5"/>
              <a:t>        System.out.println("Negativo ou zero");</a:t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5"/>
              <a:t>    }</a:t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95"/>
              <a:t>}</a:t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95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95"/>
          </a:p>
        </p:txBody>
      </p:sp>
      <p:sp>
        <p:nvSpPr>
          <p:cNvPr id="205" name="Google Shape;205;g351cd010ca1_0_12"/>
          <p:cNvSpPr txBox="1"/>
          <p:nvPr/>
        </p:nvSpPr>
        <p:spPr>
          <a:xfrm>
            <a:off x="244400" y="3637600"/>
            <a:ext cx="5196600" cy="9675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Tem 1 </a:t>
            </a:r>
            <a:r>
              <a:rPr lang="pt-BR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1900"/>
              <a:t>, logo: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pt-BR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CC = 1 (if) + 1 = 2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6" name="Google Shape;206;g351cd010ca1_0_12"/>
          <p:cNvSpPr txBox="1"/>
          <p:nvPr/>
        </p:nvSpPr>
        <p:spPr>
          <a:xfrm>
            <a:off x="4900425" y="1076275"/>
            <a:ext cx="3689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Cada estrutura de controle de fluxo aumenta a complexidade.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  <a:r>
              <a:rPr lang="pt-BR" sz="1100"/>
              <a:t> é especial: cada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case</a:t>
            </a:r>
            <a:r>
              <a:rPr lang="pt-BR" sz="1100"/>
              <a:t> </a:t>
            </a:r>
            <a:r>
              <a:rPr b="1" lang="pt-BR" sz="1100"/>
              <a:t>conta como um</a:t>
            </a:r>
            <a:r>
              <a:rPr lang="pt-BR" sz="1100"/>
              <a:t> (alguns autores ignoram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pt-BR" sz="1100"/>
              <a:t>, outros contam também).</a:t>
            </a:r>
            <a:br>
              <a:rPr lang="pt-BR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Operadores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pt-BR" sz="1100"/>
              <a:t> 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pt-BR" sz="1100"/>
              <a:t> dentro de uma condição podem contar como decisões </a:t>
            </a:r>
            <a:r>
              <a:rPr b="1" lang="pt-BR" sz="1100"/>
              <a:t>adicionais</a:t>
            </a:r>
            <a:r>
              <a:rPr lang="pt-BR" sz="1100"/>
              <a:t>, dependendo da granularidade desejada.</a:t>
            </a:r>
            <a:endParaRPr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1cd010ca1_0_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 mais fácil de calcular - Exemplo 2</a:t>
            </a:r>
            <a:endParaRPr/>
          </a:p>
        </p:txBody>
      </p:sp>
      <p:sp>
        <p:nvSpPr>
          <p:cNvPr id="212" name="Google Shape;212;g351cd010ca1_0_22"/>
          <p:cNvSpPr txBox="1"/>
          <p:nvPr/>
        </p:nvSpPr>
        <p:spPr>
          <a:xfrm>
            <a:off x="76200" y="941525"/>
            <a:ext cx="2975100" cy="4032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public int processa(int a, int b)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if (a &gt;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if (b &gt;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return a + b;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} else if (b ==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return a;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} else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return -1;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} else if (a == 0)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switch (b)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case 1: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   return 1;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case 2: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   return 2;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default: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    return 0;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} else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while (b &lt; 5)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    b++;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    return -2;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}</a:t>
            </a:r>
            <a:endParaRPr sz="1000"/>
          </a:p>
        </p:txBody>
      </p:sp>
      <p:sp>
        <p:nvSpPr>
          <p:cNvPr id="213" name="Google Shape;213;g351cd010ca1_0_22"/>
          <p:cNvSpPr txBox="1"/>
          <p:nvPr/>
        </p:nvSpPr>
        <p:spPr>
          <a:xfrm>
            <a:off x="3370775" y="1426650"/>
            <a:ext cx="3582900" cy="306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 →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(a &gt; 0)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 → if (b &gt; 0)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 → else if (b == 0)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 → else if (a == 0)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 → switch (b)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6 → case 1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7 → case 2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8 → while (b &lt; 5)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CC = número de decisões + 1 = 8 + 1 = 9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300"/>
              <a:t>Métrica: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300"/>
              <a:t>Complexidade Ciclomática</a:t>
            </a:r>
            <a:endParaRPr sz="3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0f5e410d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 CC- Números Primos</a:t>
            </a:r>
            <a:endParaRPr/>
          </a:p>
        </p:txBody>
      </p:sp>
      <p:sp>
        <p:nvSpPr>
          <p:cNvPr id="219" name="Google Shape;219;g350f5e410d2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A seguir estão apresentadas duas implementações diferentes para a mesma funcionalidade: verificar se um número inteiro é um número primo.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Compare a complexidade ciclomática das duas implementações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g350f5e410d2_0_0"/>
          <p:cNvSpPr txBox="1"/>
          <p:nvPr/>
        </p:nvSpPr>
        <p:spPr>
          <a:xfrm>
            <a:off x="181775" y="2319900"/>
            <a:ext cx="3500100" cy="1847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public boolean isPrimeA(int number)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if (number &lt;= 1)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for (int i = 2; i &lt; number; i++)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if (number % i == 0)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    return false;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g350f5e410d2_0_0"/>
          <p:cNvSpPr txBox="1"/>
          <p:nvPr/>
        </p:nvSpPr>
        <p:spPr>
          <a:xfrm>
            <a:off x="4373575" y="2284125"/>
            <a:ext cx="4375200" cy="2678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public boolean isPrimeB(int number)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if (number &lt;= 1)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if (number == 2)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return true;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if (number % 2 == 0)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return false;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for (int i = 3; i &lt;= Math.sqrt(number); i += 2)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if (number % i == 0) {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    return false;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    return true;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/>
              <a:t>Métrica: Instabilidade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500"/>
              <a:t>Pode ser calculada para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500"/>
              <a:t>componentes e dependências</a:t>
            </a:r>
            <a:endParaRPr sz="1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Instabilidade (Instability) de Componentes (Classes)</a:t>
            </a:r>
            <a:endParaRPr/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Visa medir se um determinado componente é estável ou instável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É uma métrica totalmente dependente dos acoplamentos aferentes e eferentes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/>
              <a:t>A ideia é baseada em duas premissas → </a:t>
            </a:r>
            <a:endParaRPr sz="1900"/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pt-BR" sz="1700"/>
              <a:t>Se o componente depende de muitos, ele tende a ser instável. Se ele depende de poucos ele tende a ser estável</a:t>
            </a:r>
            <a:endParaRPr sz="1500"/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pt-BR" sz="1700"/>
              <a:t>Se muitos dependem do componente em questão, ele tende a ser estável, pois seu código é reusado em vários locais e, em geral, evita-se fazer alterações nele</a:t>
            </a:r>
            <a:endParaRPr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calcular a “Instabilidade” de um componente ?</a:t>
            </a:r>
            <a:endParaRPr/>
          </a:p>
        </p:txBody>
      </p:sp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311700" y="2408800"/>
            <a:ext cx="44139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pt-BR"/>
              <a:t>Note que o </a:t>
            </a:r>
            <a:r>
              <a:rPr b="1" lang="pt-BR"/>
              <a:t>nro de aferentes</a:t>
            </a:r>
            <a:r>
              <a:rPr lang="pt-BR"/>
              <a:t> também entra na conta. Então, a métrica considera a proporção entre as eferentes e aferentes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pt-BR"/>
              <a:t>A métrica é a razão entre as dependências aferentes sobre todas as dependências existentes (A e E). Então, também pode-se dizer que é a porcentagem de eferentes no total de dependências do módulo.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pt-BR"/>
              <a:t>Por exemplo, I = 35 → 35% de todas as dependências do módulo são eferentes</a:t>
            </a:r>
            <a:endParaRPr/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 b="0" l="0" r="0" t="17925"/>
          <a:stretch/>
        </p:blipFill>
        <p:spPr>
          <a:xfrm>
            <a:off x="421075" y="1120127"/>
            <a:ext cx="4593575" cy="105876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0" name="Google Shape;240;p17"/>
          <p:cNvSpPr txBox="1"/>
          <p:nvPr/>
        </p:nvSpPr>
        <p:spPr>
          <a:xfrm>
            <a:off x="4800366" y="3352463"/>
            <a:ext cx="387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 </a:t>
            </a:r>
            <a:r>
              <a:rPr b="0" i="0" lang="pt-BR" sz="12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indica que o componente é extremamente instável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 </a:t>
            </a:r>
            <a:r>
              <a:rPr b="0" i="0" lang="pt-BR" sz="12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indica que o componente é extremamente estável.</a:t>
            </a:r>
            <a:endParaRPr b="0" i="0" sz="14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241" name="Google Shape;241;p17"/>
          <p:cNvGrpSpPr/>
          <p:nvPr/>
        </p:nvGrpSpPr>
        <p:grpSpPr>
          <a:xfrm>
            <a:off x="4821804" y="3039316"/>
            <a:ext cx="2714541" cy="288638"/>
            <a:chOff x="1387544" y="5625152"/>
            <a:chExt cx="3619388" cy="384851"/>
          </a:xfrm>
        </p:grpSpPr>
        <p:sp>
          <p:nvSpPr>
            <p:cNvPr id="242" name="Google Shape;242;p17"/>
            <p:cNvSpPr/>
            <p:nvPr/>
          </p:nvSpPr>
          <p:spPr>
            <a:xfrm>
              <a:off x="1422189" y="5625152"/>
              <a:ext cx="3298800" cy="3597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D60000"/>
                </a:gs>
              </a:gsLst>
              <a:lin ang="3000122" scaled="0"/>
            </a:gradFill>
            <a:ln cap="flat" cmpd="sng" w="1395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43" name="Google Shape;243;p17"/>
            <p:cNvSpPr txBox="1"/>
            <p:nvPr/>
          </p:nvSpPr>
          <p:spPr>
            <a:xfrm>
              <a:off x="1387544" y="5630503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 txBox="1"/>
            <p:nvPr/>
          </p:nvSpPr>
          <p:spPr>
            <a:xfrm>
              <a:off x="4448032" y="5630503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 txBox="1"/>
            <p:nvPr/>
          </p:nvSpPr>
          <p:spPr>
            <a:xfrm>
              <a:off x="3479040" y="5651097"/>
              <a:ext cx="10794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46" name="Google Shape;246;p17"/>
            <p:cNvSpPr txBox="1"/>
            <p:nvPr/>
          </p:nvSpPr>
          <p:spPr>
            <a:xfrm>
              <a:off x="1645329" y="5661280"/>
              <a:ext cx="1141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247" name="Google Shape;247;p17"/>
          <p:cNvSpPr txBox="1"/>
          <p:nvPr/>
        </p:nvSpPr>
        <p:spPr>
          <a:xfrm>
            <a:off x="5005275" y="1275225"/>
            <a:ext cx="3512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Ca = Acoplamento Aferente </a:t>
            </a:r>
            <a:endParaRPr b="1" i="0" sz="24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Ce = Acoplamento Eferente</a:t>
            </a:r>
            <a:endParaRPr b="1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1cd010ca1_0_38"/>
          <p:cNvSpPr txBox="1"/>
          <p:nvPr>
            <p:ph type="title"/>
          </p:nvPr>
        </p:nvSpPr>
        <p:spPr>
          <a:xfrm>
            <a:off x="-6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Sonar Graph</a:t>
            </a:r>
            <a:endParaRPr/>
          </a:p>
        </p:txBody>
      </p:sp>
      <p:pic>
        <p:nvPicPr>
          <p:cNvPr id="253" name="Google Shape;253;g351cd010ca1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06" y="712925"/>
            <a:ext cx="9069800" cy="340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1cd010ca1_0_44"/>
          <p:cNvSpPr txBox="1"/>
          <p:nvPr>
            <p:ph type="title"/>
          </p:nvPr>
        </p:nvSpPr>
        <p:spPr>
          <a:xfrm>
            <a:off x="-693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 Sonar Graph</a:t>
            </a:r>
            <a:endParaRPr/>
          </a:p>
        </p:txBody>
      </p:sp>
      <p:pic>
        <p:nvPicPr>
          <p:cNvPr id="259" name="Google Shape;259;g351cd010ca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3" cy="397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Cenários</a:t>
            </a:r>
            <a:endParaRPr/>
          </a:p>
        </p:txBody>
      </p:sp>
      <p:sp>
        <p:nvSpPr>
          <p:cNvPr id="265" name="Google Shape;265;p18"/>
          <p:cNvSpPr/>
          <p:nvPr/>
        </p:nvSpPr>
        <p:spPr>
          <a:xfrm>
            <a:off x="758050" y="1654525"/>
            <a:ext cx="240900" cy="24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66" name="Google Shape;266;p18"/>
          <p:cNvCxnSpPr>
            <a:endCxn id="265" idx="2"/>
          </p:cNvCxnSpPr>
          <p:nvPr/>
        </p:nvCxnSpPr>
        <p:spPr>
          <a:xfrm>
            <a:off x="481750" y="1774975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7" name="Google Shape;267;p18"/>
          <p:cNvCxnSpPr/>
          <p:nvPr/>
        </p:nvCxnSpPr>
        <p:spPr>
          <a:xfrm flipH="1" rot="10800000">
            <a:off x="998950" y="1682850"/>
            <a:ext cx="2646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8" name="Google Shape;268;p18"/>
          <p:cNvCxnSpPr/>
          <p:nvPr/>
        </p:nvCxnSpPr>
        <p:spPr>
          <a:xfrm>
            <a:off x="987546" y="1844121"/>
            <a:ext cx="287400" cy="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18"/>
          <p:cNvCxnSpPr/>
          <p:nvPr/>
        </p:nvCxnSpPr>
        <p:spPr>
          <a:xfrm>
            <a:off x="1002450" y="1794025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0" name="Google Shape;270;p18"/>
          <p:cNvSpPr/>
          <p:nvPr/>
        </p:nvSpPr>
        <p:spPr>
          <a:xfrm>
            <a:off x="1098550" y="1530350"/>
            <a:ext cx="1276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¾ = 0.75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71" name="Google Shape;271;p18"/>
          <p:cNvGrpSpPr/>
          <p:nvPr/>
        </p:nvGrpSpPr>
        <p:grpSpPr>
          <a:xfrm>
            <a:off x="6345804" y="296116"/>
            <a:ext cx="2714541" cy="288638"/>
            <a:chOff x="1387544" y="5625152"/>
            <a:chExt cx="3619388" cy="384851"/>
          </a:xfrm>
        </p:grpSpPr>
        <p:sp>
          <p:nvSpPr>
            <p:cNvPr id="272" name="Google Shape;272;p18"/>
            <p:cNvSpPr/>
            <p:nvPr/>
          </p:nvSpPr>
          <p:spPr>
            <a:xfrm>
              <a:off x="1422189" y="5625152"/>
              <a:ext cx="3298800" cy="3597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D60000"/>
                </a:gs>
              </a:gsLst>
              <a:lin ang="3000122" scaled="0"/>
            </a:gradFill>
            <a:ln cap="flat" cmpd="sng" w="1395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3" name="Google Shape;273;p18"/>
            <p:cNvSpPr txBox="1"/>
            <p:nvPr/>
          </p:nvSpPr>
          <p:spPr>
            <a:xfrm>
              <a:off x="1387544" y="5630503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8"/>
            <p:cNvSpPr txBox="1"/>
            <p:nvPr/>
          </p:nvSpPr>
          <p:spPr>
            <a:xfrm>
              <a:off x="4448032" y="5630503"/>
              <a:ext cx="5589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8"/>
            <p:cNvSpPr txBox="1"/>
            <p:nvPr/>
          </p:nvSpPr>
          <p:spPr>
            <a:xfrm>
              <a:off x="3479040" y="5651097"/>
              <a:ext cx="10794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76" name="Google Shape;276;p18"/>
            <p:cNvSpPr txBox="1"/>
            <p:nvPr/>
          </p:nvSpPr>
          <p:spPr>
            <a:xfrm>
              <a:off x="1645329" y="5661280"/>
              <a:ext cx="1141800" cy="31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277" name="Google Shape;277;p18"/>
          <p:cNvSpPr/>
          <p:nvPr/>
        </p:nvSpPr>
        <p:spPr>
          <a:xfrm>
            <a:off x="2486825" y="1679925"/>
            <a:ext cx="240900" cy="24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78" name="Google Shape;278;p18"/>
          <p:cNvCxnSpPr>
            <a:endCxn id="277" idx="2"/>
          </p:cNvCxnSpPr>
          <p:nvPr/>
        </p:nvCxnSpPr>
        <p:spPr>
          <a:xfrm>
            <a:off x="2210525" y="1800375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18"/>
          <p:cNvCxnSpPr/>
          <p:nvPr/>
        </p:nvCxnSpPr>
        <p:spPr>
          <a:xfrm flipH="1" rot="10800000">
            <a:off x="2727725" y="1708250"/>
            <a:ext cx="2646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18"/>
          <p:cNvCxnSpPr/>
          <p:nvPr/>
        </p:nvCxnSpPr>
        <p:spPr>
          <a:xfrm>
            <a:off x="2716321" y="1869521"/>
            <a:ext cx="287400" cy="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18"/>
          <p:cNvCxnSpPr/>
          <p:nvPr/>
        </p:nvCxnSpPr>
        <p:spPr>
          <a:xfrm>
            <a:off x="2731225" y="1819425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2" name="Google Shape;282;p18"/>
          <p:cNvSpPr/>
          <p:nvPr/>
        </p:nvSpPr>
        <p:spPr>
          <a:xfrm>
            <a:off x="2827325" y="1555750"/>
            <a:ext cx="1276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⅚ = 0,83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3" name="Google Shape;283;p18"/>
          <p:cNvCxnSpPr>
            <a:stCxn id="277" idx="7"/>
          </p:cNvCxnSpPr>
          <p:nvPr/>
        </p:nvCxnSpPr>
        <p:spPr>
          <a:xfrm flipH="1" rot="10800000">
            <a:off x="2692446" y="1606604"/>
            <a:ext cx="2682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18"/>
          <p:cNvCxnSpPr/>
          <p:nvPr/>
        </p:nvCxnSpPr>
        <p:spPr>
          <a:xfrm>
            <a:off x="2682846" y="1904596"/>
            <a:ext cx="27150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18"/>
          <p:cNvSpPr/>
          <p:nvPr/>
        </p:nvSpPr>
        <p:spPr>
          <a:xfrm>
            <a:off x="715175" y="3081800"/>
            <a:ext cx="240900" cy="24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86" name="Google Shape;286;p18"/>
          <p:cNvCxnSpPr>
            <a:endCxn id="285" idx="2"/>
          </p:cNvCxnSpPr>
          <p:nvPr/>
        </p:nvCxnSpPr>
        <p:spPr>
          <a:xfrm>
            <a:off x="438875" y="3202250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18"/>
          <p:cNvCxnSpPr/>
          <p:nvPr/>
        </p:nvCxnSpPr>
        <p:spPr>
          <a:xfrm flipH="1" rot="10800000">
            <a:off x="956075" y="3110125"/>
            <a:ext cx="2646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18"/>
          <p:cNvCxnSpPr/>
          <p:nvPr/>
        </p:nvCxnSpPr>
        <p:spPr>
          <a:xfrm>
            <a:off x="944671" y="3271396"/>
            <a:ext cx="287400" cy="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18"/>
          <p:cNvCxnSpPr/>
          <p:nvPr/>
        </p:nvCxnSpPr>
        <p:spPr>
          <a:xfrm>
            <a:off x="959575" y="3221300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0" name="Google Shape;290;p18"/>
          <p:cNvSpPr/>
          <p:nvPr/>
        </p:nvSpPr>
        <p:spPr>
          <a:xfrm>
            <a:off x="1327338" y="2957750"/>
            <a:ext cx="1276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⅝ = 0.62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1" name="Google Shape;291;p18"/>
          <p:cNvCxnSpPr>
            <a:stCxn id="285" idx="7"/>
          </p:cNvCxnSpPr>
          <p:nvPr/>
        </p:nvCxnSpPr>
        <p:spPr>
          <a:xfrm flipH="1" rot="10800000">
            <a:off x="920796" y="3008479"/>
            <a:ext cx="2682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18"/>
          <p:cNvCxnSpPr/>
          <p:nvPr/>
        </p:nvCxnSpPr>
        <p:spPr>
          <a:xfrm>
            <a:off x="911196" y="3306471"/>
            <a:ext cx="27150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3" name="Google Shape;293;p18"/>
          <p:cNvCxnSpPr>
            <a:endCxn id="285" idx="1"/>
          </p:cNvCxnSpPr>
          <p:nvPr/>
        </p:nvCxnSpPr>
        <p:spPr>
          <a:xfrm>
            <a:off x="442954" y="3033679"/>
            <a:ext cx="307500" cy="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4" name="Google Shape;294;p18"/>
          <p:cNvCxnSpPr>
            <a:endCxn id="285" idx="3"/>
          </p:cNvCxnSpPr>
          <p:nvPr/>
        </p:nvCxnSpPr>
        <p:spPr>
          <a:xfrm flipH="1" rot="10800000">
            <a:off x="481054" y="3287421"/>
            <a:ext cx="2694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5" name="Google Shape;295;p18"/>
          <p:cNvSpPr/>
          <p:nvPr/>
        </p:nvSpPr>
        <p:spPr>
          <a:xfrm>
            <a:off x="2472550" y="3062750"/>
            <a:ext cx="240900" cy="24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6" name="Google Shape;296;p18"/>
          <p:cNvCxnSpPr>
            <a:endCxn id="295" idx="2"/>
          </p:cNvCxnSpPr>
          <p:nvPr/>
        </p:nvCxnSpPr>
        <p:spPr>
          <a:xfrm>
            <a:off x="2196250" y="3183200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7" name="Google Shape;297;p18"/>
          <p:cNvCxnSpPr/>
          <p:nvPr/>
        </p:nvCxnSpPr>
        <p:spPr>
          <a:xfrm flipH="1" rot="10800000">
            <a:off x="2713450" y="3091075"/>
            <a:ext cx="2646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18"/>
          <p:cNvCxnSpPr/>
          <p:nvPr/>
        </p:nvCxnSpPr>
        <p:spPr>
          <a:xfrm>
            <a:off x="2702046" y="3252346"/>
            <a:ext cx="287400" cy="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9" name="Google Shape;299;p18"/>
          <p:cNvCxnSpPr/>
          <p:nvPr/>
        </p:nvCxnSpPr>
        <p:spPr>
          <a:xfrm>
            <a:off x="2716950" y="3202250"/>
            <a:ext cx="27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0" name="Google Shape;300;p18"/>
          <p:cNvSpPr/>
          <p:nvPr/>
        </p:nvSpPr>
        <p:spPr>
          <a:xfrm>
            <a:off x="3108525" y="2938700"/>
            <a:ext cx="1276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5/12 = 0.41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1" name="Google Shape;301;p18"/>
          <p:cNvCxnSpPr>
            <a:stCxn id="295" idx="7"/>
          </p:cNvCxnSpPr>
          <p:nvPr/>
        </p:nvCxnSpPr>
        <p:spPr>
          <a:xfrm flipH="1" rot="10800000">
            <a:off x="2678171" y="2989429"/>
            <a:ext cx="268200" cy="10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p18"/>
          <p:cNvCxnSpPr/>
          <p:nvPr/>
        </p:nvCxnSpPr>
        <p:spPr>
          <a:xfrm>
            <a:off x="2668571" y="3287421"/>
            <a:ext cx="271500" cy="1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18"/>
          <p:cNvCxnSpPr>
            <a:endCxn id="295" idx="1"/>
          </p:cNvCxnSpPr>
          <p:nvPr/>
        </p:nvCxnSpPr>
        <p:spPr>
          <a:xfrm>
            <a:off x="2200329" y="3014629"/>
            <a:ext cx="307500" cy="8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18"/>
          <p:cNvCxnSpPr>
            <a:endCxn id="295" idx="3"/>
          </p:cNvCxnSpPr>
          <p:nvPr/>
        </p:nvCxnSpPr>
        <p:spPr>
          <a:xfrm flipH="1" rot="10800000">
            <a:off x="2238429" y="3268371"/>
            <a:ext cx="269400" cy="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18"/>
          <p:cNvCxnSpPr/>
          <p:nvPr/>
        </p:nvCxnSpPr>
        <p:spPr>
          <a:xfrm>
            <a:off x="2295525" y="2862275"/>
            <a:ext cx="240900" cy="2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p18"/>
          <p:cNvCxnSpPr/>
          <p:nvPr/>
        </p:nvCxnSpPr>
        <p:spPr>
          <a:xfrm flipH="1" rot="10800000">
            <a:off x="2362200" y="3287300"/>
            <a:ext cx="1647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p18"/>
          <p:cNvCxnSpPr/>
          <p:nvPr/>
        </p:nvCxnSpPr>
        <p:spPr>
          <a:xfrm flipH="1" rot="10800000">
            <a:off x="2486025" y="3306950"/>
            <a:ext cx="89400" cy="2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8" name="Google Shape;308;p18"/>
          <p:cNvCxnSpPr/>
          <p:nvPr/>
        </p:nvCxnSpPr>
        <p:spPr>
          <a:xfrm>
            <a:off x="2447938" y="2828925"/>
            <a:ext cx="1218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9" name="Google Shape;309;p18"/>
          <p:cNvSpPr/>
          <p:nvPr/>
        </p:nvSpPr>
        <p:spPr>
          <a:xfrm>
            <a:off x="4217300" y="1558625"/>
            <a:ext cx="4512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 só aumentar o nro de eferentes, menor será a estabilidade … aproximando-se de 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18"/>
          <p:cNvSpPr/>
          <p:nvPr/>
        </p:nvSpPr>
        <p:spPr>
          <a:xfrm>
            <a:off x="4273975" y="2934950"/>
            <a:ext cx="4512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 só aumentar o nro de aferentes, vai melhorando a estabilidade, pois começa a ser equilibrado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159525" y="3874400"/>
            <a:ext cx="86727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métrica é um equilíbrio/balanço entre aferentes e eferentes…   muitos aferentes indica estabilidade …. muitos eferentes indica instabilidade.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Instabilidade da “dependência”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Também é interessantes calcular a instabilidade da dependência entre componentes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Neste caso, calcula-se a métrica para a “dependência” e não para o componente em si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 calcular a estabilidade da dependência precisamos primeiro calcular Instabilidade dos módulos envolvidos na dependência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 objetivo é saber a se a “dependência” entre eles é estável ou instável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318" name="Google Shape;318;p19"/>
          <p:cNvSpPr/>
          <p:nvPr/>
        </p:nvSpPr>
        <p:spPr>
          <a:xfrm>
            <a:off x="2074100" y="2966575"/>
            <a:ext cx="4690200" cy="109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pt-BR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Princípio básico</a:t>
            </a:r>
            <a:r>
              <a:rPr b="0" i="0" lang="pt-BR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Sempre devemos depender de quem é mais estável do que nós</a:t>
            </a:r>
            <a:endParaRPr b="0" i="0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20"/>
          <p:cNvGrpSpPr/>
          <p:nvPr/>
        </p:nvGrpSpPr>
        <p:grpSpPr>
          <a:xfrm>
            <a:off x="6671122" y="3255994"/>
            <a:ext cx="1020980" cy="791639"/>
            <a:chOff x="8530389" y="1816935"/>
            <a:chExt cx="1361307" cy="1055519"/>
          </a:xfrm>
        </p:grpSpPr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20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pic>
        <p:nvPicPr>
          <p:cNvPr id="326" name="Google Shape;3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137" y="103584"/>
            <a:ext cx="5250656" cy="31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/>
          <p:nvPr/>
        </p:nvSpPr>
        <p:spPr>
          <a:xfrm>
            <a:off x="1451898" y="2883124"/>
            <a:ext cx="35781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4264672" y="1130187"/>
            <a:ext cx="1118400" cy="9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2579990" y="1035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870915" y="867932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2376017" y="327895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6466022" y="33446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625891" y="4448966"/>
            <a:ext cx="4865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Identificando as dependências instáveis… </a:t>
            </a:r>
            <a:endParaRPr b="0" i="0" sz="15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334" name="Google Shape;334;p20"/>
          <p:cNvGrpSpPr/>
          <p:nvPr/>
        </p:nvGrpSpPr>
        <p:grpSpPr>
          <a:xfrm>
            <a:off x="2613855" y="3158181"/>
            <a:ext cx="1020980" cy="791639"/>
            <a:chOff x="8530389" y="1816935"/>
            <a:chExt cx="1361307" cy="1055519"/>
          </a:xfrm>
        </p:grpSpPr>
        <p:pic>
          <p:nvPicPr>
            <p:cNvPr id="335" name="Google Shape;335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20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337" name="Google Shape;337;p20"/>
          <p:cNvGrpSpPr/>
          <p:nvPr/>
        </p:nvGrpSpPr>
        <p:grpSpPr>
          <a:xfrm>
            <a:off x="4026566" y="3162925"/>
            <a:ext cx="1020980" cy="791639"/>
            <a:chOff x="8530389" y="1816935"/>
            <a:chExt cx="1361307" cy="1055519"/>
          </a:xfrm>
        </p:grpSpPr>
        <p:pic>
          <p:nvPicPr>
            <p:cNvPr id="338" name="Google Shape;338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9" name="Google Shape;339;p20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cxnSp>
        <p:nvCxnSpPr>
          <p:cNvPr id="340" name="Google Shape;340;p20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20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342" name="Google Shape;342;p20"/>
          <p:cNvSpPr/>
          <p:nvPr/>
        </p:nvSpPr>
        <p:spPr>
          <a:xfrm>
            <a:off x="3812363" y="325599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20"/>
          <p:cNvGrpSpPr/>
          <p:nvPr/>
        </p:nvGrpSpPr>
        <p:grpSpPr>
          <a:xfrm>
            <a:off x="5384826" y="3176708"/>
            <a:ext cx="1020980" cy="791639"/>
            <a:chOff x="8530389" y="1816935"/>
            <a:chExt cx="1361307" cy="1055519"/>
          </a:xfrm>
        </p:grpSpPr>
        <p:pic>
          <p:nvPicPr>
            <p:cNvPr id="344" name="Google Shape;344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Google Shape;345;p20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46" name="Google Shape;346;p20"/>
          <p:cNvSpPr/>
          <p:nvPr/>
        </p:nvSpPr>
        <p:spPr>
          <a:xfrm>
            <a:off x="5165838" y="3286797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0"/>
          <p:cNvCxnSpPr/>
          <p:nvPr/>
        </p:nvCxnSpPr>
        <p:spPr>
          <a:xfrm>
            <a:off x="4785091" y="2777845"/>
            <a:ext cx="964200" cy="5874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20"/>
          <p:cNvCxnSpPr/>
          <p:nvPr/>
        </p:nvCxnSpPr>
        <p:spPr>
          <a:xfrm>
            <a:off x="4838748" y="2796020"/>
            <a:ext cx="2217300" cy="625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349" name="Google Shape;349;p20"/>
          <p:cNvSpPr/>
          <p:nvPr/>
        </p:nvSpPr>
        <p:spPr>
          <a:xfrm>
            <a:off x="925181" y="2312199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0"/>
          <p:cNvSpPr/>
          <p:nvPr/>
        </p:nvSpPr>
        <p:spPr>
          <a:xfrm>
            <a:off x="2299297" y="233261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3829255" y="2310686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/>
          <p:nvPr/>
        </p:nvSpPr>
        <p:spPr>
          <a:xfrm>
            <a:off x="3952987" y="30960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0"/>
          <p:cNvSpPr/>
          <p:nvPr/>
        </p:nvSpPr>
        <p:spPr>
          <a:xfrm>
            <a:off x="5462300" y="240875"/>
            <a:ext cx="3443100" cy="15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Vamos analisar a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estabilidade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 dependência entre C e D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37" y="103584"/>
            <a:ext cx="5250656" cy="31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/>
          <p:nvPr/>
        </p:nvSpPr>
        <p:spPr>
          <a:xfrm>
            <a:off x="1451898" y="2883124"/>
            <a:ext cx="35781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4264672" y="1130187"/>
            <a:ext cx="1118400" cy="9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2074504" y="1088031"/>
            <a:ext cx="1986600" cy="882900"/>
          </a:xfrm>
          <a:prstGeom prst="rect">
            <a:avLst/>
          </a:prstGeom>
          <a:noFill/>
          <a:ln cap="flat" cmpd="sng" w="139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2579990" y="1035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3952987" y="30960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1870915" y="867932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723405" y="3657972"/>
            <a:ext cx="5965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Pacote 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 ( Acoplamento Aferente) = 2   🡪 Pacote A e B</a:t>
            </a:r>
            <a:endParaRPr b="0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 ( Acoplamento Eferente) = 3   🡪 Pacote D, E, F</a:t>
            </a:r>
            <a:endParaRPr b="0" i="0" sz="1400" u="none" cap="none" strike="noStrike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pic>
        <p:nvPicPr>
          <p:cNvPr id="366" name="Google Shape;366;p21"/>
          <p:cNvPicPr preferRelativeResize="0"/>
          <p:nvPr/>
        </p:nvPicPr>
        <p:blipFill rotWithShape="1">
          <a:blip r:embed="rId4">
            <a:alphaModFix/>
          </a:blip>
          <a:srcRect b="0" l="13904" r="0" t="17925"/>
          <a:stretch/>
        </p:blipFill>
        <p:spPr>
          <a:xfrm>
            <a:off x="812773" y="4351104"/>
            <a:ext cx="2283057" cy="73339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1"/>
          <p:cNvSpPr txBox="1"/>
          <p:nvPr/>
        </p:nvSpPr>
        <p:spPr>
          <a:xfrm>
            <a:off x="2954148" y="4451747"/>
            <a:ext cx="113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3/5 = </a:t>
            </a:r>
            <a:r>
              <a:rPr b="1" i="0" lang="pt-BR" sz="18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0.6</a:t>
            </a:r>
            <a:endParaRPr b="1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368" name="Google Shape;368;p21"/>
          <p:cNvGrpSpPr/>
          <p:nvPr/>
        </p:nvGrpSpPr>
        <p:grpSpPr>
          <a:xfrm>
            <a:off x="4572099" y="4423557"/>
            <a:ext cx="2909626" cy="288838"/>
            <a:chOff x="1387544" y="5625152"/>
            <a:chExt cx="3619388" cy="367151"/>
          </a:xfrm>
        </p:grpSpPr>
        <p:sp>
          <p:nvSpPr>
            <p:cNvPr id="369" name="Google Shape;369;p21"/>
            <p:cNvSpPr/>
            <p:nvPr/>
          </p:nvSpPr>
          <p:spPr>
            <a:xfrm>
              <a:off x="1422189" y="5625152"/>
              <a:ext cx="3298800" cy="3597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D60000"/>
                </a:gs>
              </a:gsLst>
              <a:lin ang="3000122" scaled="0"/>
            </a:gradFill>
            <a:ln cap="flat" cmpd="sng" w="1395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70" name="Google Shape;370;p21"/>
            <p:cNvSpPr txBox="1"/>
            <p:nvPr/>
          </p:nvSpPr>
          <p:spPr>
            <a:xfrm>
              <a:off x="1387544" y="5630503"/>
              <a:ext cx="558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1"/>
            <p:cNvSpPr txBox="1"/>
            <p:nvPr/>
          </p:nvSpPr>
          <p:spPr>
            <a:xfrm>
              <a:off x="4448032" y="5630503"/>
              <a:ext cx="558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3615827" y="5651108"/>
              <a:ext cx="9426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1645329" y="5661280"/>
              <a:ext cx="11418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cxnSp>
        <p:nvCxnSpPr>
          <p:cNvPr id="374" name="Google Shape;374;p21"/>
          <p:cNvCxnSpPr/>
          <p:nvPr/>
        </p:nvCxnSpPr>
        <p:spPr>
          <a:xfrm>
            <a:off x="6196263" y="4259221"/>
            <a:ext cx="0" cy="59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5" name="Google Shape;375;p21"/>
          <p:cNvSpPr txBox="1"/>
          <p:nvPr/>
        </p:nvSpPr>
        <p:spPr>
          <a:xfrm>
            <a:off x="5976391" y="4512190"/>
            <a:ext cx="73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0.6</a:t>
            </a:r>
            <a:endParaRPr b="1" i="0" sz="1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6" name="Google Shape;376;p21"/>
          <p:cNvSpPr txBox="1"/>
          <p:nvPr/>
        </p:nvSpPr>
        <p:spPr>
          <a:xfrm>
            <a:off x="1058506" y="1440528"/>
            <a:ext cx="1016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(I)= 0.6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21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378" name="Google Shape;378;p21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grpSp>
        <p:nvGrpSpPr>
          <p:cNvPr id="379" name="Google Shape;379;p21"/>
          <p:cNvGrpSpPr/>
          <p:nvPr/>
        </p:nvGrpSpPr>
        <p:grpSpPr>
          <a:xfrm>
            <a:off x="6671122" y="3255994"/>
            <a:ext cx="1020980" cy="791639"/>
            <a:chOff x="8530389" y="1816935"/>
            <a:chExt cx="1361307" cy="1055519"/>
          </a:xfrm>
        </p:grpSpPr>
        <p:pic>
          <p:nvPicPr>
            <p:cNvPr id="380" name="Google Shape;380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1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82" name="Google Shape;382;p21"/>
          <p:cNvSpPr/>
          <p:nvPr/>
        </p:nvSpPr>
        <p:spPr>
          <a:xfrm>
            <a:off x="2376017" y="327895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1"/>
          <p:cNvSpPr/>
          <p:nvPr/>
        </p:nvSpPr>
        <p:spPr>
          <a:xfrm>
            <a:off x="6466022" y="33446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21"/>
          <p:cNvGrpSpPr/>
          <p:nvPr/>
        </p:nvGrpSpPr>
        <p:grpSpPr>
          <a:xfrm>
            <a:off x="2613855" y="3158181"/>
            <a:ext cx="1020980" cy="791639"/>
            <a:chOff x="8530389" y="1816935"/>
            <a:chExt cx="1361307" cy="1055519"/>
          </a:xfrm>
        </p:grpSpPr>
        <p:pic>
          <p:nvPicPr>
            <p:cNvPr id="385" name="Google Shape;38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6" name="Google Shape;386;p21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387" name="Google Shape;387;p21"/>
          <p:cNvGrpSpPr/>
          <p:nvPr/>
        </p:nvGrpSpPr>
        <p:grpSpPr>
          <a:xfrm>
            <a:off x="4026566" y="3162925"/>
            <a:ext cx="1020980" cy="791639"/>
            <a:chOff x="8530389" y="1816935"/>
            <a:chExt cx="1361307" cy="1055519"/>
          </a:xfrm>
        </p:grpSpPr>
        <p:pic>
          <p:nvPicPr>
            <p:cNvPr id="388" name="Google Shape;388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1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90" name="Google Shape;390;p21"/>
          <p:cNvSpPr/>
          <p:nvPr/>
        </p:nvSpPr>
        <p:spPr>
          <a:xfrm>
            <a:off x="3812363" y="325599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1" name="Google Shape;391;p21"/>
          <p:cNvGrpSpPr/>
          <p:nvPr/>
        </p:nvGrpSpPr>
        <p:grpSpPr>
          <a:xfrm>
            <a:off x="5384826" y="3176708"/>
            <a:ext cx="1020980" cy="791639"/>
            <a:chOff x="8530389" y="1816935"/>
            <a:chExt cx="1361307" cy="1055519"/>
          </a:xfrm>
        </p:grpSpPr>
        <p:pic>
          <p:nvPicPr>
            <p:cNvPr id="392" name="Google Shape;39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p21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394" name="Google Shape;394;p21"/>
          <p:cNvSpPr/>
          <p:nvPr/>
        </p:nvSpPr>
        <p:spPr>
          <a:xfrm>
            <a:off x="5165838" y="3286797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1"/>
          <p:cNvCxnSpPr/>
          <p:nvPr/>
        </p:nvCxnSpPr>
        <p:spPr>
          <a:xfrm>
            <a:off x="4838748" y="2796020"/>
            <a:ext cx="2193300" cy="4749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21"/>
          <p:cNvCxnSpPr/>
          <p:nvPr/>
        </p:nvCxnSpPr>
        <p:spPr>
          <a:xfrm>
            <a:off x="4785091" y="2777845"/>
            <a:ext cx="964200" cy="5874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21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21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399" name="Google Shape;399;p21"/>
          <p:cNvSpPr/>
          <p:nvPr/>
        </p:nvSpPr>
        <p:spPr>
          <a:xfrm>
            <a:off x="925181" y="2312199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2299297" y="233261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3829255" y="2310686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5462300" y="240875"/>
            <a:ext cx="3443100" cy="15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Calcula-se a instabilidade para C = 0.6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Complexidade Ciclomática</a:t>
            </a:r>
            <a:endParaRPr/>
          </a:p>
        </p:txBody>
      </p:sp>
      <p:sp>
        <p:nvSpPr>
          <p:cNvPr id="84" name="Google Shape;8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É uma medida que reflete a complexidade de controle de um programa (método, função, operação, rotina…)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Está diretamente relacionada com a dificuldade de se realizar testes. Quanto &gt; a CC &gt; a quantidade de casos de teste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Mede a quantidade de caminhos de execução independentes, ou os “caminhos linearmente independentes”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575" y="3257325"/>
            <a:ext cx="636270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2"/>
          <p:cNvSpPr txBox="1"/>
          <p:nvPr/>
        </p:nvSpPr>
        <p:spPr>
          <a:xfrm>
            <a:off x="731669" y="3672224"/>
            <a:ext cx="5965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Pacote 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 ( Acoplamento Aferente) = 1   🡪 Pacote C</a:t>
            </a:r>
            <a:endParaRPr b="0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 ( Acoplamento Eferente) = 0</a:t>
            </a:r>
            <a:r>
              <a:rPr b="0" i="0" lang="pt-BR" sz="14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2954148" y="4451747"/>
            <a:ext cx="113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0/1 = </a:t>
            </a:r>
            <a:r>
              <a:rPr b="1" i="0" lang="pt-BR" sz="18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409" name="Google Shape;409;p22"/>
          <p:cNvGrpSpPr/>
          <p:nvPr/>
        </p:nvGrpSpPr>
        <p:grpSpPr>
          <a:xfrm>
            <a:off x="4572099" y="4423557"/>
            <a:ext cx="2909626" cy="288838"/>
            <a:chOff x="1387544" y="5625152"/>
            <a:chExt cx="3619388" cy="367151"/>
          </a:xfrm>
        </p:grpSpPr>
        <p:sp>
          <p:nvSpPr>
            <p:cNvPr id="410" name="Google Shape;410;p22"/>
            <p:cNvSpPr/>
            <p:nvPr/>
          </p:nvSpPr>
          <p:spPr>
            <a:xfrm>
              <a:off x="1422189" y="5625152"/>
              <a:ext cx="3298800" cy="3597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D60000"/>
                </a:gs>
              </a:gsLst>
              <a:lin ang="3000122" scaled="0"/>
            </a:gradFill>
            <a:ln cap="flat" cmpd="sng" w="1395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11" name="Google Shape;411;p22"/>
            <p:cNvSpPr txBox="1"/>
            <p:nvPr/>
          </p:nvSpPr>
          <p:spPr>
            <a:xfrm>
              <a:off x="1387544" y="5630503"/>
              <a:ext cx="558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4448032" y="5630503"/>
              <a:ext cx="558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2"/>
            <p:cNvSpPr txBox="1"/>
            <p:nvPr/>
          </p:nvSpPr>
          <p:spPr>
            <a:xfrm>
              <a:off x="3615827" y="5651108"/>
              <a:ext cx="9426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14" name="Google Shape;414;p22"/>
            <p:cNvSpPr txBox="1"/>
            <p:nvPr/>
          </p:nvSpPr>
          <p:spPr>
            <a:xfrm>
              <a:off x="1645329" y="5661280"/>
              <a:ext cx="11418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cxnSp>
        <p:nvCxnSpPr>
          <p:cNvPr id="415" name="Google Shape;415;p22"/>
          <p:cNvCxnSpPr/>
          <p:nvPr/>
        </p:nvCxnSpPr>
        <p:spPr>
          <a:xfrm>
            <a:off x="4599849" y="4259221"/>
            <a:ext cx="0" cy="594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22"/>
          <p:cNvSpPr txBox="1"/>
          <p:nvPr/>
        </p:nvSpPr>
        <p:spPr>
          <a:xfrm>
            <a:off x="4501250" y="4559986"/>
            <a:ext cx="73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i="0" sz="1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17" name="Google Shape;4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37" y="103584"/>
            <a:ext cx="5250656" cy="31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2"/>
          <p:cNvSpPr/>
          <p:nvPr/>
        </p:nvSpPr>
        <p:spPr>
          <a:xfrm>
            <a:off x="1451898" y="2883124"/>
            <a:ext cx="35781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9" name="Google Shape;419;p22"/>
          <p:cNvSpPr/>
          <p:nvPr/>
        </p:nvSpPr>
        <p:spPr>
          <a:xfrm>
            <a:off x="4264672" y="1130187"/>
            <a:ext cx="1118400" cy="9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0" name="Google Shape;420;p22"/>
          <p:cNvSpPr/>
          <p:nvPr/>
        </p:nvSpPr>
        <p:spPr>
          <a:xfrm>
            <a:off x="772314" y="2076187"/>
            <a:ext cx="1581600" cy="882900"/>
          </a:xfrm>
          <a:prstGeom prst="rect">
            <a:avLst/>
          </a:prstGeom>
          <a:noFill/>
          <a:ln cap="flat" cmpd="sng" w="139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1" name="Google Shape;421;p22"/>
          <p:cNvSpPr/>
          <p:nvPr/>
        </p:nvSpPr>
        <p:spPr>
          <a:xfrm>
            <a:off x="2579990" y="1035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3952987" y="30960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2"/>
          <p:cNvSpPr txBox="1"/>
          <p:nvPr/>
        </p:nvSpPr>
        <p:spPr>
          <a:xfrm>
            <a:off x="1058506" y="1440528"/>
            <a:ext cx="1016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(I)= 0.6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22"/>
          <p:cNvSpPr txBox="1"/>
          <p:nvPr/>
        </p:nvSpPr>
        <p:spPr>
          <a:xfrm>
            <a:off x="731669" y="2669504"/>
            <a:ext cx="172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(I)= 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22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426" name="Google Shape;426;p22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427" name="Google Shape;427;p22"/>
          <p:cNvSpPr/>
          <p:nvPr/>
        </p:nvSpPr>
        <p:spPr>
          <a:xfrm>
            <a:off x="1870915" y="867932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925181" y="2312199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2299297" y="233261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3829255" y="2310686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2"/>
          <p:cNvGrpSpPr/>
          <p:nvPr/>
        </p:nvGrpSpPr>
        <p:grpSpPr>
          <a:xfrm>
            <a:off x="6671122" y="3255994"/>
            <a:ext cx="1020980" cy="791639"/>
            <a:chOff x="8530389" y="1816935"/>
            <a:chExt cx="1361307" cy="1055519"/>
          </a:xfrm>
        </p:grpSpPr>
        <p:pic>
          <p:nvPicPr>
            <p:cNvPr id="432" name="Google Shape;43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3" name="Google Shape;433;p22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34" name="Google Shape;434;p22"/>
          <p:cNvSpPr/>
          <p:nvPr/>
        </p:nvSpPr>
        <p:spPr>
          <a:xfrm>
            <a:off x="2376017" y="327895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6466022" y="33446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22"/>
          <p:cNvGrpSpPr/>
          <p:nvPr/>
        </p:nvGrpSpPr>
        <p:grpSpPr>
          <a:xfrm>
            <a:off x="2613855" y="3158181"/>
            <a:ext cx="1020980" cy="791639"/>
            <a:chOff x="8530389" y="1816935"/>
            <a:chExt cx="1361307" cy="1055519"/>
          </a:xfrm>
        </p:grpSpPr>
        <p:pic>
          <p:nvPicPr>
            <p:cNvPr id="437" name="Google Shape;437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" name="Google Shape;438;p22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439" name="Google Shape;439;p22"/>
          <p:cNvGrpSpPr/>
          <p:nvPr/>
        </p:nvGrpSpPr>
        <p:grpSpPr>
          <a:xfrm>
            <a:off x="4026566" y="3162925"/>
            <a:ext cx="1020980" cy="791639"/>
            <a:chOff x="8530389" y="1816935"/>
            <a:chExt cx="1361307" cy="1055519"/>
          </a:xfrm>
        </p:grpSpPr>
        <p:pic>
          <p:nvPicPr>
            <p:cNvPr id="440" name="Google Shape;440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p22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42" name="Google Shape;442;p22"/>
          <p:cNvSpPr/>
          <p:nvPr/>
        </p:nvSpPr>
        <p:spPr>
          <a:xfrm>
            <a:off x="3812363" y="325599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22"/>
          <p:cNvGrpSpPr/>
          <p:nvPr/>
        </p:nvGrpSpPr>
        <p:grpSpPr>
          <a:xfrm>
            <a:off x="5384826" y="3176708"/>
            <a:ext cx="1020980" cy="791639"/>
            <a:chOff x="8530389" y="1816935"/>
            <a:chExt cx="1361307" cy="1055519"/>
          </a:xfrm>
        </p:grpSpPr>
        <p:pic>
          <p:nvPicPr>
            <p:cNvPr id="444" name="Google Shape;44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5" name="Google Shape;445;p22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46" name="Google Shape;446;p22"/>
          <p:cNvSpPr/>
          <p:nvPr/>
        </p:nvSpPr>
        <p:spPr>
          <a:xfrm>
            <a:off x="5165838" y="3286797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p22"/>
          <p:cNvCxnSpPr/>
          <p:nvPr/>
        </p:nvCxnSpPr>
        <p:spPr>
          <a:xfrm>
            <a:off x="4838748" y="2796020"/>
            <a:ext cx="2193300" cy="4749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22"/>
          <p:cNvCxnSpPr/>
          <p:nvPr/>
        </p:nvCxnSpPr>
        <p:spPr>
          <a:xfrm>
            <a:off x="4785091" y="2777845"/>
            <a:ext cx="964200" cy="5874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22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22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pic>
        <p:nvPicPr>
          <p:cNvPr id="451" name="Google Shape;451;p22"/>
          <p:cNvPicPr preferRelativeResize="0"/>
          <p:nvPr/>
        </p:nvPicPr>
        <p:blipFill rotWithShape="1">
          <a:blip r:embed="rId5">
            <a:alphaModFix/>
          </a:blip>
          <a:srcRect b="0" l="13904" r="0" t="17925"/>
          <a:stretch/>
        </p:blipFill>
        <p:spPr>
          <a:xfrm>
            <a:off x="812773" y="4351104"/>
            <a:ext cx="2283057" cy="733398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2"/>
          <p:cNvSpPr/>
          <p:nvPr/>
        </p:nvSpPr>
        <p:spPr>
          <a:xfrm>
            <a:off x="5462300" y="240875"/>
            <a:ext cx="3443100" cy="15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Calcula-se a instabilidade para D é 0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/>
          <p:nvPr/>
        </p:nvSpPr>
        <p:spPr>
          <a:xfrm>
            <a:off x="731669" y="3653257"/>
            <a:ext cx="5965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Pacote 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 ( Acoplamento Aferente) = 1   🡪 Pacote C</a:t>
            </a:r>
            <a:endParaRPr b="0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 ( Acoplamento Eferente) = 0</a:t>
            </a:r>
            <a:r>
              <a:rPr b="0" i="0" lang="pt-BR" sz="1400" u="none" cap="none" strike="noStrike">
                <a:solidFill>
                  <a:schemeClr val="dk1"/>
                </a:solidFill>
                <a:latin typeface="Batang"/>
                <a:ea typeface="Batang"/>
                <a:cs typeface="Batang"/>
                <a:sym typeface="Batang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Batang"/>
              <a:ea typeface="Batang"/>
              <a:cs typeface="Batang"/>
              <a:sym typeface="Batang"/>
            </a:endParaRPr>
          </a:p>
        </p:txBody>
      </p:sp>
      <p:sp>
        <p:nvSpPr>
          <p:cNvPr id="458" name="Google Shape;458;p23"/>
          <p:cNvSpPr txBox="1"/>
          <p:nvPr/>
        </p:nvSpPr>
        <p:spPr>
          <a:xfrm>
            <a:off x="2954148" y="4451747"/>
            <a:ext cx="1130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0/1 = </a:t>
            </a:r>
            <a:r>
              <a:rPr b="1" i="0" lang="pt-BR" sz="18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459" name="Google Shape;459;p23"/>
          <p:cNvGrpSpPr/>
          <p:nvPr/>
        </p:nvGrpSpPr>
        <p:grpSpPr>
          <a:xfrm>
            <a:off x="4572099" y="4423557"/>
            <a:ext cx="2909626" cy="288838"/>
            <a:chOff x="1387544" y="5625152"/>
            <a:chExt cx="3619388" cy="367151"/>
          </a:xfrm>
        </p:grpSpPr>
        <p:sp>
          <p:nvSpPr>
            <p:cNvPr id="460" name="Google Shape;460;p23"/>
            <p:cNvSpPr/>
            <p:nvPr/>
          </p:nvSpPr>
          <p:spPr>
            <a:xfrm>
              <a:off x="1422189" y="5625152"/>
              <a:ext cx="3298800" cy="3597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D60000"/>
                </a:gs>
              </a:gsLst>
              <a:lin ang="3000122" scaled="0"/>
            </a:gradFill>
            <a:ln cap="flat" cmpd="sng" w="1395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61" name="Google Shape;461;p23"/>
            <p:cNvSpPr txBox="1"/>
            <p:nvPr/>
          </p:nvSpPr>
          <p:spPr>
            <a:xfrm>
              <a:off x="1387544" y="5630503"/>
              <a:ext cx="558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 txBox="1"/>
            <p:nvPr/>
          </p:nvSpPr>
          <p:spPr>
            <a:xfrm>
              <a:off x="4448032" y="5630503"/>
              <a:ext cx="558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3"/>
            <p:cNvSpPr txBox="1"/>
            <p:nvPr/>
          </p:nvSpPr>
          <p:spPr>
            <a:xfrm>
              <a:off x="3615827" y="5651108"/>
              <a:ext cx="9426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64" name="Google Shape;464;p23"/>
            <p:cNvSpPr txBox="1"/>
            <p:nvPr/>
          </p:nvSpPr>
          <p:spPr>
            <a:xfrm>
              <a:off x="1645329" y="5661280"/>
              <a:ext cx="11418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cxnSp>
        <p:nvCxnSpPr>
          <p:cNvPr id="465" name="Google Shape;465;p23"/>
          <p:cNvCxnSpPr/>
          <p:nvPr/>
        </p:nvCxnSpPr>
        <p:spPr>
          <a:xfrm>
            <a:off x="4599849" y="4259221"/>
            <a:ext cx="0" cy="594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6" name="Google Shape;466;p23"/>
          <p:cNvSpPr txBox="1"/>
          <p:nvPr/>
        </p:nvSpPr>
        <p:spPr>
          <a:xfrm>
            <a:off x="4501250" y="4559986"/>
            <a:ext cx="73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</a:t>
            </a:r>
            <a:endParaRPr b="1" i="0" sz="1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467" name="Google Shape;4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37" y="103584"/>
            <a:ext cx="5250656" cy="31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3"/>
          <p:cNvSpPr/>
          <p:nvPr/>
        </p:nvSpPr>
        <p:spPr>
          <a:xfrm>
            <a:off x="1451898" y="2883124"/>
            <a:ext cx="35781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4264672" y="1130187"/>
            <a:ext cx="1118400" cy="92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772314" y="2076187"/>
            <a:ext cx="1581600" cy="882900"/>
          </a:xfrm>
          <a:prstGeom prst="rect">
            <a:avLst/>
          </a:prstGeom>
          <a:noFill/>
          <a:ln cap="flat" cmpd="sng" w="139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2579990" y="1035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3952987" y="30960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1058506" y="1440528"/>
            <a:ext cx="1016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(I)= 0.6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731669" y="2669504"/>
            <a:ext cx="172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(I)= 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475;p23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p23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477" name="Google Shape;477;p23"/>
          <p:cNvSpPr/>
          <p:nvPr/>
        </p:nvSpPr>
        <p:spPr>
          <a:xfrm>
            <a:off x="1870915" y="867932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925181" y="2312199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2299297" y="233261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3829255" y="2310686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23"/>
          <p:cNvCxnSpPr/>
          <p:nvPr/>
        </p:nvCxnSpPr>
        <p:spPr>
          <a:xfrm flipH="1">
            <a:off x="2057337" y="1841190"/>
            <a:ext cx="433200" cy="4206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2" name="Google Shape;482;p23"/>
          <p:cNvSpPr txBox="1"/>
          <p:nvPr/>
        </p:nvSpPr>
        <p:spPr>
          <a:xfrm>
            <a:off x="249062" y="1820990"/>
            <a:ext cx="209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Dependência estável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3" name="Google Shape;483;p23"/>
          <p:cNvGrpSpPr/>
          <p:nvPr/>
        </p:nvGrpSpPr>
        <p:grpSpPr>
          <a:xfrm>
            <a:off x="6671122" y="3255994"/>
            <a:ext cx="1020980" cy="791639"/>
            <a:chOff x="8530389" y="1816935"/>
            <a:chExt cx="1361307" cy="1055519"/>
          </a:xfrm>
        </p:grpSpPr>
        <p:pic>
          <p:nvPicPr>
            <p:cNvPr id="484" name="Google Shape;484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23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86" name="Google Shape;486;p23"/>
          <p:cNvSpPr/>
          <p:nvPr/>
        </p:nvSpPr>
        <p:spPr>
          <a:xfrm>
            <a:off x="2376017" y="327895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3"/>
          <p:cNvSpPr/>
          <p:nvPr/>
        </p:nvSpPr>
        <p:spPr>
          <a:xfrm>
            <a:off x="6466022" y="33446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23"/>
          <p:cNvGrpSpPr/>
          <p:nvPr/>
        </p:nvGrpSpPr>
        <p:grpSpPr>
          <a:xfrm>
            <a:off x="2613855" y="3158181"/>
            <a:ext cx="1020980" cy="791639"/>
            <a:chOff x="8530389" y="1816935"/>
            <a:chExt cx="1361307" cy="1055519"/>
          </a:xfrm>
        </p:grpSpPr>
        <p:pic>
          <p:nvPicPr>
            <p:cNvPr id="489" name="Google Shape;489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23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491" name="Google Shape;491;p23"/>
          <p:cNvGrpSpPr/>
          <p:nvPr/>
        </p:nvGrpSpPr>
        <p:grpSpPr>
          <a:xfrm>
            <a:off x="4026566" y="3162925"/>
            <a:ext cx="1020980" cy="791639"/>
            <a:chOff x="8530389" y="1816935"/>
            <a:chExt cx="1361307" cy="1055519"/>
          </a:xfrm>
        </p:grpSpPr>
        <p:pic>
          <p:nvPicPr>
            <p:cNvPr id="492" name="Google Shape;492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3" name="Google Shape;493;p23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94" name="Google Shape;494;p23"/>
          <p:cNvSpPr/>
          <p:nvPr/>
        </p:nvSpPr>
        <p:spPr>
          <a:xfrm>
            <a:off x="3812363" y="325599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5" name="Google Shape;495;p23"/>
          <p:cNvGrpSpPr/>
          <p:nvPr/>
        </p:nvGrpSpPr>
        <p:grpSpPr>
          <a:xfrm>
            <a:off x="5384826" y="3176708"/>
            <a:ext cx="1020980" cy="791639"/>
            <a:chOff x="8530389" y="1816935"/>
            <a:chExt cx="1361307" cy="1055519"/>
          </a:xfrm>
        </p:grpSpPr>
        <p:pic>
          <p:nvPicPr>
            <p:cNvPr id="496" name="Google Shape;496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23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98" name="Google Shape;498;p23"/>
          <p:cNvSpPr/>
          <p:nvPr/>
        </p:nvSpPr>
        <p:spPr>
          <a:xfrm>
            <a:off x="5165838" y="3286797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9" name="Google Shape;499;p23"/>
          <p:cNvCxnSpPr/>
          <p:nvPr/>
        </p:nvCxnSpPr>
        <p:spPr>
          <a:xfrm>
            <a:off x="4838748" y="2796020"/>
            <a:ext cx="2193300" cy="6603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500" name="Google Shape;500;p23"/>
          <p:cNvCxnSpPr/>
          <p:nvPr/>
        </p:nvCxnSpPr>
        <p:spPr>
          <a:xfrm>
            <a:off x="4785091" y="2777845"/>
            <a:ext cx="964200" cy="5874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501" name="Google Shape;501;p23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502" name="Google Shape;502;p23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pic>
        <p:nvPicPr>
          <p:cNvPr id="503" name="Google Shape;503;p23"/>
          <p:cNvPicPr preferRelativeResize="0"/>
          <p:nvPr/>
        </p:nvPicPr>
        <p:blipFill rotWithShape="1">
          <a:blip r:embed="rId5">
            <a:alphaModFix/>
          </a:blip>
          <a:srcRect b="0" l="13904" r="0" t="17925"/>
          <a:stretch/>
        </p:blipFill>
        <p:spPr>
          <a:xfrm>
            <a:off x="812773" y="4351104"/>
            <a:ext cx="2283057" cy="733398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3"/>
          <p:cNvSpPr/>
          <p:nvPr/>
        </p:nvSpPr>
        <p:spPr>
          <a:xfrm>
            <a:off x="5462300" y="240875"/>
            <a:ext cx="3443100" cy="15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Temos então um componente com I = 0.6 dependendo de um com I = 0, assim, C depende de um componente bem mais estável do que ele.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Essa é uma dependência estável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4"/>
          <p:cNvSpPr txBox="1"/>
          <p:nvPr/>
        </p:nvSpPr>
        <p:spPr>
          <a:xfrm>
            <a:off x="745900" y="3695792"/>
            <a:ext cx="5965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Pacote 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 ( Acoplamento Aferente) = 1   🡪 Pacote C</a:t>
            </a:r>
            <a:endParaRPr b="0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139700" lvl="0" marL="1397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Ce ( Acoplamento Eferente) = 4</a:t>
            </a:r>
            <a:r>
              <a:rPr b="0" i="0" lang="pt-BR" sz="14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</a:t>
            </a: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🡪 Pacote H, I, J, K</a:t>
            </a:r>
            <a:endParaRPr b="0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0" name="Google Shape;510;p24"/>
          <p:cNvSpPr txBox="1"/>
          <p:nvPr/>
        </p:nvSpPr>
        <p:spPr>
          <a:xfrm>
            <a:off x="2954148" y="4451747"/>
            <a:ext cx="13677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4/5 = </a:t>
            </a:r>
            <a:r>
              <a:rPr b="1" i="0" lang="pt-BR" sz="1800" u="none" cap="none" strike="noStrike">
                <a:solidFill>
                  <a:srgbClr val="59595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0.8</a:t>
            </a:r>
            <a:endParaRPr b="1" i="0" sz="1500" u="none" cap="none" strike="noStrik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511" name="Google Shape;511;p24"/>
          <p:cNvGrpSpPr/>
          <p:nvPr/>
        </p:nvGrpSpPr>
        <p:grpSpPr>
          <a:xfrm>
            <a:off x="4572099" y="4423557"/>
            <a:ext cx="2909626" cy="288838"/>
            <a:chOff x="1387544" y="5625152"/>
            <a:chExt cx="3619388" cy="367151"/>
          </a:xfrm>
        </p:grpSpPr>
        <p:sp>
          <p:nvSpPr>
            <p:cNvPr id="512" name="Google Shape;512;p24"/>
            <p:cNvSpPr/>
            <p:nvPr/>
          </p:nvSpPr>
          <p:spPr>
            <a:xfrm>
              <a:off x="1422189" y="5625152"/>
              <a:ext cx="3298800" cy="359700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100000">
                  <a:srgbClr val="D60000"/>
                </a:gs>
              </a:gsLst>
              <a:lin ang="3000122" scaled="0"/>
            </a:gradFill>
            <a:ln cap="flat" cmpd="sng" w="13950">
              <a:solidFill>
                <a:srgbClr val="9934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513" name="Google Shape;513;p24"/>
            <p:cNvSpPr txBox="1"/>
            <p:nvPr/>
          </p:nvSpPr>
          <p:spPr>
            <a:xfrm>
              <a:off x="1387544" y="5630503"/>
              <a:ext cx="558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4"/>
            <p:cNvSpPr txBox="1"/>
            <p:nvPr/>
          </p:nvSpPr>
          <p:spPr>
            <a:xfrm>
              <a:off x="4448032" y="5630503"/>
              <a:ext cx="558900" cy="3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pt-BR" sz="14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1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24"/>
            <p:cNvSpPr txBox="1"/>
            <p:nvPr/>
          </p:nvSpPr>
          <p:spPr>
            <a:xfrm>
              <a:off x="3615827" y="5651108"/>
              <a:ext cx="9426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instável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516" name="Google Shape;516;p24"/>
            <p:cNvSpPr txBox="1"/>
            <p:nvPr/>
          </p:nvSpPr>
          <p:spPr>
            <a:xfrm>
              <a:off x="1645329" y="5661280"/>
              <a:ext cx="1141800" cy="3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pt-BR" sz="1100" u="none" cap="none" strike="noStrik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estável</a:t>
              </a:r>
              <a:endParaRPr b="1" i="0" sz="1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cxnSp>
        <p:nvCxnSpPr>
          <p:cNvPr id="517" name="Google Shape;517;p24"/>
          <p:cNvCxnSpPr/>
          <p:nvPr/>
        </p:nvCxnSpPr>
        <p:spPr>
          <a:xfrm>
            <a:off x="6741971" y="4340027"/>
            <a:ext cx="0" cy="59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p24"/>
          <p:cNvSpPr txBox="1"/>
          <p:nvPr/>
        </p:nvSpPr>
        <p:spPr>
          <a:xfrm>
            <a:off x="6498727" y="4572805"/>
            <a:ext cx="736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0.8</a:t>
            </a:r>
            <a:endParaRPr b="1" i="0" sz="1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519" name="Google Shape;5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137" y="103584"/>
            <a:ext cx="5250656" cy="31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4"/>
          <p:cNvSpPr/>
          <p:nvPr/>
        </p:nvSpPr>
        <p:spPr>
          <a:xfrm>
            <a:off x="1451898" y="2883124"/>
            <a:ext cx="3578100" cy="3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1" name="Google Shape;521;p24"/>
          <p:cNvSpPr/>
          <p:nvPr/>
        </p:nvSpPr>
        <p:spPr>
          <a:xfrm>
            <a:off x="4264672" y="1130187"/>
            <a:ext cx="2539200" cy="91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2" name="Google Shape;522;p24"/>
          <p:cNvSpPr/>
          <p:nvPr/>
        </p:nvSpPr>
        <p:spPr>
          <a:xfrm>
            <a:off x="2579990" y="1035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4"/>
          <p:cNvSpPr/>
          <p:nvPr/>
        </p:nvSpPr>
        <p:spPr>
          <a:xfrm>
            <a:off x="3952987" y="30960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4" name="Google Shape;524;p24"/>
          <p:cNvCxnSpPr/>
          <p:nvPr/>
        </p:nvCxnSpPr>
        <p:spPr>
          <a:xfrm flipH="1">
            <a:off x="8431964" y="1779584"/>
            <a:ext cx="24600" cy="16008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525" name="Google Shape;525;p24"/>
          <p:cNvCxnSpPr/>
          <p:nvPr/>
        </p:nvCxnSpPr>
        <p:spPr>
          <a:xfrm>
            <a:off x="4853186" y="2778106"/>
            <a:ext cx="8400" cy="5514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526" name="Google Shape;526;p24"/>
          <p:cNvSpPr txBox="1"/>
          <p:nvPr/>
        </p:nvSpPr>
        <p:spPr>
          <a:xfrm>
            <a:off x="1058506" y="1440528"/>
            <a:ext cx="1016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(I)= 0.6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4"/>
          <p:cNvSpPr txBox="1"/>
          <p:nvPr/>
        </p:nvSpPr>
        <p:spPr>
          <a:xfrm>
            <a:off x="731669" y="2669504"/>
            <a:ext cx="1720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(I)= 0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8" name="Google Shape;528;p24"/>
          <p:cNvCxnSpPr/>
          <p:nvPr/>
        </p:nvCxnSpPr>
        <p:spPr>
          <a:xfrm flipH="1">
            <a:off x="2057426" y="1949330"/>
            <a:ext cx="394800" cy="312600"/>
          </a:xfrm>
          <a:prstGeom prst="straightConnector1">
            <a:avLst/>
          </a:prstGeom>
          <a:noFill/>
          <a:ln cap="flat" cmpd="sng" w="762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9" name="Google Shape;529;p24"/>
          <p:cNvSpPr txBox="1"/>
          <p:nvPr/>
        </p:nvSpPr>
        <p:spPr>
          <a:xfrm>
            <a:off x="172861" y="1820990"/>
            <a:ext cx="2091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Dependência estável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24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24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sp>
        <p:nvSpPr>
          <p:cNvPr id="532" name="Google Shape;532;p24"/>
          <p:cNvSpPr/>
          <p:nvPr/>
        </p:nvSpPr>
        <p:spPr>
          <a:xfrm>
            <a:off x="1870915" y="867932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4"/>
          <p:cNvSpPr/>
          <p:nvPr/>
        </p:nvSpPr>
        <p:spPr>
          <a:xfrm>
            <a:off x="4724865" y="2867746"/>
            <a:ext cx="276000" cy="1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4" name="Google Shape;534;p24"/>
          <p:cNvSpPr/>
          <p:nvPr/>
        </p:nvSpPr>
        <p:spPr>
          <a:xfrm>
            <a:off x="3746849" y="2102637"/>
            <a:ext cx="1491900" cy="812700"/>
          </a:xfrm>
          <a:prstGeom prst="rect">
            <a:avLst/>
          </a:prstGeom>
          <a:noFill/>
          <a:ln cap="flat" cmpd="sng" w="139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5" name="Google Shape;535;p24"/>
          <p:cNvSpPr txBox="1"/>
          <p:nvPr/>
        </p:nvSpPr>
        <p:spPr>
          <a:xfrm>
            <a:off x="5225305" y="2435561"/>
            <a:ext cx="1016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(I)= 0.8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24"/>
          <p:cNvCxnSpPr/>
          <p:nvPr/>
        </p:nvCxnSpPr>
        <p:spPr>
          <a:xfrm>
            <a:off x="3785160" y="1924346"/>
            <a:ext cx="384900" cy="2745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7" name="Google Shape;537;p24"/>
          <p:cNvSpPr txBox="1"/>
          <p:nvPr/>
        </p:nvSpPr>
        <p:spPr>
          <a:xfrm>
            <a:off x="3973964" y="1575620"/>
            <a:ext cx="2091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Dependência instável</a:t>
            </a:r>
            <a:endParaRPr b="1" i="0" sz="14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538" name="Google Shape;538;p24"/>
          <p:cNvGrpSpPr/>
          <p:nvPr/>
        </p:nvGrpSpPr>
        <p:grpSpPr>
          <a:xfrm>
            <a:off x="6671122" y="3255994"/>
            <a:ext cx="1020980" cy="791639"/>
            <a:chOff x="8530389" y="1816935"/>
            <a:chExt cx="1361307" cy="1055519"/>
          </a:xfrm>
        </p:grpSpPr>
        <p:pic>
          <p:nvPicPr>
            <p:cNvPr id="539" name="Google Shape;539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0" name="Google Shape;540;p24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541" name="Google Shape;541;p24"/>
          <p:cNvSpPr/>
          <p:nvPr/>
        </p:nvSpPr>
        <p:spPr>
          <a:xfrm>
            <a:off x="2376017" y="327895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4"/>
          <p:cNvSpPr/>
          <p:nvPr/>
        </p:nvSpPr>
        <p:spPr>
          <a:xfrm>
            <a:off x="6466022" y="334468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3" name="Google Shape;543;p24"/>
          <p:cNvGrpSpPr/>
          <p:nvPr/>
        </p:nvGrpSpPr>
        <p:grpSpPr>
          <a:xfrm>
            <a:off x="2613855" y="3158181"/>
            <a:ext cx="1020980" cy="791639"/>
            <a:chOff x="8530389" y="1816935"/>
            <a:chExt cx="1361307" cy="1055519"/>
          </a:xfrm>
        </p:grpSpPr>
        <p:pic>
          <p:nvPicPr>
            <p:cNvPr id="544" name="Google Shape;544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24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grpSp>
        <p:nvGrpSpPr>
          <p:cNvPr id="546" name="Google Shape;546;p24"/>
          <p:cNvGrpSpPr/>
          <p:nvPr/>
        </p:nvGrpSpPr>
        <p:grpSpPr>
          <a:xfrm>
            <a:off x="4026566" y="3162925"/>
            <a:ext cx="1020980" cy="791639"/>
            <a:chOff x="8530389" y="1816935"/>
            <a:chExt cx="1361307" cy="1055519"/>
          </a:xfrm>
        </p:grpSpPr>
        <p:pic>
          <p:nvPicPr>
            <p:cNvPr id="547" name="Google Shape;547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8" name="Google Shape;548;p24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549" name="Google Shape;549;p24"/>
          <p:cNvSpPr/>
          <p:nvPr/>
        </p:nvSpPr>
        <p:spPr>
          <a:xfrm>
            <a:off x="3812363" y="3255994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24"/>
          <p:cNvGrpSpPr/>
          <p:nvPr/>
        </p:nvGrpSpPr>
        <p:grpSpPr>
          <a:xfrm>
            <a:off x="5384826" y="3176708"/>
            <a:ext cx="1020980" cy="791639"/>
            <a:chOff x="8530389" y="1816935"/>
            <a:chExt cx="1361307" cy="1055519"/>
          </a:xfrm>
        </p:grpSpPr>
        <p:pic>
          <p:nvPicPr>
            <p:cNvPr id="551" name="Google Shape;551;p2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691546" y="1816935"/>
              <a:ext cx="1200150" cy="9810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2" name="Google Shape;552;p24"/>
            <p:cNvSpPr/>
            <p:nvPr/>
          </p:nvSpPr>
          <p:spPr>
            <a:xfrm>
              <a:off x="8530389" y="2610854"/>
              <a:ext cx="618600" cy="26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553" name="Google Shape;553;p24"/>
          <p:cNvSpPr/>
          <p:nvPr/>
        </p:nvSpPr>
        <p:spPr>
          <a:xfrm>
            <a:off x="5165838" y="3286797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4" name="Google Shape;554;p24"/>
          <p:cNvCxnSpPr/>
          <p:nvPr/>
        </p:nvCxnSpPr>
        <p:spPr>
          <a:xfrm>
            <a:off x="4838748" y="2796020"/>
            <a:ext cx="2193300" cy="4749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555" name="Google Shape;555;p24"/>
          <p:cNvCxnSpPr/>
          <p:nvPr/>
        </p:nvCxnSpPr>
        <p:spPr>
          <a:xfrm>
            <a:off x="4785091" y="2777845"/>
            <a:ext cx="964200" cy="5874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556" name="Google Shape;556;p24"/>
          <p:cNvCxnSpPr/>
          <p:nvPr/>
        </p:nvCxnSpPr>
        <p:spPr>
          <a:xfrm flipH="1">
            <a:off x="4390317" y="2794461"/>
            <a:ext cx="296400" cy="580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cxnSp>
        <p:nvCxnSpPr>
          <p:cNvPr id="557" name="Google Shape;557;p24"/>
          <p:cNvCxnSpPr/>
          <p:nvPr/>
        </p:nvCxnSpPr>
        <p:spPr>
          <a:xfrm flipH="1">
            <a:off x="3328322" y="2796020"/>
            <a:ext cx="996600" cy="538500"/>
          </a:xfrm>
          <a:prstGeom prst="straightConnector1">
            <a:avLst/>
          </a:prstGeom>
          <a:noFill/>
          <a:ln cap="flat" cmpd="sng" w="9525">
            <a:solidFill>
              <a:srgbClr val="453D2B"/>
            </a:solidFill>
            <a:prstDash val="dashDot"/>
            <a:round/>
            <a:headEnd len="sm" w="sm" type="none"/>
            <a:tailEnd len="med" w="med" type="triangle"/>
          </a:ln>
        </p:spPr>
      </p:cxnSp>
      <p:pic>
        <p:nvPicPr>
          <p:cNvPr id="558" name="Google Shape;558;p24"/>
          <p:cNvPicPr preferRelativeResize="0"/>
          <p:nvPr/>
        </p:nvPicPr>
        <p:blipFill rotWithShape="1">
          <a:blip r:embed="rId5">
            <a:alphaModFix/>
          </a:blip>
          <a:srcRect b="0" l="13904" r="0" t="17925"/>
          <a:stretch/>
        </p:blipFill>
        <p:spPr>
          <a:xfrm>
            <a:off x="812773" y="4381812"/>
            <a:ext cx="2283057" cy="733398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24"/>
          <p:cNvSpPr/>
          <p:nvPr/>
        </p:nvSpPr>
        <p:spPr>
          <a:xfrm>
            <a:off x="925181" y="2312199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24"/>
          <p:cNvSpPr/>
          <p:nvPr/>
        </p:nvSpPr>
        <p:spPr>
          <a:xfrm>
            <a:off x="2299297" y="2332613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4"/>
          <p:cNvSpPr/>
          <p:nvPr/>
        </p:nvSpPr>
        <p:spPr>
          <a:xfrm>
            <a:off x="3829255" y="2310686"/>
            <a:ext cx="357900" cy="373500"/>
          </a:xfrm>
          <a:prstGeom prst="ellipse">
            <a:avLst/>
          </a:prstGeom>
          <a:solidFill>
            <a:schemeClr val="accent1"/>
          </a:solidFill>
          <a:ln cap="flat" cmpd="sng" w="139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4"/>
          <p:cNvSpPr/>
          <p:nvPr/>
        </p:nvSpPr>
        <p:spPr>
          <a:xfrm>
            <a:off x="5462300" y="240875"/>
            <a:ext cx="3443100" cy="158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Veja agora o componente F, que tem I = 0.8.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 dependência entre C e F é instável pois faz C depender de alguém menos estável do que ele.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1cd010ca1_0_57"/>
          <p:cNvSpPr txBox="1"/>
          <p:nvPr>
            <p:ph idx="4294967295"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Exercício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-35686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pt-BR" sz="2244"/>
              <a:t>Calcule a instabilidade das classes </a:t>
            </a:r>
            <a:endParaRPr sz="2244"/>
          </a:p>
          <a:p>
            <a:pPr indent="-356869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pt-BR" sz="2244"/>
              <a:t>Se usar interfaces/inversão de dependência os valores de instabilidade melhoram ? </a:t>
            </a:r>
            <a:endParaRPr sz="2244"/>
          </a:p>
        </p:txBody>
      </p:sp>
      <p:sp>
        <p:nvSpPr>
          <p:cNvPr id="568" name="Google Shape;568;g351cd010ca1_0_57"/>
          <p:cNvSpPr txBox="1"/>
          <p:nvPr/>
        </p:nvSpPr>
        <p:spPr>
          <a:xfrm>
            <a:off x="47125" y="863250"/>
            <a:ext cx="2968200" cy="178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package com.exemplo.controller;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import com.exemplo.service.PedidoService;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public class PedidoController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private PedidoService service = new </a:t>
            </a:r>
            <a:r>
              <a:rPr lang="pt-BR" sz="800">
                <a:highlight>
                  <a:srgbClr val="FFFF00"/>
                </a:highlight>
              </a:rPr>
              <a:t>PedidoService</a:t>
            </a:r>
            <a:r>
              <a:rPr lang="pt-BR" sz="800"/>
              <a:t>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public void criarPedido()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    service.processar();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69" name="Google Shape;569;g351cd010ca1_0_57"/>
          <p:cNvSpPr txBox="1"/>
          <p:nvPr/>
        </p:nvSpPr>
        <p:spPr>
          <a:xfrm>
            <a:off x="3164200" y="863250"/>
            <a:ext cx="2066100" cy="203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package com.exemplo.service;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import com.exemplo.domain.Pedido;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import com.exemplo.domain.Cliente;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public class PedidoService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public void processar()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    Pedido pedido = new </a:t>
            </a:r>
            <a:r>
              <a:rPr lang="pt-BR" sz="800">
                <a:highlight>
                  <a:srgbClr val="FFFF00"/>
                </a:highlight>
              </a:rPr>
              <a:t>Pedido</a:t>
            </a:r>
            <a:r>
              <a:rPr lang="pt-BR" sz="800"/>
              <a:t>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    Cliente cliente = new </a:t>
            </a:r>
            <a:r>
              <a:rPr lang="pt-BR" sz="800">
                <a:highlight>
                  <a:srgbClr val="FFFF00"/>
                </a:highlight>
              </a:rPr>
              <a:t>Cliente</a:t>
            </a:r>
            <a:r>
              <a:rPr lang="pt-BR" sz="800"/>
              <a:t>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    pedido.associarCliente(cliente);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70" name="Google Shape;570;g351cd010ca1_0_57"/>
          <p:cNvSpPr txBox="1"/>
          <p:nvPr/>
        </p:nvSpPr>
        <p:spPr>
          <a:xfrm>
            <a:off x="5350075" y="863250"/>
            <a:ext cx="2236500" cy="14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package com.exemplo.domain;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public class Pedido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private Cliente cliente;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public void associarCliente(</a:t>
            </a:r>
            <a:r>
              <a:rPr lang="pt-BR" sz="800">
                <a:highlight>
                  <a:srgbClr val="FFFF00"/>
                </a:highlight>
              </a:rPr>
              <a:t>Cliente</a:t>
            </a:r>
            <a:r>
              <a:rPr lang="pt-BR" sz="800"/>
              <a:t> c)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    this.cliente = c;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71" name="Google Shape;571;g351cd010ca1_0_57"/>
          <p:cNvSpPr txBox="1"/>
          <p:nvPr/>
        </p:nvSpPr>
        <p:spPr>
          <a:xfrm>
            <a:off x="5319525" y="2405425"/>
            <a:ext cx="2236500" cy="1015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package com.exemplo.domain;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public class Cliente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    // apenas estrutura de dados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Leituras interessantes sobre Instabilidade</a:t>
            </a:r>
            <a:endParaRPr/>
          </a:p>
        </p:txBody>
      </p:sp>
      <p:sp>
        <p:nvSpPr>
          <p:cNvPr id="577" name="Google Shape;5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https://kariera.future-processing.pl/blog/object-oriented-metrics-by-robert-martin/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 u="sng">
                <a:solidFill>
                  <a:schemeClr val="hlink"/>
                </a:solidFill>
                <a:hlinkClick r:id="rId4"/>
              </a:rPr>
              <a:t>https://www.entrofi.net/coupling-metrics-afferent-and-efferent-coupling/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TCC interessante → http://177.105.2.222/bitstream/1/30686/1/TCC_An%C3%A1lise%20da%20instabilidade%20de%20software%20baseada%20nas%20medidas%20de%20acoplamento%20aferente%20e%20eferente.pdf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  <p:sp>
        <p:nvSpPr>
          <p:cNvPr id="583" name="Google Shape;583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584" name="Google Shape;584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pt-BR"/>
              <a:t>Métrica Reponse for Class (RFC)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250" y="152400"/>
            <a:ext cx="63195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" name="Google Shape;5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825" y="152400"/>
            <a:ext cx="73119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RFC</a:t>
            </a:r>
            <a:endParaRPr/>
          </a:p>
        </p:txBody>
      </p:sp>
      <p:sp>
        <p:nvSpPr>
          <p:cNvPr id="600" name="Google Shape;6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700">
                <a:solidFill>
                  <a:schemeClr val="dk1"/>
                </a:solidFill>
              </a:rPr>
              <a:t>É uma das métricas propostas por Chidamber &amp; Kemerer</a:t>
            </a:r>
            <a:endParaRPr i="1">
              <a:solidFill>
                <a:srgbClr val="00008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700">
                <a:solidFill>
                  <a:schemeClr val="dk1"/>
                </a:solidFill>
              </a:rPr>
              <a:t>Calcula-se o “conjunto resposta” </a:t>
            </a:r>
            <a:r>
              <a:rPr lang="pt-BR" sz="2700">
                <a:solidFill>
                  <a:schemeClr val="dk1"/>
                </a:solidFill>
                <a:highlight>
                  <a:srgbClr val="FFFF00"/>
                </a:highlight>
              </a:rPr>
              <a:t>de uma classe</a:t>
            </a:r>
            <a:endParaRPr sz="27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700">
                <a:solidFill>
                  <a:schemeClr val="dk1"/>
                </a:solidFill>
              </a:rPr>
              <a:t>Usada para avaliar a complexidade de uma classe</a:t>
            </a:r>
            <a:endParaRPr sz="2700">
              <a:solidFill>
                <a:schemeClr val="dk1"/>
              </a:solidFill>
            </a:endParaRPr>
          </a:p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700">
                <a:solidFill>
                  <a:schemeClr val="dk1"/>
                </a:solidFill>
              </a:rPr>
              <a:t>É uma métrica de classe, isto é, gera um número/valor para cada classe</a:t>
            </a:r>
            <a:endParaRPr sz="2700">
              <a:solidFill>
                <a:schemeClr val="dk1"/>
              </a:solidFill>
            </a:endParaRPr>
          </a:p>
          <a:p>
            <a:pPr indent="-34861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2700">
                <a:solidFill>
                  <a:schemeClr val="dk1"/>
                </a:solidFill>
              </a:rPr>
              <a:t>Como é calculado ?</a:t>
            </a:r>
            <a:endParaRPr sz="2700">
              <a:solidFill>
                <a:schemeClr val="dk1"/>
              </a:solidFill>
            </a:endParaRPr>
          </a:p>
          <a:p>
            <a:pPr indent="-3486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700">
                <a:solidFill>
                  <a:schemeClr val="dk1"/>
                </a:solidFill>
              </a:rPr>
              <a:t>computa o número de métodos que podem, potencialmente, ser executados, em resposta a uma mensagem recebida por um objeto da classe</a:t>
            </a:r>
            <a:endParaRPr sz="2700">
              <a:solidFill>
                <a:schemeClr val="dk1"/>
              </a:solidFill>
            </a:endParaRPr>
          </a:p>
          <a:p>
            <a:pPr indent="-34861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2700">
                <a:solidFill>
                  <a:schemeClr val="dk1"/>
                </a:solidFill>
              </a:rPr>
              <a:t>O método é contado apenas uma vez, independentemente do nro de vezes que ele é chamado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1 → Qual é o RFC ?</a:t>
            </a:r>
            <a:endParaRPr/>
          </a:p>
        </p:txBody>
      </p:sp>
      <p:sp>
        <p:nvSpPr>
          <p:cNvPr id="606" name="Google Shape;606;p30"/>
          <p:cNvSpPr txBox="1"/>
          <p:nvPr/>
        </p:nvSpPr>
        <p:spPr>
          <a:xfrm>
            <a:off x="271600" y="572700"/>
            <a:ext cx="8520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Exemplo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metodoA()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metodoB();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metodoB()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metodoC();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metodoC()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faz algo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metodoD()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faz algo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30"/>
          <p:cNvSpPr/>
          <p:nvPr/>
        </p:nvSpPr>
        <p:spPr>
          <a:xfrm>
            <a:off x="4843625" y="860075"/>
            <a:ext cx="2879100" cy="280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RFC = 4</a:t>
            </a:r>
            <a:endParaRPr b="1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Todos os métodos da classe obviamente podem ser invocados. Dentro dos métodos não há chamadas para outros métodos que não sejam da própria classe…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cd010ca1_0_0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CC está presente nas ferramentas de análise estática</a:t>
            </a:r>
            <a:endParaRPr/>
          </a:p>
        </p:txBody>
      </p:sp>
      <p:pic>
        <p:nvPicPr>
          <p:cNvPr id="91" name="Google Shape;91;g351cd010ca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5" y="747350"/>
            <a:ext cx="8938625" cy="3755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1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2 → Qual é o RFC ?</a:t>
            </a:r>
            <a:endParaRPr/>
          </a:p>
        </p:txBody>
      </p:sp>
      <p:sp>
        <p:nvSpPr>
          <p:cNvPr id="613" name="Google Shape;613;p31"/>
          <p:cNvSpPr txBox="1"/>
          <p:nvPr/>
        </p:nvSpPr>
        <p:spPr>
          <a:xfrm>
            <a:off x="110525" y="496500"/>
            <a:ext cx="5200200" cy="471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Exemplo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OutraClasse outraClasse = new OutraClasse();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metodoA()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metodoB();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outraClasse.metodoE();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metodoB()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metodoC();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metodoC()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faz algo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metodoD()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faz algo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1"/>
          <p:cNvSpPr txBox="1"/>
          <p:nvPr/>
        </p:nvSpPr>
        <p:spPr>
          <a:xfrm>
            <a:off x="5497725" y="496500"/>
            <a:ext cx="3000000" cy="233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OutraClasse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metodoE()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metodoF();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metodoF()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faz algo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1"/>
          <p:cNvSpPr/>
          <p:nvPr/>
        </p:nvSpPr>
        <p:spPr>
          <a:xfrm>
            <a:off x="6150725" y="2803800"/>
            <a:ext cx="2879100" cy="233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Classe Exemplo com RFC = 5</a:t>
            </a:r>
            <a:endParaRPr b="1" i="0" sz="2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Todos os métodos da classe  + o métodoE(), que é invocado de dentro dela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2 → Qual é o RFC ?</a:t>
            </a:r>
            <a:endParaRPr/>
          </a:p>
        </p:txBody>
      </p:sp>
      <p:sp>
        <p:nvSpPr>
          <p:cNvPr id="621" name="Google Shape;621;p32"/>
          <p:cNvSpPr txBox="1"/>
          <p:nvPr/>
        </p:nvSpPr>
        <p:spPr>
          <a:xfrm>
            <a:off x="110525" y="420300"/>
            <a:ext cx="8520600" cy="474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Class Blocks.BlocksInstaller Extends %Projection.AbstractProjection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Projection Reference As BlocksInstaller;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Parameter ROUTER As %String = "Blocks.Router";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ClassMethod CreateProjection(cls As %String, ByRef params) As %Status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set ns=$namespace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new 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znspace "%SYS"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 ('##class(Security.Applications).Exists(..#CSPAPP))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do ##class(Security.System).GetInstallationSecuritySetting(.security)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set cspProperties("AutheEnabled") = $select((security="None"):64,1:32)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set cspProperties("DispatchClass") = ..#ROUTER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"Creating WEB application """_..#CSPAPP_"""..."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$$$ThrowOnError(##class(Security.Applications).Create(..#CSPAPP, .cspProperties))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"WEB application """_..#CSPAPP_""" created."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if ##class(%Studio.General).GetWebServerPort(,,,.url)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write !, "You can now open it with a link: "_url_$p(..#CSPAPP,"/",2,*)_"/"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"WEB application """_..#CSPAPP_""" already exists, so it is ready to use."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Quit $$$OK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ClassMethod RemoveProjection(cls As %String, ByRef params, recompile As %Boolean) As %Status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new 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znspace "%SYS"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 (##class(Security.Applications).Exists(..#CSPAPP))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 !, "Deleting WEB application """_..#CSPAPP_"""..."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do ##class(Security.Applications).Delete(..#CSPAPP)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 !, "WEB application """_..#CSPAPP_""" was successfully removed."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QUIT $$$OK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2 → Qual é o RFC ?  (métodos grifados)</a:t>
            </a:r>
            <a:endParaRPr/>
          </a:p>
        </p:txBody>
      </p:sp>
      <p:sp>
        <p:nvSpPr>
          <p:cNvPr id="627" name="Google Shape;627;p33"/>
          <p:cNvSpPr txBox="1"/>
          <p:nvPr/>
        </p:nvSpPr>
        <p:spPr>
          <a:xfrm>
            <a:off x="110525" y="420300"/>
            <a:ext cx="8520600" cy="474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Class Blocks.BlocksInstaller Extends %Projection.AbstractProjection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Projection Reference As BlocksInstaller;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Parameter ROUTER As %String = "Blocks.Router";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ClassMethod 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CreateProjection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(cls As %String, ByRef params) As %Status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set ns=$namespace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new 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znspace "%SYS"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 ('##class(Security.Applications).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(..#CSPAPP))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do ##class(Security.System).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GetInstallationSecuritySetting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(.security)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set cspProperties("AutheEnabled") = $select((security="None"):64,1:32)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set cspProperties("DispatchClass") = ..#ROUTER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"Creating WEB application """_..#CSPAPP_"""..."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$$$ThrowOnError(##class(Security.Applications).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(..#CSPAPP, .cspProperties))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"WEB application """_..#CSPAPP_""" created."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if ##class(%Studio.General).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GetWebServerPort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(,,,.url)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write !, "You can now open it with a link: "_url_$p(..#CSPAPP,"/",2,*)_"/"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"WEB application """_..#CSPAPP_""" already exists, so it is ready to use."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Quit $$$OK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ClassMethod 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RemoveProjection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(cls As %String, ByRef params, recompile As %Boolean) As %Status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new 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znspace "%SYS"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 (##class(Security.Applications).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(..#CSPAPP)) {  // CHAMADO DUAS VEZES…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 !, "Deleting WEB application """_..#CSPAPP_"""..."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do 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 !, "WEB application """_..#CSPAPP_""" was successfully removed."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QUIT $$$OK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8" name="Google Shape;628;p33"/>
          <p:cNvSpPr/>
          <p:nvPr/>
        </p:nvSpPr>
        <p:spPr>
          <a:xfrm>
            <a:off x="6150725" y="2803800"/>
            <a:ext cx="2437800" cy="16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RFC = 7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2 → Qual é o RFC ?  (métodos grifados)</a:t>
            </a:r>
            <a:endParaRPr/>
          </a:p>
        </p:txBody>
      </p:sp>
      <p:sp>
        <p:nvSpPr>
          <p:cNvPr id="634" name="Google Shape;634;p34"/>
          <p:cNvSpPr txBox="1"/>
          <p:nvPr/>
        </p:nvSpPr>
        <p:spPr>
          <a:xfrm>
            <a:off x="110525" y="420300"/>
            <a:ext cx="8520600" cy="474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Class Blocks.BlocksInstaller Extends %Projection.AbstractProjection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Projection Reference As BlocksInstaller;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Parameter ROUTER As %String = "Blocks.Router";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ClassMethod 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CreateProjection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(cls As %String, ByRef params) As %Status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set ns=$namespace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new 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znspace "%SYS"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 ('##class(Security.Applications).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(..#CSPAPP))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do ##class(Security.System).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GetInstallationSecuritySetting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(.security)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set cspProperties("AutheEnabled") = $select((security="None"):64,1:32)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set cspProperties("DispatchClass") = ..#ROUTER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"Creating WEB application """_..#CSPAPP_"""..."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$$$ThrowOnError(##class(Security.Applications).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(..#CSPAPP, .cspProperties))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"WEB application """_..#CSPAPP_""" created."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if ##class(%Studio.General).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GetWebServerPort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(,,,.url)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write !, "You can now open it with a link: "_url_$p(..#CSPAPP,"/",2,*)_"/"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"WEB application """_..#CSPAPP_""" already exists, so it is ready to use."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Quit $$$OK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ClassMethod 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RemoveProjection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(cls As %String, ByRef params, recompile As %Boolean) As %Status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new 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znspace "%SYS"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 (##class(Security.Applications).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0000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(..#CSPAPP)) {  // CHAMADO DUAS VEZES…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 !, "Deleting WEB application """_..#CSPAPP_"""..."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do 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 !, "WEB application """_..#CSPAPP_""" was successfully removed."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QUIT $$$OK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5" name="Google Shape;635;p34"/>
          <p:cNvSpPr/>
          <p:nvPr/>
        </p:nvSpPr>
        <p:spPr>
          <a:xfrm>
            <a:off x="6150725" y="2803800"/>
            <a:ext cx="2437800" cy="160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RFC = 7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6" name="Google Shape;636;p34"/>
          <p:cNvSpPr/>
          <p:nvPr/>
        </p:nvSpPr>
        <p:spPr>
          <a:xfrm>
            <a:off x="897925" y="828475"/>
            <a:ext cx="6697200" cy="1606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 o RFC é 7 significa que no máximo 7 métodos podem ser executados em resposta a uma msg enviada a objetos dessa classe…. É como se fosse o pior caso. 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51" y="131575"/>
            <a:ext cx="8122899" cy="411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2" name="Google Shape;642;p35"/>
          <p:cNvCxnSpPr/>
          <p:nvPr/>
        </p:nvCxnSpPr>
        <p:spPr>
          <a:xfrm rot="10800000">
            <a:off x="2390825" y="937425"/>
            <a:ext cx="1476900" cy="8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3" name="Google Shape;643;p35"/>
          <p:cNvCxnSpPr/>
          <p:nvPr/>
        </p:nvCxnSpPr>
        <p:spPr>
          <a:xfrm rot="10800000">
            <a:off x="2390950" y="1157975"/>
            <a:ext cx="1459800" cy="6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4" name="Google Shape;644;p35"/>
          <p:cNvCxnSpPr/>
          <p:nvPr/>
        </p:nvCxnSpPr>
        <p:spPr>
          <a:xfrm flipH="1">
            <a:off x="2339825" y="2210550"/>
            <a:ext cx="1527900" cy="129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5" name="Google Shape;645;p35"/>
          <p:cNvCxnSpPr/>
          <p:nvPr/>
        </p:nvCxnSpPr>
        <p:spPr>
          <a:xfrm flipH="1">
            <a:off x="2339825" y="2176600"/>
            <a:ext cx="1527900" cy="154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35"/>
          <p:cNvCxnSpPr/>
          <p:nvPr/>
        </p:nvCxnSpPr>
        <p:spPr>
          <a:xfrm flipH="1" rot="10800000">
            <a:off x="5361525" y="1412725"/>
            <a:ext cx="1222200" cy="10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47" name="Google Shape;647;p35"/>
          <p:cNvCxnSpPr/>
          <p:nvPr/>
        </p:nvCxnSpPr>
        <p:spPr>
          <a:xfrm>
            <a:off x="5344550" y="2651900"/>
            <a:ext cx="1171200" cy="10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8" name="Google Shape;648;p35"/>
          <p:cNvSpPr/>
          <p:nvPr/>
        </p:nvSpPr>
        <p:spPr>
          <a:xfrm>
            <a:off x="3132450" y="3415600"/>
            <a:ext cx="2879100" cy="1069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RFC (A) = 11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9" name="Google Shape;649;p35"/>
          <p:cNvSpPr/>
          <p:nvPr/>
        </p:nvSpPr>
        <p:spPr>
          <a:xfrm>
            <a:off x="2619850" y="96200"/>
            <a:ext cx="3768600" cy="8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Lembrem-se: “Pode ser” que 11 métodos sejam executados quando um obj de A receber uma msg.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RFC para método</a:t>
            </a:r>
            <a:endParaRPr/>
          </a:p>
        </p:txBody>
      </p:sp>
      <p:sp>
        <p:nvSpPr>
          <p:cNvPr id="655" name="Google Shape;655;p36"/>
          <p:cNvSpPr txBox="1"/>
          <p:nvPr>
            <p:ph idx="1" type="body"/>
          </p:nvPr>
        </p:nvSpPr>
        <p:spPr>
          <a:xfrm>
            <a:off x="311700" y="1152475"/>
            <a:ext cx="3915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Neste caso, é uma adaptação da métrica RFC normal de classe para que seja possível utilizá-la em nível de método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A forma de cálculo consiste em analisar quantas chamadas de métodos existen dentro de um dado método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/>
              <a:t>RFC-m para CreateProjection → 4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00"/>
          </a:p>
        </p:txBody>
      </p:sp>
      <p:sp>
        <p:nvSpPr>
          <p:cNvPr id="656" name="Google Shape;656;p36"/>
          <p:cNvSpPr txBox="1"/>
          <p:nvPr/>
        </p:nvSpPr>
        <p:spPr>
          <a:xfrm>
            <a:off x="4226700" y="1639400"/>
            <a:ext cx="4818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ClassMethod 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CreateProjection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(cls As %String, ByRef params) As %Status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set ns=$namespace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new $namespace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znspace "%SYS"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if ('##class(Security.Applications).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Exists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(..#CSPAPP))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do ##class(Security.System).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GetInstallationSecuritySetting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(.security)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set cspProperties("AutheEnabled") = $select((security="None"):64,1:32)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set cspProperties("DispatchClass") = ..#ROUTER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"Creating WEB application """_..#CSPAPP_"""..."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$$$ThrowOnError(##class(Security.Applications).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(..#CSPAPP, .cspProperties))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"WEB application """_..#CSPAPP_""" created."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if ##class(%Studio.General).</a:t>
            </a:r>
            <a:r>
              <a:rPr b="1" i="0" lang="pt-BR" sz="800" u="none" cap="none" strike="noStrike">
                <a:solidFill>
                  <a:schemeClr val="accent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GetWebServerPort</a:t>
            </a: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(,,,.url)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     write !, "You can now open it with a link: "_url_$p(..#CSPAPP,"/",2,*)_"/"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   write !, "WEB application """_..#CSPAPP_""" already exists, so it is ready to use."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  Quit $$$OK</a:t>
            </a:r>
            <a:endParaRPr b="1" i="0" sz="8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pt-BR" sz="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cd010ca1_0_50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CC está presente nas ferramentas de análise estática</a:t>
            </a:r>
            <a:endParaRPr/>
          </a:p>
        </p:txBody>
      </p:sp>
      <p:pic>
        <p:nvPicPr>
          <p:cNvPr id="97" name="Google Shape;97;g351cd010ca1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2925"/>
            <a:ext cx="8839202" cy="352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Complexidade Ciclomática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É calculado com base no </a:t>
            </a:r>
            <a:r>
              <a:rPr lang="pt-BR">
                <a:solidFill>
                  <a:schemeClr val="dk1"/>
                </a:solidFill>
                <a:highlight>
                  <a:schemeClr val="accent6"/>
                </a:highlight>
              </a:rPr>
              <a:t>grafo de fluxo de controle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Nós do grafo correspondem a </a:t>
            </a:r>
            <a:r>
              <a:rPr lang="pt-BR">
                <a:solidFill>
                  <a:schemeClr val="dk1"/>
                </a:solidFill>
                <a:highlight>
                  <a:schemeClr val="accent6"/>
                </a:highlight>
              </a:rPr>
              <a:t>grupos indivisíveis de comandos</a:t>
            </a:r>
            <a:endParaRPr>
              <a:solidFill>
                <a:schemeClr val="dk1"/>
              </a:solidFill>
              <a:highlight>
                <a:schemeClr val="accent6"/>
              </a:highlight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pt-BR">
                <a:solidFill>
                  <a:schemeClr val="dk1"/>
                </a:solidFill>
              </a:rPr>
              <a:t>Aresta liga dois nós se o segundo comando pode ser executado imediatamente após o primeiro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grafos de fluxo - estruturas.gif"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75" y="2630500"/>
            <a:ext cx="4772400" cy="185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1353025" y="2945200"/>
            <a:ext cx="1091100" cy="4179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só um caminho possível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784200" y="3542675"/>
            <a:ext cx="731400" cy="361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dois caminhos possíveis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4144450" y="2494125"/>
            <a:ext cx="731400" cy="361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dois caminhos possíveis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6609925" y="2720850"/>
            <a:ext cx="731400" cy="361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dois caminhos possíveis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311700" y="1152475"/>
            <a:ext cx="403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As letras representam instruções simples (blocos indivisíveis)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Os números representam decisões (condicionais)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925" y="1152475"/>
            <a:ext cx="4143075" cy="29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311700" y="1152475"/>
            <a:ext cx="822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Aqui o grafo é desmembrado em seus caminhos possíveis</a:t>
            </a:r>
            <a:endParaRPr/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25" y="1725725"/>
            <a:ext cx="5738150" cy="27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6057425" y="2075825"/>
            <a:ext cx="3000000" cy="13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pt-BR" sz="1250" u="none" cap="none" strike="noStrike">
                <a:solidFill>
                  <a:srgbClr val="19293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Apesar de haver 4 caminhos possíveis (NPATH), podemos dizer que a complexidade ciclomática do algoritmo representado graficamente é 3, ou seja, é igual ao número de caminhos </a:t>
            </a:r>
            <a:r>
              <a:rPr b="1" i="0" lang="pt-BR" sz="1250" u="none" cap="none" strike="noStrike">
                <a:solidFill>
                  <a:srgbClr val="19293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linearmente independentes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057425" y="3444900"/>
            <a:ext cx="3000000" cy="95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pt-BR" sz="1250" u="none" cap="none" strike="noStrike">
                <a:solidFill>
                  <a:srgbClr val="192930"/>
                </a:solidFill>
                <a:highlight>
                  <a:srgbClr val="FCFCFC"/>
                </a:highlight>
                <a:latin typeface="Arial"/>
                <a:ea typeface="Arial"/>
                <a:cs typeface="Arial"/>
                <a:sym typeface="Arial"/>
              </a:rPr>
              <a:t>O último caminho não adiciona nenhuma aresta ou nó novo que já não tenha sido coberto nos caminhos anteriores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311700" y="1152475"/>
            <a:ext cx="822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pt-BR">
                <a:solidFill>
                  <a:schemeClr val="dk1"/>
                </a:solidFill>
              </a:rPr>
              <a:t>Aqui o grafo é desmembrado em seus caminhos possíveis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125" y="1725725"/>
            <a:ext cx="5738150" cy="27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6487475" y="1765300"/>
            <a:ext cx="2493900" cy="272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que o caminho que não adiciona novas arestas poderia ser outro, dependendo de qual começar…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Imagine a sequência: d, c, b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“c” adiciona o B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 “b” adiciona o C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“a” não adiciona nada novo 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qq forma, continua havendo 3 caminhos linearmente independentes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977675" y="1536700"/>
            <a:ext cx="47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(a)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2337950" y="1536700"/>
            <a:ext cx="47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(b)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3698225" y="1536700"/>
            <a:ext cx="47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(c)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5101000" y="1536700"/>
            <a:ext cx="47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(d)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