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Proxima Nova"/>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08">
          <p15:clr>
            <a:srgbClr val="A4A3A4"/>
          </p15:clr>
        </p15:guide>
        <p15:guide id="2" pos="334">
          <p15:clr>
            <a:srgbClr val="A4A3A4"/>
          </p15:clr>
        </p15:guide>
        <p15:guide id="3" orient="horz" pos="648">
          <p15:clr>
            <a:srgbClr val="9AA0A6"/>
          </p15:clr>
        </p15:guide>
        <p15:guide id="4" pos="5426">
          <p15:clr>
            <a:srgbClr val="9AA0A6"/>
          </p15:clr>
        </p15:guide>
        <p15:guide id="5" orient="horz" pos="696">
          <p15:clr>
            <a:srgbClr val="9AA0A6"/>
          </p15:clr>
        </p15:guide>
        <p15:guide id="6" pos="478">
          <p15:clr>
            <a:srgbClr val="9AA0A6"/>
          </p15:clr>
        </p15:guide>
        <p15:guide id="7" pos="3355">
          <p15:clr>
            <a:srgbClr val="9AA0A6"/>
          </p15:clr>
        </p15:guide>
        <p15:guide id="8" orient="horz" pos="1368">
          <p15:clr>
            <a:srgbClr val="9AA0A6"/>
          </p15:clr>
        </p15:guide>
      </p15:sldGuideLst>
    </p:ext>
    <p:ext uri="GoogleSlidesCustomDataVersion2">
      <go:slidesCustomData xmlns:go="http://customooxmlschemas.google.com/" r:id="rId38" roundtripDataSignature="AMtx7mifUqD3N3ufWv7eWdbKKSFCTuIQ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08" orient="horz"/>
        <p:guide pos="334"/>
        <p:guide pos="648" orient="horz"/>
        <p:guide pos="5426"/>
        <p:guide pos="696" orient="horz"/>
        <p:guide pos="478"/>
        <p:guide pos="3355"/>
        <p:guide pos="136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roximaNova-bold.fntdata"/><Relationship Id="rId12" Type="http://schemas.openxmlformats.org/officeDocument/2006/relationships/slide" Target="slides/slide7.xml"/><Relationship Id="rId34" Type="http://schemas.openxmlformats.org/officeDocument/2006/relationships/font" Target="fonts/ProximaNova-regular.fntdata"/><Relationship Id="rId15" Type="http://schemas.openxmlformats.org/officeDocument/2006/relationships/slide" Target="slides/slide10.xml"/><Relationship Id="rId37" Type="http://schemas.openxmlformats.org/officeDocument/2006/relationships/font" Target="fonts/ProximaNova-boldItalic.fntdata"/><Relationship Id="rId14" Type="http://schemas.openxmlformats.org/officeDocument/2006/relationships/slide" Target="slides/slide9.xml"/><Relationship Id="rId36" Type="http://schemas.openxmlformats.org/officeDocument/2006/relationships/font" Target="fonts/ProximaNova-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550094126_0_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g1f550094126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a429cad59_0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g13a429cad59_0_2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95c6cd2cd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g1e95c6cd2cd_1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f55009412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1f550094126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f550094126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g1f550094126_0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f550094126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g1f550094126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f550094126_0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1f550094126_0_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f550094126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g1f550094126_0_2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f550094126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g1f550094126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f550094126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g1f550094126_0_2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f550094126_0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g1f550094126_0_2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550094126_0_1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g1f550094126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f550094126_0_2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8" name="Google Shape;308;g1f550094126_0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f550094126_0_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0" name="Google Shape;320;g1f550094126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f550094126_0_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g1f550094126_0_3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f550094126_0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g1f550094126_0_3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f550094126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1f550094126_0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f550094126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1f550094126_0_3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f550094126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1f550094126_0_3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f550094126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1f550094126_0_4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55aae1cb4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55aae1cb4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a429cad59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g13a429cad59_0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a429cad59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g13a429cad59_0_2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a429cad59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g13a429cad59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95c6cd2c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g1e95c6cd2c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a429cad59_0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g13a429cad59_0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a429cad59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13a429cad59_0_2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a429cad59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g13a429cad59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g1f550094126_0_6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g1f550094126_0_60"/>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g1f550094126_0_60"/>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g1f550094126_0_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g1f550094126_0_96"/>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53" name="Google Shape;53;g1f550094126_0_9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g1f550094126_0_9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1f550094126_0_99"/>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7" name="Google Shape;57;g1f550094126_0_99"/>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8" name="Google Shape;58;g1f550094126_0_9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g1f550094126_0_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4" name="Shape 14"/>
        <p:cNvGrpSpPr/>
        <p:nvPr/>
      </p:nvGrpSpPr>
      <p:grpSpPr>
        <a:xfrm>
          <a:off x="0" y="0"/>
          <a:ext cx="0" cy="0"/>
          <a:chOff x="0" y="0"/>
          <a:chExt cx="0" cy="0"/>
        </a:xfrm>
      </p:grpSpPr>
      <p:sp>
        <p:nvSpPr>
          <p:cNvPr id="15" name="Google Shape;15;g1f550094126_0_106"/>
          <p:cNvSpPr txBox="1"/>
          <p:nvPr>
            <p:ph type="title"/>
          </p:nvPr>
        </p:nvSpPr>
        <p:spPr>
          <a:xfrm>
            <a:off x="768096" y="438912"/>
            <a:ext cx="7290000" cy="112470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0C0C0C"/>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g1f550094126_0_106"/>
          <p:cNvSpPr txBox="1"/>
          <p:nvPr>
            <p:ph idx="1" type="body"/>
          </p:nvPr>
        </p:nvSpPr>
        <p:spPr>
          <a:xfrm>
            <a:off x="768096" y="1714500"/>
            <a:ext cx="7290000" cy="30174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 name="Google Shape;17;g1f550094126_0_106"/>
          <p:cNvSpPr txBox="1"/>
          <p:nvPr>
            <p:ph idx="10" type="dt"/>
          </p:nvPr>
        </p:nvSpPr>
        <p:spPr>
          <a:xfrm>
            <a:off x="768097" y="4853028"/>
            <a:ext cx="1615500" cy="2058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g1f550094126_0_106"/>
          <p:cNvSpPr txBox="1"/>
          <p:nvPr>
            <p:ph idx="11" type="ftr"/>
          </p:nvPr>
        </p:nvSpPr>
        <p:spPr>
          <a:xfrm>
            <a:off x="3632200" y="4853028"/>
            <a:ext cx="4426200" cy="2058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g1f550094126_0_106"/>
          <p:cNvSpPr txBox="1"/>
          <p:nvPr>
            <p:ph idx="12" type="sldNum"/>
          </p:nvPr>
        </p:nvSpPr>
        <p:spPr>
          <a:xfrm>
            <a:off x="8128000" y="4853028"/>
            <a:ext cx="730200" cy="205800"/>
          </a:xfrm>
          <a:prstGeom prst="rect">
            <a:avLst/>
          </a:prstGeom>
          <a:noFill/>
          <a:ln>
            <a:noFill/>
          </a:ln>
        </p:spPr>
        <p:txBody>
          <a:bodyPr anchorCtr="0" anchor="ctr" bIns="45700" lIns="91425" spcFirstLastPara="1" rIns="91425" wrap="square" tIns="45700">
            <a:normAutofit/>
          </a:bodyPr>
          <a:lstStyle>
            <a:lvl1pPr indent="0" lvl="0" marL="0" marR="0" algn="l">
              <a:lnSpc>
                <a:spcPct val="100000"/>
              </a:lnSpc>
              <a:spcBef>
                <a:spcPts val="0"/>
              </a:spcBef>
              <a:spcAft>
                <a:spcPts val="0"/>
              </a:spcAft>
              <a:buClr>
                <a:srgbClr val="000000"/>
              </a:buClr>
              <a:buSzPts val="1081"/>
              <a:buFont typeface="Arial"/>
              <a:buNone/>
              <a:defRPr b="0" i="0" sz="1000" u="none" cap="none" strike="noStrike">
                <a:solidFill>
                  <a:schemeClr val="dk2"/>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81"/>
              <a:buFont typeface="Arial"/>
              <a:buNone/>
              <a:defRPr b="0" i="0" sz="1000" u="none" cap="none" strike="noStrike">
                <a:solidFill>
                  <a:schemeClr val="dk2"/>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81"/>
              <a:buFont typeface="Arial"/>
              <a:buNone/>
              <a:defRPr b="0" i="0" sz="1000" u="none" cap="none" strike="noStrike">
                <a:solidFill>
                  <a:schemeClr val="dk2"/>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81"/>
              <a:buFont typeface="Arial"/>
              <a:buNone/>
              <a:defRPr b="0" i="0" sz="1000" u="none" cap="none" strike="noStrike">
                <a:solidFill>
                  <a:schemeClr val="dk2"/>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81"/>
              <a:buFont typeface="Arial"/>
              <a:buNone/>
              <a:defRPr b="0" i="0" sz="1000" u="none" cap="none" strike="noStrike">
                <a:solidFill>
                  <a:schemeClr val="dk2"/>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81"/>
              <a:buFont typeface="Arial"/>
              <a:buNone/>
              <a:defRPr b="0" i="0" sz="1000" u="none" cap="none" strike="noStrike">
                <a:solidFill>
                  <a:schemeClr val="dk2"/>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81"/>
              <a:buFont typeface="Arial"/>
              <a:buNone/>
              <a:defRPr b="0" i="0" sz="1000" u="none" cap="none" strike="noStrike">
                <a:solidFill>
                  <a:schemeClr val="dk2"/>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81"/>
              <a:buFont typeface="Arial"/>
              <a:buNone/>
              <a:defRPr b="0" i="0" sz="1000" u="none" cap="none" strike="noStrike">
                <a:solidFill>
                  <a:schemeClr val="dk2"/>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81"/>
              <a:buFont typeface="Arial"/>
              <a:buNone/>
              <a:defRPr b="0" i="0" sz="10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g1f550094126_0_6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2" name="Google Shape;22;g1f550094126_0_65"/>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3" name="Google Shape;23;g1f550094126_0_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g1f550094126_0_6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1f550094126_0_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g1f550094126_0_6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8" name="Google Shape;28;g1f550094126_0_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g1f550094126_0_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g1f550094126_0_7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g1f550094126_0_7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g1f550094126_0_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g1f550094126_0_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g1f550094126_0_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g1f550094126_0_8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g1f550094126_0_8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 name="Google Shape;40;g1f550094126_0_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1" name="Shape 41"/>
        <p:cNvGrpSpPr/>
        <p:nvPr/>
      </p:nvGrpSpPr>
      <p:grpSpPr>
        <a:xfrm>
          <a:off x="0" y="0"/>
          <a:ext cx="0" cy="0"/>
          <a:chOff x="0" y="0"/>
          <a:chExt cx="0" cy="0"/>
        </a:xfrm>
      </p:grpSpPr>
      <p:sp>
        <p:nvSpPr>
          <p:cNvPr id="42" name="Google Shape;42;g1f550094126_0_86"/>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3" name="Google Shape;43;g1f550094126_0_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g1f550094126_0_8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 name="Google Shape;46;g1f550094126_0_8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7" name="Google Shape;47;g1f550094126_0_89"/>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g1f550094126_0_8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g1f550094126_0_8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0" name="Google Shape;50;g1f550094126_0_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g1f550094126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g1f550094126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g1f550094126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9.gif"/><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gif"/><Relationship Id="rId4" Type="http://schemas.openxmlformats.org/officeDocument/2006/relationships/image" Target="../media/image5.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1f550094126_0_112"/>
          <p:cNvSpPr txBox="1"/>
          <p:nvPr>
            <p:ph type="ctrTitle"/>
          </p:nvPr>
        </p:nvSpPr>
        <p:spPr>
          <a:xfrm>
            <a:off x="66875" y="3082300"/>
            <a:ext cx="8123100" cy="11913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3960"/>
              <a:buFont typeface="Twentieth Century"/>
              <a:buNone/>
            </a:pPr>
            <a:br>
              <a:rPr lang="en" sz="2520"/>
            </a:br>
            <a:r>
              <a:rPr lang="en" sz="2520"/>
              <a:t>Programação Orientada a Objetos Avançada - 2025/1</a:t>
            </a:r>
            <a:endParaRPr sz="2520"/>
          </a:p>
        </p:txBody>
      </p:sp>
      <p:sp>
        <p:nvSpPr>
          <p:cNvPr id="66" name="Google Shape;66;g1f550094126_0_112"/>
          <p:cNvSpPr txBox="1"/>
          <p:nvPr>
            <p:ph idx="1" type="subTitle"/>
          </p:nvPr>
        </p:nvSpPr>
        <p:spPr>
          <a:xfrm>
            <a:off x="66875" y="4239859"/>
            <a:ext cx="8123100" cy="47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520"/>
              <a:buNone/>
            </a:pPr>
            <a:r>
              <a:rPr lang="en" sz="1380"/>
              <a:t>Prof. Dr. Valter Vieira de Camargo</a:t>
            </a:r>
            <a:endParaRPr sz="1380"/>
          </a:p>
          <a:p>
            <a:pPr indent="0" lvl="0" marL="0" rtl="0" algn="l">
              <a:lnSpc>
                <a:spcPct val="90000"/>
              </a:lnSpc>
              <a:spcBef>
                <a:spcPts val="200"/>
              </a:spcBef>
              <a:spcAft>
                <a:spcPts val="0"/>
              </a:spcAft>
              <a:buSzPts val="520"/>
              <a:buNone/>
            </a:pPr>
            <a:r>
              <a:rPr lang="en" sz="1380"/>
              <a:t>Departamento de Computação - UFSCar</a:t>
            </a:r>
            <a:endParaRPr sz="1380"/>
          </a:p>
          <a:p>
            <a:pPr indent="0" lvl="0" marL="0" rtl="0" algn="l">
              <a:lnSpc>
                <a:spcPct val="90000"/>
              </a:lnSpc>
              <a:spcBef>
                <a:spcPts val="200"/>
              </a:spcBef>
              <a:spcAft>
                <a:spcPts val="0"/>
              </a:spcAft>
              <a:buSzPts val="520"/>
              <a:buNone/>
            </a:pPr>
            <a:r>
              <a:t/>
            </a:r>
            <a:endParaRPr sz="1380"/>
          </a:p>
        </p:txBody>
      </p:sp>
      <p:sp>
        <p:nvSpPr>
          <p:cNvPr id="67" name="Google Shape;67;g1f550094126_0_112"/>
          <p:cNvSpPr txBox="1"/>
          <p:nvPr>
            <p:ph type="ctrTitle"/>
          </p:nvPr>
        </p:nvSpPr>
        <p:spPr>
          <a:xfrm>
            <a:off x="610650" y="778400"/>
            <a:ext cx="8123100" cy="1191300"/>
          </a:xfrm>
          <a:prstGeom prst="rect">
            <a:avLst/>
          </a:prstGeom>
          <a:noFill/>
          <a:ln>
            <a:noFill/>
          </a:ln>
        </p:spPr>
        <p:txBody>
          <a:bodyPr anchorCtr="0" anchor="ctr" bIns="45700" lIns="91425" spcFirstLastPara="1" rIns="91425" wrap="square" tIns="45700">
            <a:noAutofit/>
          </a:bodyPr>
          <a:lstStyle/>
          <a:p>
            <a:pPr indent="0" lvl="0" marL="0" rtl="0" algn="r">
              <a:lnSpc>
                <a:spcPct val="80000"/>
              </a:lnSpc>
              <a:spcBef>
                <a:spcPts val="0"/>
              </a:spcBef>
              <a:spcAft>
                <a:spcPts val="0"/>
              </a:spcAft>
              <a:buClr>
                <a:srgbClr val="0C0C0C"/>
              </a:buClr>
              <a:buSzPts val="3960"/>
              <a:buFont typeface="Twentieth Century"/>
              <a:buNone/>
            </a:pPr>
            <a:r>
              <a:rPr lang="en" sz="2920"/>
              <a:t>Nesta aula: Padrões Singleton e Strategy e a sinergia entre eles </a:t>
            </a:r>
            <a:endParaRPr sz="29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13a429cad59_0_299"/>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
        <p:nvSpPr>
          <p:cNvPr id="180" name="Google Shape;180;g13a429cad59_0_299"/>
          <p:cNvSpPr txBox="1"/>
          <p:nvPr>
            <p:ph type="title"/>
          </p:nvPr>
        </p:nvSpPr>
        <p:spPr>
          <a:xfrm>
            <a:off x="0" y="22900"/>
            <a:ext cx="8984400" cy="766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 EXAMPLE BD CONNECTION</a:t>
            </a:r>
            <a:endParaRPr/>
          </a:p>
        </p:txBody>
      </p:sp>
      <p:sp>
        <p:nvSpPr>
          <p:cNvPr id="181" name="Google Shape;181;g13a429cad59_0_299"/>
          <p:cNvSpPr txBox="1"/>
          <p:nvPr/>
        </p:nvSpPr>
        <p:spPr>
          <a:xfrm>
            <a:off x="530750" y="1313450"/>
            <a:ext cx="8523900" cy="210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rgbClr val="0000FF"/>
                </a:solidFill>
                <a:highlight>
                  <a:srgbClr val="FFFFFF"/>
                </a:highlight>
                <a:latin typeface="Courier New"/>
                <a:ea typeface="Courier New"/>
                <a:cs typeface="Courier New"/>
                <a:sym typeface="Courier New"/>
              </a:rPr>
              <a:t>public</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class</a:t>
            </a:r>
            <a:r>
              <a:rPr b="0" i="0" lang="en" sz="1000" u="none" cap="none" strike="noStrike">
                <a:solidFill>
                  <a:schemeClr val="dk1"/>
                </a:solidFill>
                <a:highlight>
                  <a:srgbClr val="FFFFFF"/>
                </a:highlight>
                <a:latin typeface="Courier New"/>
                <a:ea typeface="Courier New"/>
                <a:cs typeface="Courier New"/>
                <a:sym typeface="Courier New"/>
              </a:rPr>
              <a:t> Client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public</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void</a:t>
            </a:r>
            <a:r>
              <a:rPr b="0" i="0" lang="en" sz="1000" u="none" cap="none" strike="noStrike">
                <a:solidFill>
                  <a:schemeClr val="dk1"/>
                </a:solidFill>
                <a:highlight>
                  <a:srgbClr val="FFFFFF"/>
                </a:highlight>
                <a:latin typeface="Courier New"/>
                <a:ea typeface="Courier New"/>
                <a:cs typeface="Courier New"/>
                <a:sym typeface="Courier New"/>
              </a:rPr>
              <a:t> printTranscript(</a:t>
            </a:r>
            <a:r>
              <a:rPr b="0" i="0" lang="en" sz="1000" u="none" cap="none" strike="noStrike">
                <a:solidFill>
                  <a:srgbClr val="0000FF"/>
                </a:solidFill>
                <a:highlight>
                  <a:srgbClr val="FFFFFF"/>
                </a:highlight>
                <a:latin typeface="Courier New"/>
                <a:ea typeface="Courier New"/>
                <a:cs typeface="Courier New"/>
                <a:sym typeface="Courier New"/>
              </a:rPr>
              <a:t>String</a:t>
            </a:r>
            <a:r>
              <a:rPr b="0" i="0" lang="en" sz="1000" u="none" cap="none" strike="noStrike">
                <a:solidFill>
                  <a:schemeClr val="dk1"/>
                </a:solidFill>
                <a:highlight>
                  <a:srgbClr val="FFFFFF"/>
                </a:highlight>
                <a:latin typeface="Courier New"/>
                <a:ea typeface="Courier New"/>
                <a:cs typeface="Courier New"/>
                <a:sym typeface="Courier New"/>
              </a:rPr>
              <a:t> student)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DatabaseConnection</a:t>
            </a:r>
            <a:r>
              <a:rPr b="0" i="0" lang="en" sz="1000" u="none" cap="none" strike="noStrike">
                <a:solidFill>
                  <a:schemeClr val="dk1"/>
                </a:solidFill>
                <a:highlight>
                  <a:srgbClr val="FFFFFF"/>
                </a:highlight>
                <a:latin typeface="Courier New"/>
                <a:ea typeface="Courier New"/>
                <a:cs typeface="Courier New"/>
                <a:sym typeface="Courier New"/>
              </a:rPr>
              <a:t> db = DatabaseConnection.instance();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String</a:t>
            </a:r>
            <a:r>
              <a:rPr b="0" i="0" lang="en" sz="1000" u="none" cap="none" strike="noStrike">
                <a:solidFill>
                  <a:schemeClr val="dk1"/>
                </a:solidFill>
                <a:highlight>
                  <a:srgbClr val="FFFFFF"/>
                </a:highlight>
                <a:latin typeface="Courier New"/>
                <a:ea typeface="Courier New"/>
                <a:cs typeface="Courier New"/>
                <a:sym typeface="Courier New"/>
              </a:rPr>
              <a:t> grade = db.getAssignmentGrade (student, course, assignment);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rgbClr val="000000"/>
              </a:solidFill>
              <a:latin typeface="Courier New"/>
              <a:ea typeface="Courier New"/>
              <a:cs typeface="Courier New"/>
              <a:sym typeface="Courier New"/>
            </a:endParaRPr>
          </a:p>
        </p:txBody>
      </p:sp>
      <p:sp>
        <p:nvSpPr>
          <p:cNvPr id="182" name="Google Shape;182;g13a429cad59_0_299"/>
          <p:cNvSpPr txBox="1"/>
          <p:nvPr>
            <p:ph type="title"/>
          </p:nvPr>
        </p:nvSpPr>
        <p:spPr>
          <a:xfrm>
            <a:off x="0" y="22900"/>
            <a:ext cx="8984400" cy="766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 EXAMPLE BD CONNECTION</a:t>
            </a:r>
            <a:endParaRPr/>
          </a:p>
        </p:txBody>
      </p:sp>
      <p:pic>
        <p:nvPicPr>
          <p:cNvPr id="183" name="Google Shape;183;g13a429cad59_0_299"/>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
        <p:nvSpPr>
          <p:cNvPr id="184" name="Google Shape;184;g13a429cad59_0_299"/>
          <p:cNvSpPr txBox="1"/>
          <p:nvPr>
            <p:ph type="title"/>
          </p:nvPr>
        </p:nvSpPr>
        <p:spPr>
          <a:xfrm>
            <a:off x="-19536" y="43994"/>
            <a:ext cx="7290000" cy="768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EM PYTHON</a:t>
            </a:r>
            <a:endParaRPr/>
          </a:p>
        </p:txBody>
      </p:sp>
      <p:pic>
        <p:nvPicPr>
          <p:cNvPr id="185" name="Google Shape;185;g13a429cad59_0_299"/>
          <p:cNvPicPr preferRelativeResize="0"/>
          <p:nvPr/>
        </p:nvPicPr>
        <p:blipFill rotWithShape="1">
          <a:blip r:embed="rId3">
            <a:alphaModFix/>
          </a:blip>
          <a:srcRect b="0" l="0" r="0" t="0"/>
          <a:stretch/>
        </p:blipFill>
        <p:spPr>
          <a:xfrm>
            <a:off x="7967977" y="-1"/>
            <a:ext cx="1176025" cy="614175"/>
          </a:xfrm>
          <a:prstGeom prst="rect">
            <a:avLst/>
          </a:prstGeom>
          <a:noFill/>
          <a:ln>
            <a:noFill/>
          </a:ln>
        </p:spPr>
      </p:pic>
      <p:grpSp>
        <p:nvGrpSpPr>
          <p:cNvPr id="186" name="Google Shape;186;g13a429cad59_0_299"/>
          <p:cNvGrpSpPr/>
          <p:nvPr/>
        </p:nvGrpSpPr>
        <p:grpSpPr>
          <a:xfrm>
            <a:off x="-75" y="0"/>
            <a:ext cx="9144150" cy="1104600"/>
            <a:chOff x="0" y="7850"/>
            <a:chExt cx="9144150" cy="1104600"/>
          </a:xfrm>
        </p:grpSpPr>
        <p:sp>
          <p:nvSpPr>
            <p:cNvPr id="187" name="Google Shape;187;g13a429cad59_0_299"/>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13a429cad59_0_299"/>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13a429cad59_0_299"/>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 name="Google Shape;190;g13a429cad59_0_299"/>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DB CONNECTION - SINGLETON IN JAVA</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g1e95c6cd2cd_1_15"/>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
        <p:nvSpPr>
          <p:cNvPr id="196" name="Google Shape;196;g1e95c6cd2cd_1_15"/>
          <p:cNvSpPr txBox="1"/>
          <p:nvPr>
            <p:ph type="title"/>
          </p:nvPr>
        </p:nvSpPr>
        <p:spPr>
          <a:xfrm>
            <a:off x="0" y="22900"/>
            <a:ext cx="8984400" cy="766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 EXAMPLE BD CONNECTION</a:t>
            </a:r>
            <a:endParaRPr/>
          </a:p>
        </p:txBody>
      </p:sp>
      <p:sp>
        <p:nvSpPr>
          <p:cNvPr id="197" name="Google Shape;197;g1e95c6cd2cd_1_15"/>
          <p:cNvSpPr txBox="1"/>
          <p:nvPr>
            <p:ph type="title"/>
          </p:nvPr>
        </p:nvSpPr>
        <p:spPr>
          <a:xfrm>
            <a:off x="0" y="22900"/>
            <a:ext cx="8984400" cy="766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 EXAMPLE BD CONNECTION</a:t>
            </a:r>
            <a:endParaRPr/>
          </a:p>
        </p:txBody>
      </p:sp>
      <p:pic>
        <p:nvPicPr>
          <p:cNvPr id="198" name="Google Shape;198;g1e95c6cd2cd_1_15"/>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
        <p:nvSpPr>
          <p:cNvPr id="199" name="Google Shape;199;g1e95c6cd2cd_1_15"/>
          <p:cNvSpPr txBox="1"/>
          <p:nvPr>
            <p:ph type="title"/>
          </p:nvPr>
        </p:nvSpPr>
        <p:spPr>
          <a:xfrm>
            <a:off x="-19536" y="43994"/>
            <a:ext cx="7290000" cy="768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EM PYTHON</a:t>
            </a:r>
            <a:endParaRPr/>
          </a:p>
        </p:txBody>
      </p:sp>
      <p:pic>
        <p:nvPicPr>
          <p:cNvPr id="200" name="Google Shape;200;g1e95c6cd2cd_1_15"/>
          <p:cNvPicPr preferRelativeResize="0"/>
          <p:nvPr/>
        </p:nvPicPr>
        <p:blipFill rotWithShape="1">
          <a:blip r:embed="rId3">
            <a:alphaModFix/>
          </a:blip>
          <a:srcRect b="0" l="0" r="0" t="0"/>
          <a:stretch/>
        </p:blipFill>
        <p:spPr>
          <a:xfrm>
            <a:off x="7967977" y="-1"/>
            <a:ext cx="1176025" cy="614175"/>
          </a:xfrm>
          <a:prstGeom prst="rect">
            <a:avLst/>
          </a:prstGeom>
          <a:noFill/>
          <a:ln>
            <a:noFill/>
          </a:ln>
        </p:spPr>
      </p:pic>
      <p:grpSp>
        <p:nvGrpSpPr>
          <p:cNvPr id="201" name="Google Shape;201;g1e95c6cd2cd_1_15"/>
          <p:cNvGrpSpPr/>
          <p:nvPr/>
        </p:nvGrpSpPr>
        <p:grpSpPr>
          <a:xfrm>
            <a:off x="-75" y="0"/>
            <a:ext cx="9144150" cy="1104600"/>
            <a:chOff x="0" y="7850"/>
            <a:chExt cx="9144150" cy="1104600"/>
          </a:xfrm>
        </p:grpSpPr>
        <p:sp>
          <p:nvSpPr>
            <p:cNvPr id="202" name="Google Shape;202;g1e95c6cd2cd_1_15"/>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1e95c6cd2cd_1_15"/>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1e95c6cd2cd_1_15"/>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 name="Google Shape;205;g1e95c6cd2cd_1_15"/>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SINGLETON COMO UM ENUM em Java</a:t>
            </a:r>
            <a:endParaRPr>
              <a:solidFill>
                <a:schemeClr val="lt1"/>
              </a:solidFill>
            </a:endParaRPr>
          </a:p>
        </p:txBody>
      </p:sp>
      <p:sp>
        <p:nvSpPr>
          <p:cNvPr id="206" name="Google Shape;206;g1e95c6cd2cd_1_15"/>
          <p:cNvSpPr txBox="1"/>
          <p:nvPr/>
        </p:nvSpPr>
        <p:spPr>
          <a:xfrm>
            <a:off x="188175" y="1247525"/>
            <a:ext cx="8370300" cy="403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public </a:t>
            </a:r>
            <a:r>
              <a:rPr b="1" i="0" lang="en" sz="1000" u="none" cap="none" strike="noStrike">
                <a:solidFill>
                  <a:srgbClr val="000000"/>
                </a:solidFill>
                <a:latin typeface="Arial"/>
                <a:ea typeface="Arial"/>
                <a:cs typeface="Arial"/>
                <a:sym typeface="Arial"/>
              </a:rPr>
              <a:t>enum </a:t>
            </a:r>
            <a:r>
              <a:rPr b="0" i="0" lang="en" sz="1000" u="none" cap="none" strike="noStrike">
                <a:solidFill>
                  <a:srgbClr val="000000"/>
                </a:solidFill>
                <a:latin typeface="Arial"/>
                <a:ea typeface="Arial"/>
                <a:cs typeface="Arial"/>
                <a:sym typeface="Arial"/>
              </a:rPr>
              <a:t>Singleton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    </a:t>
            </a:r>
            <a:r>
              <a:rPr b="1" i="0" lang="en" sz="1000" u="none" cap="none" strike="noStrike">
                <a:solidFill>
                  <a:srgbClr val="000000"/>
                </a:solidFill>
                <a:latin typeface="Arial"/>
                <a:ea typeface="Arial"/>
                <a:cs typeface="Arial"/>
                <a:sym typeface="Arial"/>
              </a:rPr>
              <a:t>INSTANCE</a:t>
            </a:r>
            <a:r>
              <a:rPr b="0" i="0" lang="en" sz="1000" u="none" cap="none" strike="noStrike">
                <a:solidFill>
                  <a:srgbClr val="000000"/>
                </a:solidFill>
                <a:latin typeface="Arial"/>
                <a:ea typeface="Arial"/>
                <a:cs typeface="Arial"/>
                <a:sym typeface="Arial"/>
              </a:rPr>
              <a:t>;  // Isso cria a única instância do Singleton.</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    // Campos e métodos da instância podem ser adicionados aqui.</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    private int data;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    public int getData()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        return data;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    public void setData(int data)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        this.data = data;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    public static void main(String[] args)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        // Acesso à instância do Singleton</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        Singleton singleton = </a:t>
            </a:r>
            <a:r>
              <a:rPr b="0" i="0" lang="en" sz="1000" u="none" cap="none" strike="noStrike">
                <a:solidFill>
                  <a:srgbClr val="000000"/>
                </a:solidFill>
                <a:highlight>
                  <a:schemeClr val="accent6"/>
                </a:highlight>
                <a:latin typeface="Arial"/>
                <a:ea typeface="Arial"/>
                <a:cs typeface="Arial"/>
                <a:sym typeface="Arial"/>
              </a:rPr>
              <a:t>Singleton.INSTANCE</a:t>
            </a:r>
            <a:r>
              <a:rPr b="0" i="0" lang="en"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        // Usando os métodos e campos da instância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        singleton.setData(42);</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        System.out.println("Data from Singleton: " + </a:t>
            </a:r>
            <a:r>
              <a:rPr b="1" i="0" lang="en" sz="1000" u="none" cap="none" strike="noStrike">
                <a:solidFill>
                  <a:srgbClr val="000000"/>
                </a:solidFill>
                <a:latin typeface="Arial"/>
                <a:ea typeface="Arial"/>
                <a:cs typeface="Arial"/>
                <a:sym typeface="Arial"/>
              </a:rPr>
              <a:t>singleton</a:t>
            </a:r>
            <a:r>
              <a:rPr b="0" i="0" lang="en" sz="1000" u="none" cap="none" strike="noStrike">
                <a:solidFill>
                  <a:srgbClr val="000000"/>
                </a:solidFill>
                <a:latin typeface="Arial"/>
                <a:ea typeface="Arial"/>
                <a:cs typeface="Arial"/>
                <a:sym typeface="Arial"/>
              </a:rPr>
              <a:t>.getData());</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sp>
        <p:nvSpPr>
          <p:cNvPr id="211" name="Google Shape;211;g1f550094126_0_200"/>
          <p:cNvSpPr/>
          <p:nvPr/>
        </p:nvSpPr>
        <p:spPr>
          <a:xfrm>
            <a:off x="0" y="0"/>
            <a:ext cx="4193400" cy="5143500"/>
          </a:xfrm>
          <a:prstGeom prst="rect">
            <a:avLst/>
          </a:prstGeom>
          <a:solidFill>
            <a:srgbClr val="1018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1f550094126_0_200"/>
          <p:cNvSpPr txBox="1"/>
          <p:nvPr/>
        </p:nvSpPr>
        <p:spPr>
          <a:xfrm>
            <a:off x="424050" y="1423300"/>
            <a:ext cx="3345300" cy="224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700"/>
              <a:buFont typeface="Arial"/>
              <a:buNone/>
            </a:pPr>
            <a:r>
              <a:rPr b="0" i="0" lang="en" sz="5700" u="none" cap="none" strike="noStrike">
                <a:solidFill>
                  <a:srgbClr val="EC5459"/>
                </a:solidFill>
                <a:latin typeface="Arial"/>
                <a:ea typeface="Arial"/>
                <a:cs typeface="Arial"/>
                <a:sym typeface="Arial"/>
              </a:rPr>
              <a:t>Strategy</a:t>
            </a:r>
            <a:endParaRPr b="0" i="0" sz="5700" u="none" cap="none" strike="noStrike">
              <a:solidFill>
                <a:srgbClr val="EC5459"/>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 sz="2700" u="none" cap="none" strike="noStrike">
                <a:solidFill>
                  <a:srgbClr val="EC5459"/>
                </a:solidFill>
                <a:latin typeface="Arial"/>
                <a:ea typeface="Arial"/>
                <a:cs typeface="Arial"/>
                <a:sym typeface="Arial"/>
              </a:rPr>
              <a:t>(Behavioral pattern)</a:t>
            </a:r>
            <a:endParaRPr b="0" i="0" sz="5700" u="none" cap="none" strike="noStrike">
              <a:solidFill>
                <a:srgbClr val="EC54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00"/>
              <a:buFont typeface="Arial"/>
              <a:buNone/>
            </a:pPr>
            <a:br>
              <a:rPr b="0" i="0" lang="en" sz="3100" u="none" cap="none" strike="noStrike">
                <a:solidFill>
                  <a:srgbClr val="EC5459"/>
                </a:solidFill>
                <a:latin typeface="Arial"/>
                <a:ea typeface="Arial"/>
                <a:cs typeface="Arial"/>
                <a:sym typeface="Arial"/>
              </a:rPr>
            </a:br>
            <a:endParaRPr b="0" i="1" sz="1900" u="none" cap="none" strike="noStrike">
              <a:solidFill>
                <a:srgbClr val="EC5459"/>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f550094126_0_205"/>
          <p:cNvSpPr txBox="1"/>
          <p:nvPr>
            <p:ph type="title"/>
          </p:nvPr>
        </p:nvSpPr>
        <p:spPr>
          <a:xfrm>
            <a:off x="112300" y="329175"/>
            <a:ext cx="79458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STRATEGY</a:t>
            </a:r>
            <a:endParaRPr/>
          </a:p>
        </p:txBody>
      </p:sp>
      <p:sp>
        <p:nvSpPr>
          <p:cNvPr id="218" name="Google Shape;218;g1f550094126_0_205"/>
          <p:cNvSpPr txBox="1"/>
          <p:nvPr>
            <p:ph idx="1" type="body"/>
          </p:nvPr>
        </p:nvSpPr>
        <p:spPr>
          <a:xfrm>
            <a:off x="377100" y="1723800"/>
            <a:ext cx="8467800" cy="3419700"/>
          </a:xfrm>
          <a:prstGeom prst="rect">
            <a:avLst/>
          </a:prstGeom>
          <a:noFill/>
          <a:ln>
            <a:noFill/>
          </a:ln>
        </p:spPr>
        <p:txBody>
          <a:bodyPr anchorCtr="0" anchor="t" bIns="45700" lIns="45700" spcFirstLastPara="1" rIns="45700" wrap="square" tIns="45700">
            <a:normAutofit/>
          </a:bodyPr>
          <a:lstStyle/>
          <a:p>
            <a:pPr indent="0" lvl="0" marL="0" rtl="0" algn="ctr">
              <a:lnSpc>
                <a:spcPct val="90000"/>
              </a:lnSpc>
              <a:spcBef>
                <a:spcPts val="0"/>
              </a:spcBef>
              <a:spcAft>
                <a:spcPts val="0"/>
              </a:spcAft>
              <a:buSzPts val="1800"/>
              <a:buNone/>
            </a:pPr>
            <a:r>
              <a:t/>
            </a:r>
            <a:endParaRPr sz="2400">
              <a:solidFill>
                <a:schemeClr val="dk1"/>
              </a:solidFill>
              <a:highlight>
                <a:srgbClr val="FFFFFF"/>
              </a:highlight>
            </a:endParaRPr>
          </a:p>
          <a:p>
            <a:pPr indent="0" lvl="0" marL="0" rtl="0" algn="ctr">
              <a:lnSpc>
                <a:spcPct val="90000"/>
              </a:lnSpc>
              <a:spcBef>
                <a:spcPts val="0"/>
              </a:spcBef>
              <a:spcAft>
                <a:spcPts val="0"/>
              </a:spcAft>
              <a:buSzPts val="1800"/>
              <a:buNone/>
            </a:pPr>
            <a:r>
              <a:rPr b="1" lang="en" sz="2400">
                <a:solidFill>
                  <a:schemeClr val="dk1"/>
                </a:solidFill>
              </a:rPr>
              <a:t>When to use? </a:t>
            </a:r>
            <a:endParaRPr b="1" sz="2400">
              <a:solidFill>
                <a:schemeClr val="dk1"/>
              </a:solidFill>
            </a:endParaRPr>
          </a:p>
          <a:p>
            <a:pPr indent="0" lvl="0" marL="0" rtl="0" algn="ctr">
              <a:lnSpc>
                <a:spcPct val="90000"/>
              </a:lnSpc>
              <a:spcBef>
                <a:spcPts val="0"/>
              </a:spcBef>
              <a:spcAft>
                <a:spcPts val="0"/>
              </a:spcAft>
              <a:buClr>
                <a:schemeClr val="dk1"/>
              </a:buClr>
              <a:buSzPts val="1100"/>
              <a:buFont typeface="Arial"/>
              <a:buNone/>
            </a:pPr>
            <a:r>
              <a:t/>
            </a:r>
            <a:endParaRPr b="1" sz="2400">
              <a:solidFill>
                <a:schemeClr val="dk1"/>
              </a:solidFill>
            </a:endParaRPr>
          </a:p>
          <a:p>
            <a:pPr indent="0" lvl="0" marL="0" rtl="0" algn="ctr">
              <a:lnSpc>
                <a:spcPct val="90000"/>
              </a:lnSpc>
              <a:spcBef>
                <a:spcPts val="0"/>
              </a:spcBef>
              <a:spcAft>
                <a:spcPts val="0"/>
              </a:spcAft>
              <a:buSzPts val="1800"/>
              <a:buNone/>
            </a:pPr>
            <a:r>
              <a:rPr lang="en" sz="2400">
                <a:solidFill>
                  <a:schemeClr val="dk1"/>
                </a:solidFill>
                <a:highlight>
                  <a:srgbClr val="FFFFFF"/>
                </a:highlight>
              </a:rPr>
              <a:t>Use the Strategy pattern when you want to use different variants of an algorithm (family of algorithms) and be able to switch between them during execution.</a:t>
            </a:r>
            <a:endParaRPr sz="3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1f550094126_0_210"/>
          <p:cNvSpPr txBox="1"/>
          <p:nvPr>
            <p:ph type="title"/>
          </p:nvPr>
        </p:nvSpPr>
        <p:spPr>
          <a:xfrm>
            <a:off x="112300" y="329175"/>
            <a:ext cx="79458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STRATEGY</a:t>
            </a:r>
            <a:endParaRPr/>
          </a:p>
        </p:txBody>
      </p:sp>
      <p:sp>
        <p:nvSpPr>
          <p:cNvPr id="224" name="Google Shape;224;g1f550094126_0_210"/>
          <p:cNvSpPr txBox="1"/>
          <p:nvPr>
            <p:ph idx="1" type="body"/>
          </p:nvPr>
        </p:nvSpPr>
        <p:spPr>
          <a:xfrm>
            <a:off x="377100" y="1114200"/>
            <a:ext cx="8467800" cy="3419700"/>
          </a:xfrm>
          <a:prstGeom prst="rect">
            <a:avLst/>
          </a:prstGeom>
          <a:noFill/>
          <a:ln>
            <a:noFill/>
          </a:ln>
        </p:spPr>
        <p:txBody>
          <a:bodyPr anchorCtr="0" anchor="t" bIns="45700" lIns="45700" spcFirstLastPara="1" rIns="45700" wrap="square" tIns="45700">
            <a:noAutofit/>
          </a:bodyPr>
          <a:lstStyle/>
          <a:p>
            <a:pPr indent="0" lvl="0" marL="139700" marR="139700" rtl="0" algn="ctr">
              <a:lnSpc>
                <a:spcPct val="115000"/>
              </a:lnSpc>
              <a:spcBef>
                <a:spcPts val="0"/>
              </a:spcBef>
              <a:spcAft>
                <a:spcPts val="0"/>
              </a:spcAft>
              <a:buSzPts val="1800"/>
              <a:buNone/>
            </a:pPr>
            <a:r>
              <a:rPr b="1" lang="en" sz="2300">
                <a:solidFill>
                  <a:schemeClr val="dk1"/>
                </a:solidFill>
                <a:highlight>
                  <a:srgbClr val="FFFFFF"/>
                </a:highlight>
              </a:rPr>
              <a:t>Example:</a:t>
            </a:r>
            <a:endParaRPr b="1" sz="2300">
              <a:solidFill>
                <a:schemeClr val="dk1"/>
              </a:solidFill>
              <a:highlight>
                <a:srgbClr val="FFFFFF"/>
              </a:highlight>
            </a:endParaRPr>
          </a:p>
          <a:p>
            <a:pPr indent="0" lvl="0" marL="139700" marR="139700" rtl="0" algn="ctr">
              <a:lnSpc>
                <a:spcPct val="115000"/>
              </a:lnSpc>
              <a:spcBef>
                <a:spcPts val="1200"/>
              </a:spcBef>
              <a:spcAft>
                <a:spcPts val="0"/>
              </a:spcAft>
              <a:buSzPts val="1800"/>
              <a:buNone/>
            </a:pPr>
            <a:r>
              <a:rPr lang="en" sz="1700">
                <a:solidFill>
                  <a:schemeClr val="dk1"/>
                </a:solidFill>
                <a:highlight>
                  <a:srgbClr val="FFFFFF"/>
                </a:highlight>
              </a:rPr>
              <a:t>Consider the example of sorting. We implemented bubble sort, but the data started to grow and bubble sort started getting very slow. </a:t>
            </a:r>
            <a:endParaRPr sz="1700">
              <a:solidFill>
                <a:schemeClr val="dk1"/>
              </a:solidFill>
              <a:highlight>
                <a:srgbClr val="FFFFFF"/>
              </a:highlight>
            </a:endParaRPr>
          </a:p>
          <a:p>
            <a:pPr indent="0" lvl="0" marL="139700" marR="139700" rtl="0" algn="ctr">
              <a:lnSpc>
                <a:spcPct val="115000"/>
              </a:lnSpc>
              <a:spcBef>
                <a:spcPts val="1200"/>
              </a:spcBef>
              <a:spcAft>
                <a:spcPts val="0"/>
              </a:spcAft>
              <a:buSzPts val="1800"/>
              <a:buNone/>
            </a:pPr>
            <a:r>
              <a:rPr lang="en" sz="1700">
                <a:solidFill>
                  <a:schemeClr val="dk1"/>
                </a:solidFill>
                <a:highlight>
                  <a:srgbClr val="FFFFFF"/>
                </a:highlight>
              </a:rPr>
              <a:t>In order to tackle this we implemented Quick sort. But now although the quick sort algorithm was doing better for large datasets, it was very slow for smaller datasets. </a:t>
            </a:r>
            <a:endParaRPr sz="1700">
              <a:solidFill>
                <a:schemeClr val="dk1"/>
              </a:solidFill>
              <a:highlight>
                <a:srgbClr val="FFFFFF"/>
              </a:highlight>
            </a:endParaRPr>
          </a:p>
          <a:p>
            <a:pPr indent="0" lvl="0" marL="139700" marR="139700" rtl="0" algn="ctr">
              <a:lnSpc>
                <a:spcPct val="115000"/>
              </a:lnSpc>
              <a:spcBef>
                <a:spcPts val="1200"/>
              </a:spcBef>
              <a:spcAft>
                <a:spcPts val="0"/>
              </a:spcAft>
              <a:buSzPts val="1800"/>
              <a:buNone/>
            </a:pPr>
            <a:r>
              <a:rPr lang="en" sz="1700">
                <a:solidFill>
                  <a:schemeClr val="dk1"/>
                </a:solidFill>
                <a:highlight>
                  <a:srgbClr val="FFFFFF"/>
                </a:highlight>
              </a:rPr>
              <a:t>In order to handle this we implemented a strategy </a:t>
            </a:r>
            <a:r>
              <a:rPr b="1" lang="en" sz="1700">
                <a:solidFill>
                  <a:schemeClr val="dk1"/>
                </a:solidFill>
                <a:highlight>
                  <a:srgbClr val="FFFFFF"/>
                </a:highlight>
              </a:rPr>
              <a:t>where for small datasets, bubble sort will be used and for larger, quick sort</a:t>
            </a:r>
            <a:r>
              <a:rPr lang="en" sz="1700">
                <a:solidFill>
                  <a:schemeClr val="dk1"/>
                </a:solidFill>
                <a:highlight>
                  <a:srgbClr val="FFFFFF"/>
                </a:highlight>
              </a:rPr>
              <a:t>.</a:t>
            </a:r>
            <a:endParaRPr sz="1700">
              <a:solidFill>
                <a:schemeClr val="dk1"/>
              </a:solidFill>
              <a:highlight>
                <a:srgbClr val="FFFFFF"/>
              </a:highlight>
            </a:endParaRPr>
          </a:p>
          <a:p>
            <a:pPr indent="0" lvl="0" marL="139700" marR="139700" rtl="0" algn="ctr">
              <a:lnSpc>
                <a:spcPct val="115000"/>
              </a:lnSpc>
              <a:spcBef>
                <a:spcPts val="1200"/>
              </a:spcBef>
              <a:spcAft>
                <a:spcPts val="0"/>
              </a:spcAft>
              <a:buSzPts val="1800"/>
              <a:buNone/>
            </a:pPr>
            <a:r>
              <a:rPr lang="en" sz="1700">
                <a:solidFill>
                  <a:schemeClr val="dk1"/>
                </a:solidFill>
                <a:highlight>
                  <a:srgbClr val="FFFFFF"/>
                </a:highlight>
              </a:rPr>
              <a:t>Another example is regarding google meetings. If the quality of the connection is low the image resolution is also low to avoid “travamentos”. If the connection quality is high, the image resolution can also be high. This can vary in runtime.</a:t>
            </a:r>
            <a:endParaRPr sz="1700">
              <a:solidFill>
                <a:schemeClr val="dk1"/>
              </a:solidFill>
              <a:highlight>
                <a:srgbClr val="FFFFFF"/>
              </a:highlight>
            </a:endParaRPr>
          </a:p>
          <a:p>
            <a:pPr indent="0" lvl="0" marL="139700" marR="139700" rtl="0" algn="ctr">
              <a:lnSpc>
                <a:spcPct val="115000"/>
              </a:lnSpc>
              <a:spcBef>
                <a:spcPts val="1200"/>
              </a:spcBef>
              <a:spcAft>
                <a:spcPts val="1200"/>
              </a:spcAft>
              <a:buSzPts val="1800"/>
              <a:buNone/>
            </a:pPr>
            <a:r>
              <a:t/>
            </a:r>
            <a:endParaRPr sz="170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pSp>
        <p:nvGrpSpPr>
          <p:cNvPr id="229" name="Google Shape;229;g1f550094126_0_215"/>
          <p:cNvGrpSpPr/>
          <p:nvPr/>
        </p:nvGrpSpPr>
        <p:grpSpPr>
          <a:xfrm>
            <a:off x="-75" y="0"/>
            <a:ext cx="9144150" cy="1104600"/>
            <a:chOff x="0" y="7850"/>
            <a:chExt cx="9144150" cy="1104600"/>
          </a:xfrm>
        </p:grpSpPr>
        <p:sp>
          <p:nvSpPr>
            <p:cNvPr id="230" name="Google Shape;230;g1f550094126_0_215"/>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1f550094126_0_215"/>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1f550094126_0_215"/>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3" name="Google Shape;233;g1f550094126_0_215"/>
          <p:cNvPicPr preferRelativeResize="0"/>
          <p:nvPr/>
        </p:nvPicPr>
        <p:blipFill rotWithShape="1">
          <a:blip r:embed="rId3">
            <a:alphaModFix/>
          </a:blip>
          <a:srcRect b="0" l="0" r="0" t="0"/>
          <a:stretch/>
        </p:blipFill>
        <p:spPr>
          <a:xfrm>
            <a:off x="7919727" y="4439049"/>
            <a:ext cx="1176025" cy="614175"/>
          </a:xfrm>
          <a:prstGeom prst="rect">
            <a:avLst/>
          </a:prstGeom>
          <a:noFill/>
          <a:ln>
            <a:noFill/>
          </a:ln>
        </p:spPr>
      </p:pic>
      <p:sp>
        <p:nvSpPr>
          <p:cNvPr id="234" name="Google Shape;234;g1f550094126_0_215"/>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STRATEGY</a:t>
            </a:r>
            <a:endParaRPr>
              <a:solidFill>
                <a:schemeClr val="lt1"/>
              </a:solidFill>
            </a:endParaRPr>
          </a:p>
        </p:txBody>
      </p:sp>
      <p:pic>
        <p:nvPicPr>
          <p:cNvPr descr="Strategy Implementation UML Class Diagram" id="235" name="Google Shape;235;g1f550094126_0_215"/>
          <p:cNvPicPr preferRelativeResize="0"/>
          <p:nvPr/>
        </p:nvPicPr>
        <p:blipFill rotWithShape="1">
          <a:blip r:embed="rId4">
            <a:alphaModFix/>
          </a:blip>
          <a:srcRect b="0" l="0" r="0" t="0"/>
          <a:stretch/>
        </p:blipFill>
        <p:spPr>
          <a:xfrm>
            <a:off x="1685936" y="6112662"/>
            <a:ext cx="6357715" cy="3078342"/>
          </a:xfrm>
          <a:prstGeom prst="rect">
            <a:avLst/>
          </a:prstGeom>
          <a:noFill/>
          <a:ln>
            <a:noFill/>
          </a:ln>
        </p:spPr>
      </p:pic>
      <p:pic>
        <p:nvPicPr>
          <p:cNvPr id="236" name="Google Shape;236;g1f550094126_0_215"/>
          <p:cNvPicPr preferRelativeResize="0"/>
          <p:nvPr/>
        </p:nvPicPr>
        <p:blipFill rotWithShape="1">
          <a:blip r:embed="rId5">
            <a:alphaModFix/>
          </a:blip>
          <a:srcRect b="0" l="0" r="0" t="0"/>
          <a:stretch/>
        </p:blipFill>
        <p:spPr>
          <a:xfrm>
            <a:off x="590390" y="1406350"/>
            <a:ext cx="7701548" cy="2111900"/>
          </a:xfrm>
          <a:prstGeom prst="rect">
            <a:avLst/>
          </a:prstGeom>
          <a:noFill/>
          <a:ln>
            <a:noFill/>
          </a:ln>
        </p:spPr>
      </p:pic>
      <p:sp>
        <p:nvSpPr>
          <p:cNvPr id="237" name="Google Shape;237;g1f550094126_0_215"/>
          <p:cNvSpPr txBox="1"/>
          <p:nvPr/>
        </p:nvSpPr>
        <p:spPr>
          <a:xfrm>
            <a:off x="924075" y="3820000"/>
            <a:ext cx="4673100" cy="4002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Correção: O tipo aqui deve ser IStrategy ! … sorry </a:t>
            </a:r>
            <a:endParaRPr b="0" i="0" sz="1400" u="none" cap="none" strike="noStrike">
              <a:solidFill>
                <a:srgbClr val="000000"/>
              </a:solidFill>
              <a:latin typeface="Arial"/>
              <a:ea typeface="Arial"/>
              <a:cs typeface="Arial"/>
              <a:sym typeface="Arial"/>
            </a:endParaRPr>
          </a:p>
        </p:txBody>
      </p:sp>
      <p:cxnSp>
        <p:nvCxnSpPr>
          <p:cNvPr id="238" name="Google Shape;238;g1f550094126_0_215"/>
          <p:cNvCxnSpPr>
            <a:stCxn id="237" idx="0"/>
          </p:cNvCxnSpPr>
          <p:nvPr/>
        </p:nvCxnSpPr>
        <p:spPr>
          <a:xfrm rot="10800000">
            <a:off x="1621725" y="2689600"/>
            <a:ext cx="1638900" cy="1130400"/>
          </a:xfrm>
          <a:prstGeom prst="straightConnector1">
            <a:avLst/>
          </a:prstGeom>
          <a:noFill/>
          <a:ln cap="flat" cmpd="sng" w="9525">
            <a:solidFill>
              <a:schemeClr val="dk2"/>
            </a:solidFill>
            <a:prstDash val="solid"/>
            <a:round/>
            <a:headEnd len="sm" w="sm" type="none"/>
            <a:tailEnd len="med" w="med" type="triangle"/>
          </a:ln>
        </p:spPr>
      </p:cxnSp>
      <p:sp>
        <p:nvSpPr>
          <p:cNvPr id="239" name="Google Shape;239;g1f550094126_0_215"/>
          <p:cNvSpPr txBox="1"/>
          <p:nvPr/>
        </p:nvSpPr>
        <p:spPr>
          <a:xfrm>
            <a:off x="258825" y="4546050"/>
            <a:ext cx="3058500" cy="4002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Uma regra de negócio qualquer ….</a:t>
            </a:r>
            <a:endParaRPr b="0" i="0" sz="1400" u="none" cap="none" strike="noStrike">
              <a:solidFill>
                <a:srgbClr val="000000"/>
              </a:solidFill>
              <a:latin typeface="Arial"/>
              <a:ea typeface="Arial"/>
              <a:cs typeface="Arial"/>
              <a:sym typeface="Arial"/>
            </a:endParaRPr>
          </a:p>
        </p:txBody>
      </p:sp>
      <p:cxnSp>
        <p:nvCxnSpPr>
          <p:cNvPr id="240" name="Google Shape;240;g1f550094126_0_215"/>
          <p:cNvCxnSpPr>
            <a:stCxn id="239" idx="1"/>
          </p:cNvCxnSpPr>
          <p:nvPr/>
        </p:nvCxnSpPr>
        <p:spPr>
          <a:xfrm flipH="1" rot="10800000">
            <a:off x="258825" y="3062550"/>
            <a:ext cx="860100" cy="1683600"/>
          </a:xfrm>
          <a:prstGeom prst="straightConnector1">
            <a:avLst/>
          </a:prstGeom>
          <a:noFill/>
          <a:ln cap="flat" cmpd="sng" w="9525">
            <a:solidFill>
              <a:schemeClr val="dk2"/>
            </a:solidFill>
            <a:prstDash val="solid"/>
            <a:round/>
            <a:headEnd len="sm" w="sm" type="none"/>
            <a:tailEnd len="med" w="med" type="triangle"/>
          </a:ln>
        </p:spPr>
      </p:cxnSp>
      <p:sp>
        <p:nvSpPr>
          <p:cNvPr id="241" name="Google Shape;241;g1f550094126_0_215"/>
          <p:cNvSpPr txBox="1"/>
          <p:nvPr/>
        </p:nvSpPr>
        <p:spPr>
          <a:xfrm>
            <a:off x="4648950" y="4438350"/>
            <a:ext cx="3058500" cy="6156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Aqui são duas estratégias, mas poderia haver várias !</a:t>
            </a:r>
            <a:endParaRPr b="0" i="0" sz="1400" u="none" cap="none" strike="noStrike">
              <a:solidFill>
                <a:srgbClr val="000000"/>
              </a:solidFill>
              <a:latin typeface="Arial"/>
              <a:ea typeface="Arial"/>
              <a:cs typeface="Arial"/>
              <a:sym typeface="Arial"/>
            </a:endParaRPr>
          </a:p>
        </p:txBody>
      </p:sp>
      <p:cxnSp>
        <p:nvCxnSpPr>
          <p:cNvPr id="242" name="Google Shape;242;g1f550094126_0_215"/>
          <p:cNvCxnSpPr>
            <a:stCxn id="241" idx="0"/>
          </p:cNvCxnSpPr>
          <p:nvPr/>
        </p:nvCxnSpPr>
        <p:spPr>
          <a:xfrm flipH="1" rot="10800000">
            <a:off x="6178200" y="2146050"/>
            <a:ext cx="327600" cy="2292300"/>
          </a:xfrm>
          <a:prstGeom prst="straightConnector1">
            <a:avLst/>
          </a:prstGeom>
          <a:noFill/>
          <a:ln cap="flat" cmpd="sng" w="9525">
            <a:solidFill>
              <a:schemeClr val="dk2"/>
            </a:solidFill>
            <a:prstDash val="solid"/>
            <a:round/>
            <a:headEnd len="sm" w="sm" type="none"/>
            <a:tailEnd len="med" w="med" type="triangle"/>
          </a:ln>
        </p:spPr>
      </p:cxnSp>
      <p:cxnSp>
        <p:nvCxnSpPr>
          <p:cNvPr id="243" name="Google Shape;243;g1f550094126_0_215"/>
          <p:cNvCxnSpPr>
            <a:stCxn id="241" idx="0"/>
          </p:cNvCxnSpPr>
          <p:nvPr/>
        </p:nvCxnSpPr>
        <p:spPr>
          <a:xfrm flipH="1" rot="10800000">
            <a:off x="6178200" y="3565650"/>
            <a:ext cx="1090200" cy="8727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pSp>
        <p:nvGrpSpPr>
          <p:cNvPr id="248" name="Google Shape;248;g1f550094126_0_233"/>
          <p:cNvGrpSpPr/>
          <p:nvPr/>
        </p:nvGrpSpPr>
        <p:grpSpPr>
          <a:xfrm>
            <a:off x="-75" y="0"/>
            <a:ext cx="9144150" cy="1104600"/>
            <a:chOff x="0" y="7850"/>
            <a:chExt cx="9144150" cy="1104600"/>
          </a:xfrm>
        </p:grpSpPr>
        <p:sp>
          <p:nvSpPr>
            <p:cNvPr id="249" name="Google Shape;249;g1f550094126_0_233"/>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1f550094126_0_233"/>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1f550094126_0_233"/>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52" name="Google Shape;252;g1f550094126_0_233"/>
          <p:cNvPicPr preferRelativeResize="0"/>
          <p:nvPr/>
        </p:nvPicPr>
        <p:blipFill rotWithShape="1">
          <a:blip r:embed="rId3">
            <a:alphaModFix/>
          </a:blip>
          <a:srcRect b="0" l="0" r="0" t="0"/>
          <a:stretch/>
        </p:blipFill>
        <p:spPr>
          <a:xfrm>
            <a:off x="7919727" y="4439049"/>
            <a:ext cx="1176025" cy="614175"/>
          </a:xfrm>
          <a:prstGeom prst="rect">
            <a:avLst/>
          </a:prstGeom>
          <a:noFill/>
          <a:ln>
            <a:noFill/>
          </a:ln>
        </p:spPr>
      </p:pic>
      <p:sp>
        <p:nvSpPr>
          <p:cNvPr id="253" name="Google Shape;253;g1f550094126_0_233"/>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STRATEGY IN PYTHON</a:t>
            </a:r>
            <a:endParaRPr>
              <a:solidFill>
                <a:schemeClr val="lt1"/>
              </a:solidFill>
            </a:endParaRPr>
          </a:p>
        </p:txBody>
      </p:sp>
      <p:sp>
        <p:nvSpPr>
          <p:cNvPr id="254" name="Google Shape;254;g1f550094126_0_233"/>
          <p:cNvSpPr txBox="1"/>
          <p:nvPr/>
        </p:nvSpPr>
        <p:spPr>
          <a:xfrm>
            <a:off x="374175" y="1741525"/>
            <a:ext cx="41517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FF"/>
                </a:solidFill>
                <a:highlight>
                  <a:srgbClr val="FFFFFF"/>
                </a:highlight>
                <a:latin typeface="Courier New"/>
                <a:ea typeface="Courier New"/>
                <a:cs typeface="Courier New"/>
                <a:sym typeface="Courier New"/>
              </a:rPr>
              <a:t>class</a:t>
            </a:r>
            <a:r>
              <a:rPr b="0" i="0" lang="en" sz="1100" u="none" cap="none" strike="noStrike">
                <a:solidFill>
                  <a:schemeClr val="dk1"/>
                </a:solidFill>
                <a:highlight>
                  <a:srgbClr val="FFFFFF"/>
                </a:highlight>
                <a:latin typeface="Courier New"/>
                <a:ea typeface="Courier New"/>
                <a:cs typeface="Courier New"/>
                <a:sym typeface="Courier New"/>
              </a:rPr>
              <a:t> Strategy:</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highlight>
                  <a:srgbClr val="FFFFFF"/>
                </a:highlight>
                <a:latin typeface="Courier New"/>
                <a:ea typeface="Courier New"/>
                <a:cs typeface="Courier New"/>
                <a:sym typeface="Courier New"/>
              </a:rPr>
              <a:t>    </a:t>
            </a:r>
            <a:r>
              <a:rPr b="0" i="0" lang="en" sz="1100" u="none" cap="none" strike="noStrike">
                <a:solidFill>
                  <a:srgbClr val="0000FF"/>
                </a:solidFill>
                <a:highlight>
                  <a:srgbClr val="FFFFFF"/>
                </a:highlight>
                <a:latin typeface="Courier New"/>
                <a:ea typeface="Courier New"/>
                <a:cs typeface="Courier New"/>
                <a:sym typeface="Courier New"/>
              </a:rPr>
              <a:t>def</a:t>
            </a:r>
            <a:r>
              <a:rPr b="0" i="0" lang="en" sz="1100" u="none" cap="none" strike="noStrike">
                <a:solidFill>
                  <a:schemeClr val="dk1"/>
                </a:solidFill>
                <a:highlight>
                  <a:srgbClr val="FFFFFF"/>
                </a:highlight>
                <a:latin typeface="Courier New"/>
                <a:ea typeface="Courier New"/>
                <a:cs typeface="Courier New"/>
                <a:sym typeface="Courier New"/>
              </a:rPr>
              <a:t> behavior(self) -&gt; </a:t>
            </a:r>
            <a:r>
              <a:rPr b="0" i="0" lang="en" sz="1100" u="none" cap="none" strike="noStrike">
                <a:solidFill>
                  <a:srgbClr val="0000FF"/>
                </a:solidFill>
                <a:highlight>
                  <a:srgbClr val="FFFFFF"/>
                </a:highlight>
                <a:latin typeface="Courier New"/>
                <a:ea typeface="Courier New"/>
                <a:cs typeface="Courier New"/>
                <a:sym typeface="Courier New"/>
              </a:rPr>
              <a:t>None</a:t>
            </a:r>
            <a:r>
              <a:rPr b="0" i="0" lang="en" sz="1100" u="none" cap="none" strike="noStrike">
                <a:solidFill>
                  <a:schemeClr val="dk1"/>
                </a:solidFill>
                <a:highlight>
                  <a:srgbClr val="FFFFFF"/>
                </a:highlight>
                <a:latin typeface="Courier New"/>
                <a:ea typeface="Courier New"/>
                <a:cs typeface="Courier New"/>
                <a:sym typeface="Courier New"/>
              </a:rPr>
              <a:t>:</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Courier New"/>
                <a:ea typeface="Courier New"/>
                <a:cs typeface="Courier New"/>
                <a:sym typeface="Courier New"/>
              </a:rPr>
              <a:t>        </a:t>
            </a:r>
            <a:r>
              <a:rPr b="0" i="0" lang="en" sz="1100" u="none" cap="none" strike="noStrike">
                <a:solidFill>
                  <a:srgbClr val="0000FF"/>
                </a:solidFill>
                <a:highlight>
                  <a:srgbClr val="FFFFFF"/>
                </a:highlight>
                <a:latin typeface="Courier New"/>
                <a:ea typeface="Courier New"/>
                <a:cs typeface="Courier New"/>
                <a:sym typeface="Courier New"/>
              </a:rPr>
              <a:t>raise</a:t>
            </a:r>
            <a:r>
              <a:rPr b="0" i="0" lang="en" sz="1100" u="none" cap="none" strike="noStrike">
                <a:solidFill>
                  <a:schemeClr val="dk1"/>
                </a:solidFill>
                <a:highlight>
                  <a:srgbClr val="FFFFFF"/>
                </a:highlight>
                <a:latin typeface="Courier New"/>
                <a:ea typeface="Courier New"/>
                <a:cs typeface="Courier New"/>
                <a:sym typeface="Courier New"/>
              </a:rPr>
              <a:t> NotImplementedError</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FF"/>
                </a:solidFill>
                <a:highlight>
                  <a:srgbClr val="FFFFFF"/>
                </a:highlight>
                <a:latin typeface="Courier New"/>
                <a:ea typeface="Courier New"/>
                <a:cs typeface="Courier New"/>
                <a:sym typeface="Courier New"/>
              </a:rPr>
              <a:t>class</a:t>
            </a:r>
            <a:r>
              <a:rPr b="0" i="0" lang="en" sz="1100" u="none" cap="none" strike="noStrike">
                <a:solidFill>
                  <a:schemeClr val="dk1"/>
                </a:solidFill>
                <a:highlight>
                  <a:srgbClr val="FFFFFF"/>
                </a:highlight>
                <a:latin typeface="Courier New"/>
                <a:ea typeface="Courier New"/>
                <a:cs typeface="Courier New"/>
                <a:sym typeface="Courier New"/>
              </a:rPr>
              <a:t> ConcreteStrategyA(Strategy):</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highlight>
                  <a:srgbClr val="FFFFFF"/>
                </a:highlight>
                <a:latin typeface="Courier New"/>
                <a:ea typeface="Courier New"/>
                <a:cs typeface="Courier New"/>
                <a:sym typeface="Courier New"/>
              </a:rPr>
              <a:t>    </a:t>
            </a:r>
            <a:r>
              <a:rPr b="0" i="0" lang="en" sz="1100" u="none" cap="none" strike="noStrike">
                <a:solidFill>
                  <a:srgbClr val="0000FF"/>
                </a:solidFill>
                <a:highlight>
                  <a:srgbClr val="FFFFFF"/>
                </a:highlight>
                <a:latin typeface="Courier New"/>
                <a:ea typeface="Courier New"/>
                <a:cs typeface="Courier New"/>
                <a:sym typeface="Courier New"/>
              </a:rPr>
              <a:t>def</a:t>
            </a:r>
            <a:r>
              <a:rPr b="0" i="0" lang="en" sz="1100" u="none" cap="none" strike="noStrike">
                <a:solidFill>
                  <a:schemeClr val="dk1"/>
                </a:solidFill>
                <a:highlight>
                  <a:srgbClr val="FFFFFF"/>
                </a:highlight>
                <a:latin typeface="Courier New"/>
                <a:ea typeface="Courier New"/>
                <a:cs typeface="Courier New"/>
                <a:sym typeface="Courier New"/>
              </a:rPr>
              <a:t> behavior(self) -&gt; </a:t>
            </a:r>
            <a:r>
              <a:rPr b="0" i="0" lang="en" sz="1100" u="none" cap="none" strike="noStrike">
                <a:solidFill>
                  <a:srgbClr val="0000FF"/>
                </a:solidFill>
                <a:highlight>
                  <a:srgbClr val="FFFFFF"/>
                </a:highlight>
                <a:latin typeface="Courier New"/>
                <a:ea typeface="Courier New"/>
                <a:cs typeface="Courier New"/>
                <a:sym typeface="Courier New"/>
              </a:rPr>
              <a:t>None</a:t>
            </a:r>
            <a:r>
              <a:rPr b="0" i="0" lang="en" sz="1100" u="none" cap="none" strike="noStrike">
                <a:solidFill>
                  <a:schemeClr val="dk1"/>
                </a:solidFill>
                <a:highlight>
                  <a:srgbClr val="FFFFFF"/>
                </a:highlight>
                <a:latin typeface="Courier New"/>
                <a:ea typeface="Courier New"/>
                <a:cs typeface="Courier New"/>
                <a:sym typeface="Courier New"/>
              </a:rPr>
              <a:t>:</a:t>
            </a:r>
            <a:endParaRPr b="0" i="0" sz="110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Courier New"/>
                <a:ea typeface="Courier New"/>
                <a:cs typeface="Courier New"/>
                <a:sym typeface="Courier New"/>
              </a:rPr>
              <a:t>        </a:t>
            </a:r>
            <a:r>
              <a:rPr b="0" i="0" lang="en" sz="1100" u="none" cap="none" strike="noStrike">
                <a:solidFill>
                  <a:srgbClr val="0000FF"/>
                </a:solidFill>
                <a:highlight>
                  <a:srgbClr val="FFFFFF"/>
                </a:highlight>
                <a:latin typeface="Courier New"/>
                <a:ea typeface="Courier New"/>
                <a:cs typeface="Courier New"/>
                <a:sym typeface="Courier New"/>
              </a:rPr>
              <a:t>Pass</a:t>
            </a:r>
            <a:endParaRPr b="0" i="0" sz="11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FF"/>
                </a:solidFill>
                <a:highlight>
                  <a:srgbClr val="FFFFFF"/>
                </a:highlight>
                <a:latin typeface="Courier New"/>
                <a:ea typeface="Courier New"/>
                <a:cs typeface="Courier New"/>
                <a:sym typeface="Courier New"/>
              </a:rPr>
              <a:t>class</a:t>
            </a:r>
            <a:r>
              <a:rPr b="0" i="0" lang="en" sz="1100" u="none" cap="none" strike="noStrike">
                <a:solidFill>
                  <a:schemeClr val="dk1"/>
                </a:solidFill>
                <a:highlight>
                  <a:srgbClr val="FFFFFF"/>
                </a:highlight>
                <a:latin typeface="Courier New"/>
                <a:ea typeface="Courier New"/>
                <a:cs typeface="Courier New"/>
                <a:sym typeface="Courier New"/>
              </a:rPr>
              <a:t> ConcreteStrategyB(Strategy):</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highlight>
                  <a:srgbClr val="FFFFFF"/>
                </a:highlight>
                <a:latin typeface="Courier New"/>
                <a:ea typeface="Courier New"/>
                <a:cs typeface="Courier New"/>
                <a:sym typeface="Courier New"/>
              </a:rPr>
              <a:t>    </a:t>
            </a:r>
            <a:r>
              <a:rPr b="0" i="0" lang="en" sz="1100" u="none" cap="none" strike="noStrike">
                <a:solidFill>
                  <a:srgbClr val="0000FF"/>
                </a:solidFill>
                <a:highlight>
                  <a:srgbClr val="FFFFFF"/>
                </a:highlight>
                <a:latin typeface="Courier New"/>
                <a:ea typeface="Courier New"/>
                <a:cs typeface="Courier New"/>
                <a:sym typeface="Courier New"/>
              </a:rPr>
              <a:t>def</a:t>
            </a:r>
            <a:r>
              <a:rPr b="0" i="0" lang="en" sz="1100" u="none" cap="none" strike="noStrike">
                <a:solidFill>
                  <a:schemeClr val="dk1"/>
                </a:solidFill>
                <a:highlight>
                  <a:srgbClr val="FFFFFF"/>
                </a:highlight>
                <a:latin typeface="Courier New"/>
                <a:ea typeface="Courier New"/>
                <a:cs typeface="Courier New"/>
                <a:sym typeface="Courier New"/>
              </a:rPr>
              <a:t> behavior(self) -&gt; </a:t>
            </a:r>
            <a:r>
              <a:rPr b="0" i="0" lang="en" sz="1100" u="none" cap="none" strike="noStrike">
                <a:solidFill>
                  <a:srgbClr val="0000FF"/>
                </a:solidFill>
                <a:highlight>
                  <a:srgbClr val="FFFFFF"/>
                </a:highlight>
                <a:latin typeface="Courier New"/>
                <a:ea typeface="Courier New"/>
                <a:cs typeface="Courier New"/>
                <a:sym typeface="Courier New"/>
              </a:rPr>
              <a:t>None</a:t>
            </a:r>
            <a:r>
              <a:rPr b="0" i="0" lang="en" sz="1100" u="none" cap="none" strike="noStrike">
                <a:solidFill>
                  <a:schemeClr val="dk1"/>
                </a:solidFill>
                <a:highlight>
                  <a:srgbClr val="FFFFFF"/>
                </a:highlight>
                <a:latin typeface="Courier New"/>
                <a:ea typeface="Courier New"/>
                <a:cs typeface="Courier New"/>
                <a:sym typeface="Courier New"/>
              </a:rPr>
              <a:t>:</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Courier New"/>
                <a:ea typeface="Courier New"/>
                <a:cs typeface="Courier New"/>
                <a:sym typeface="Courier New"/>
              </a:rPr>
              <a:t>        </a:t>
            </a:r>
            <a:r>
              <a:rPr b="0" i="0" lang="en" sz="1100" u="none" cap="none" strike="noStrike">
                <a:solidFill>
                  <a:srgbClr val="0000FF"/>
                </a:solidFill>
                <a:highlight>
                  <a:srgbClr val="FFFFFF"/>
                </a:highlight>
                <a:latin typeface="Courier New"/>
                <a:ea typeface="Courier New"/>
                <a:cs typeface="Courier New"/>
                <a:sym typeface="Courier New"/>
              </a:rPr>
              <a:t>Pass</a:t>
            </a:r>
            <a:endParaRPr b="0" i="0" sz="11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255" name="Google Shape;255;g1f550094126_0_233"/>
          <p:cNvSpPr txBox="1"/>
          <p:nvPr/>
        </p:nvSpPr>
        <p:spPr>
          <a:xfrm>
            <a:off x="4430450" y="1755900"/>
            <a:ext cx="4665300" cy="163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FF"/>
                </a:solidFill>
                <a:highlight>
                  <a:srgbClr val="FFFFFF"/>
                </a:highlight>
                <a:latin typeface="Courier New"/>
                <a:ea typeface="Courier New"/>
                <a:cs typeface="Courier New"/>
                <a:sym typeface="Courier New"/>
              </a:rPr>
              <a:t>class</a:t>
            </a:r>
            <a:r>
              <a:rPr b="0" i="0" lang="en" sz="1100" u="none" cap="none" strike="noStrike">
                <a:solidFill>
                  <a:schemeClr val="dk1"/>
                </a:solidFill>
                <a:highlight>
                  <a:srgbClr val="FFFFFF"/>
                </a:highlight>
                <a:latin typeface="Courier New"/>
                <a:ea typeface="Courier New"/>
                <a:cs typeface="Courier New"/>
                <a:sym typeface="Courier New"/>
              </a:rPr>
              <a:t> Context():</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highlight>
                  <a:srgbClr val="FFFFFF"/>
                </a:highlight>
                <a:latin typeface="Courier New"/>
                <a:ea typeface="Courier New"/>
                <a:cs typeface="Courier New"/>
                <a:sym typeface="Courier New"/>
              </a:rPr>
              <a:t>    </a:t>
            </a:r>
            <a:r>
              <a:rPr b="0" i="0" lang="en" sz="1100" u="none" cap="none" strike="noStrike">
                <a:solidFill>
                  <a:srgbClr val="0000FF"/>
                </a:solidFill>
                <a:highlight>
                  <a:srgbClr val="FFFFFF"/>
                </a:highlight>
                <a:latin typeface="Courier New"/>
                <a:ea typeface="Courier New"/>
                <a:cs typeface="Courier New"/>
                <a:sym typeface="Courier New"/>
              </a:rPr>
              <a:t>def</a:t>
            </a:r>
            <a:r>
              <a:rPr b="0" i="0" lang="en" sz="1100" u="none" cap="none" strike="noStrike">
                <a:solidFill>
                  <a:schemeClr val="dk1"/>
                </a:solidFill>
                <a:highlight>
                  <a:srgbClr val="FFFFFF"/>
                </a:highlight>
                <a:latin typeface="Courier New"/>
                <a:ea typeface="Courier New"/>
                <a:cs typeface="Courier New"/>
                <a:sym typeface="Courier New"/>
              </a:rPr>
              <a:t> __init__(self, strategy: Strategy) -&gt; </a:t>
            </a:r>
            <a:r>
              <a:rPr b="0" i="0" lang="en" sz="1100" u="none" cap="none" strike="noStrike">
                <a:solidFill>
                  <a:srgbClr val="0000FF"/>
                </a:solidFill>
                <a:highlight>
                  <a:srgbClr val="FFFFFF"/>
                </a:highlight>
                <a:latin typeface="Courier New"/>
                <a:ea typeface="Courier New"/>
                <a:cs typeface="Courier New"/>
                <a:sym typeface="Courier New"/>
              </a:rPr>
              <a:t>None</a:t>
            </a:r>
            <a:r>
              <a:rPr b="0" i="0" lang="en" sz="1100" u="none" cap="none" strike="noStrike">
                <a:solidFill>
                  <a:schemeClr val="dk1"/>
                </a:solidFill>
                <a:highlight>
                  <a:srgbClr val="FFFFFF"/>
                </a:highlight>
                <a:latin typeface="Courier New"/>
                <a:ea typeface="Courier New"/>
                <a:cs typeface="Courier New"/>
                <a:sym typeface="Courier New"/>
              </a:rPr>
              <a:t>:</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highlight>
                  <a:srgbClr val="FFFFFF"/>
                </a:highlight>
                <a:latin typeface="Courier New"/>
                <a:ea typeface="Courier New"/>
                <a:cs typeface="Courier New"/>
                <a:sym typeface="Courier New"/>
              </a:rPr>
              <a:t>        </a:t>
            </a:r>
            <a:r>
              <a:rPr b="0" i="0" lang="en" sz="1100" u="none" cap="none" strike="noStrike">
                <a:solidFill>
                  <a:srgbClr val="0000FF"/>
                </a:solidFill>
                <a:highlight>
                  <a:srgbClr val="FFFFFF"/>
                </a:highlight>
                <a:latin typeface="Courier New"/>
                <a:ea typeface="Courier New"/>
                <a:cs typeface="Courier New"/>
                <a:sym typeface="Courier New"/>
              </a:rPr>
              <a:t>self</a:t>
            </a:r>
            <a:r>
              <a:rPr b="0" i="0" lang="en" sz="1100" u="none" cap="none" strike="noStrike">
                <a:solidFill>
                  <a:schemeClr val="dk1"/>
                </a:solidFill>
                <a:highlight>
                  <a:srgbClr val="FFFFFF"/>
                </a:highlight>
                <a:latin typeface="Courier New"/>
                <a:ea typeface="Courier New"/>
                <a:cs typeface="Courier New"/>
                <a:sym typeface="Courier New"/>
              </a:rPr>
              <a:t>.__strategy = strategy</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highlight>
                  <a:srgbClr val="FFFFFF"/>
                </a:highlight>
                <a:latin typeface="Courier New"/>
                <a:ea typeface="Courier New"/>
                <a:cs typeface="Courier New"/>
                <a:sym typeface="Courier New"/>
              </a:rPr>
              <a:t>    </a:t>
            </a:r>
            <a:r>
              <a:rPr b="0" i="0" lang="en" sz="1100" u="none" cap="none" strike="noStrike">
                <a:solidFill>
                  <a:srgbClr val="0000FF"/>
                </a:solidFill>
                <a:highlight>
                  <a:srgbClr val="FFFFFF"/>
                </a:highlight>
                <a:latin typeface="Courier New"/>
                <a:ea typeface="Courier New"/>
                <a:cs typeface="Courier New"/>
                <a:sym typeface="Courier New"/>
              </a:rPr>
              <a:t>def</a:t>
            </a:r>
            <a:r>
              <a:rPr b="0" i="0" lang="en" sz="1100" u="none" cap="none" strike="noStrike">
                <a:solidFill>
                  <a:schemeClr val="dk1"/>
                </a:solidFill>
                <a:highlight>
                  <a:srgbClr val="FFFFFF"/>
                </a:highlight>
                <a:latin typeface="Courier New"/>
                <a:ea typeface="Courier New"/>
                <a:cs typeface="Courier New"/>
                <a:sym typeface="Courier New"/>
              </a:rPr>
              <a:t> method(self) -&gt; </a:t>
            </a:r>
            <a:r>
              <a:rPr b="0" i="0" lang="en" sz="1100" u="none" cap="none" strike="noStrike">
                <a:solidFill>
                  <a:srgbClr val="0000FF"/>
                </a:solidFill>
                <a:highlight>
                  <a:srgbClr val="FFFFFF"/>
                </a:highlight>
                <a:latin typeface="Courier New"/>
                <a:ea typeface="Courier New"/>
                <a:cs typeface="Courier New"/>
                <a:sym typeface="Courier New"/>
              </a:rPr>
              <a:t>None</a:t>
            </a:r>
            <a:r>
              <a:rPr b="0" i="0" lang="en" sz="1100" u="none" cap="none" strike="noStrike">
                <a:solidFill>
                  <a:schemeClr val="dk1"/>
                </a:solidFill>
                <a:highlight>
                  <a:srgbClr val="FFFFFF"/>
                </a:highlight>
                <a:latin typeface="Courier New"/>
                <a:ea typeface="Courier New"/>
                <a:cs typeface="Courier New"/>
                <a:sym typeface="Courier New"/>
              </a:rPr>
              <a:t>:</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highlight>
                  <a:srgbClr val="FFFFFF"/>
                </a:highlight>
                <a:latin typeface="Courier New"/>
                <a:ea typeface="Courier New"/>
                <a:cs typeface="Courier New"/>
                <a:sym typeface="Courier New"/>
              </a:rPr>
              <a:t>        </a:t>
            </a:r>
            <a:r>
              <a:rPr b="0" i="0" lang="en" sz="1100" u="none" cap="none" strike="noStrike">
                <a:solidFill>
                  <a:srgbClr val="0000FF"/>
                </a:solidFill>
                <a:highlight>
                  <a:srgbClr val="FFFFFF"/>
                </a:highlight>
                <a:latin typeface="Courier New"/>
                <a:ea typeface="Courier New"/>
                <a:cs typeface="Courier New"/>
                <a:sym typeface="Courier New"/>
              </a:rPr>
              <a:t>self</a:t>
            </a:r>
            <a:r>
              <a:rPr b="0" i="0" lang="en" sz="1100" u="none" cap="none" strike="noStrike">
                <a:solidFill>
                  <a:schemeClr val="dk1"/>
                </a:solidFill>
                <a:highlight>
                  <a:srgbClr val="FFFFFF"/>
                </a:highlight>
                <a:latin typeface="Courier New"/>
                <a:ea typeface="Courier New"/>
                <a:cs typeface="Courier New"/>
                <a:sym typeface="Courier New"/>
              </a:rPr>
              <a:t>.__strategy.behavior()</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256" name="Google Shape;256;g1f550094126_0_233"/>
          <p:cNvSpPr txBox="1"/>
          <p:nvPr/>
        </p:nvSpPr>
        <p:spPr>
          <a:xfrm>
            <a:off x="3311525" y="3934350"/>
            <a:ext cx="4673100" cy="10467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Novamente….  A utilização desse padrão não significa que você criará uma classe chamada Strategy. Na verdade, as classes existentes do sistema assumirão esses “papéis”.</a:t>
            </a:r>
            <a:endParaRPr b="0" i="0" sz="1400" u="none" cap="none" strike="noStrike">
              <a:solidFill>
                <a:srgbClr val="000000"/>
              </a:solidFill>
              <a:latin typeface="Arial"/>
              <a:ea typeface="Arial"/>
              <a:cs typeface="Arial"/>
              <a:sym typeface="Arial"/>
            </a:endParaRPr>
          </a:p>
        </p:txBody>
      </p:sp>
      <p:sp>
        <p:nvSpPr>
          <p:cNvPr id="257" name="Google Shape;257;g1f550094126_0_233"/>
          <p:cNvSpPr txBox="1"/>
          <p:nvPr/>
        </p:nvSpPr>
        <p:spPr>
          <a:xfrm>
            <a:off x="5783350" y="1183950"/>
            <a:ext cx="3218400" cy="4926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Uso de polimorfismo… lembram-se ?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Qualquer estratégia concreta pode ser passada aqui !</a:t>
            </a:r>
            <a:endParaRPr b="0" i="0" sz="1000" u="none" cap="none" strike="noStrike">
              <a:solidFill>
                <a:srgbClr val="000000"/>
              </a:solidFill>
              <a:latin typeface="Arial"/>
              <a:ea typeface="Arial"/>
              <a:cs typeface="Arial"/>
              <a:sym typeface="Arial"/>
            </a:endParaRPr>
          </a:p>
        </p:txBody>
      </p:sp>
      <p:cxnSp>
        <p:nvCxnSpPr>
          <p:cNvPr id="258" name="Google Shape;258;g1f550094126_0_233"/>
          <p:cNvCxnSpPr>
            <a:stCxn id="257" idx="2"/>
          </p:cNvCxnSpPr>
          <p:nvPr/>
        </p:nvCxnSpPr>
        <p:spPr>
          <a:xfrm>
            <a:off x="7392550" y="1676550"/>
            <a:ext cx="11100" cy="594000"/>
          </a:xfrm>
          <a:prstGeom prst="straightConnector1">
            <a:avLst/>
          </a:prstGeom>
          <a:noFill/>
          <a:ln cap="flat" cmpd="sng" w="9525">
            <a:solidFill>
              <a:schemeClr val="dk2"/>
            </a:solidFill>
            <a:prstDash val="solid"/>
            <a:round/>
            <a:headEnd len="sm" w="sm" type="none"/>
            <a:tailEnd len="med" w="med" type="triangle"/>
          </a:ln>
        </p:spPr>
      </p:cxnSp>
      <p:sp>
        <p:nvSpPr>
          <p:cNvPr id="259" name="Google Shape;259;g1f550094126_0_233"/>
          <p:cNvSpPr txBox="1"/>
          <p:nvPr/>
        </p:nvSpPr>
        <p:spPr>
          <a:xfrm>
            <a:off x="5994300" y="3252700"/>
            <a:ext cx="3058800" cy="4926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Vai chamar o behavior da estratégia que estiver instanciada no momento ….</a:t>
            </a:r>
            <a:endParaRPr b="0" i="0" sz="1000" u="none" cap="none" strike="noStrike">
              <a:solidFill>
                <a:srgbClr val="000000"/>
              </a:solidFill>
              <a:latin typeface="Arial"/>
              <a:ea typeface="Arial"/>
              <a:cs typeface="Arial"/>
              <a:sym typeface="Arial"/>
            </a:endParaRPr>
          </a:p>
        </p:txBody>
      </p:sp>
      <p:cxnSp>
        <p:nvCxnSpPr>
          <p:cNvPr id="260" name="Google Shape;260;g1f550094126_0_233"/>
          <p:cNvCxnSpPr>
            <a:stCxn id="259" idx="0"/>
          </p:cNvCxnSpPr>
          <p:nvPr/>
        </p:nvCxnSpPr>
        <p:spPr>
          <a:xfrm rot="10800000">
            <a:off x="6984300" y="3054700"/>
            <a:ext cx="539400" cy="1980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grpSp>
        <p:nvGrpSpPr>
          <p:cNvPr id="265" name="Google Shape;265;g1f550094126_0_249"/>
          <p:cNvGrpSpPr/>
          <p:nvPr/>
        </p:nvGrpSpPr>
        <p:grpSpPr>
          <a:xfrm>
            <a:off x="-75" y="0"/>
            <a:ext cx="9144150" cy="1104600"/>
            <a:chOff x="0" y="7850"/>
            <a:chExt cx="9144150" cy="1104600"/>
          </a:xfrm>
        </p:grpSpPr>
        <p:sp>
          <p:nvSpPr>
            <p:cNvPr id="266" name="Google Shape;266;g1f550094126_0_249"/>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1f550094126_0_249"/>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1f550094126_0_249"/>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9" name="Google Shape;269;g1f550094126_0_249"/>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STRATEGY IN JAVA</a:t>
            </a:r>
            <a:endParaRPr>
              <a:solidFill>
                <a:schemeClr val="lt1"/>
              </a:solidFill>
            </a:endParaRPr>
          </a:p>
        </p:txBody>
      </p:sp>
      <p:sp>
        <p:nvSpPr>
          <p:cNvPr id="270" name="Google Shape;270;g1f550094126_0_249"/>
          <p:cNvSpPr txBox="1"/>
          <p:nvPr/>
        </p:nvSpPr>
        <p:spPr>
          <a:xfrm>
            <a:off x="170200" y="1193850"/>
            <a:ext cx="4151700" cy="86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FF"/>
                </a:solidFill>
                <a:highlight>
                  <a:srgbClr val="FFFFFF"/>
                </a:highlight>
                <a:latin typeface="Courier New"/>
                <a:ea typeface="Courier New"/>
                <a:cs typeface="Courier New"/>
                <a:sym typeface="Courier New"/>
              </a:rPr>
              <a:t>public abstract class</a:t>
            </a:r>
            <a:r>
              <a:rPr b="0" i="0" lang="en" sz="1100" u="none" cap="none" strike="noStrike">
                <a:solidFill>
                  <a:schemeClr val="dk1"/>
                </a:solidFill>
                <a:highlight>
                  <a:srgbClr val="FFFFFF"/>
                </a:highlight>
                <a:latin typeface="Courier New"/>
                <a:ea typeface="Courier New"/>
                <a:cs typeface="Courier New"/>
                <a:sym typeface="Courier New"/>
              </a:rPr>
              <a:t> </a:t>
            </a:r>
            <a:r>
              <a:rPr b="1" i="0" lang="en" sz="1100" u="none" cap="none" strike="noStrike">
                <a:solidFill>
                  <a:schemeClr val="dk1"/>
                </a:solidFill>
                <a:highlight>
                  <a:srgbClr val="FFFFFF"/>
                </a:highlight>
                <a:latin typeface="Courier New"/>
                <a:ea typeface="Courier New"/>
                <a:cs typeface="Courier New"/>
                <a:sym typeface="Courier New"/>
              </a:rPr>
              <a:t>IStrategy </a:t>
            </a:r>
            <a:r>
              <a:rPr b="0" i="0" lang="en" sz="1100" u="none" cap="none" strike="noStrike">
                <a:solidFill>
                  <a:schemeClr val="dk1"/>
                </a:solidFill>
                <a:highlight>
                  <a:srgbClr val="FFFFFF"/>
                </a:highlight>
                <a:latin typeface="Courier New"/>
                <a:ea typeface="Courier New"/>
                <a:cs typeface="Courier New"/>
                <a:sym typeface="Courier New"/>
              </a:rPr>
              <a:t>{</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highlight>
                  <a:srgbClr val="FFFFFF"/>
                </a:highlight>
                <a:latin typeface="Courier New"/>
                <a:ea typeface="Courier New"/>
                <a:cs typeface="Courier New"/>
                <a:sym typeface="Courier New"/>
              </a:rPr>
              <a:t>	public abstract void behaviorInterface();</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highlight>
                  <a:srgbClr val="FFFFFF"/>
                </a:highlight>
                <a:latin typeface="Courier New"/>
                <a:ea typeface="Courier New"/>
                <a:cs typeface="Courier New"/>
                <a:sym typeface="Courier New"/>
              </a:rPr>
              <a:t>}</a:t>
            </a:r>
            <a:endParaRPr b="0" i="0" sz="1700" u="none" cap="none" strike="noStrike">
              <a:solidFill>
                <a:srgbClr val="000000"/>
              </a:solidFill>
              <a:latin typeface="Arial"/>
              <a:ea typeface="Arial"/>
              <a:cs typeface="Arial"/>
              <a:sym typeface="Arial"/>
            </a:endParaRPr>
          </a:p>
        </p:txBody>
      </p:sp>
      <p:sp>
        <p:nvSpPr>
          <p:cNvPr id="271" name="Google Shape;271;g1f550094126_0_249"/>
          <p:cNvSpPr txBox="1"/>
          <p:nvPr/>
        </p:nvSpPr>
        <p:spPr>
          <a:xfrm>
            <a:off x="170200" y="2210325"/>
            <a:ext cx="4665300" cy="1154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public</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class</a:t>
            </a:r>
            <a:r>
              <a:rPr b="0" i="0" lang="en" sz="1050" u="none" cap="none" strike="noStrike">
                <a:solidFill>
                  <a:schemeClr val="dk1"/>
                </a:solidFill>
                <a:highlight>
                  <a:srgbClr val="FFFFFF"/>
                </a:highlight>
                <a:latin typeface="Courier New"/>
                <a:ea typeface="Courier New"/>
                <a:cs typeface="Courier New"/>
                <a:sym typeface="Courier New"/>
              </a:rPr>
              <a:t> ConcreteStrategyA </a:t>
            </a:r>
            <a:r>
              <a:rPr b="0" i="0" lang="en" sz="1050" u="none" cap="none" strike="noStrike">
                <a:solidFill>
                  <a:srgbClr val="0000FF"/>
                </a:solidFill>
                <a:highlight>
                  <a:srgbClr val="FFFFFF"/>
                </a:highlight>
                <a:latin typeface="Courier New"/>
                <a:ea typeface="Courier New"/>
                <a:cs typeface="Courier New"/>
                <a:sym typeface="Courier New"/>
              </a:rPr>
              <a:t>extends</a:t>
            </a:r>
            <a:r>
              <a:rPr b="0" i="0" lang="en" sz="1050" u="none" cap="none" strike="noStrike">
                <a:solidFill>
                  <a:schemeClr val="dk1"/>
                </a:solidFill>
                <a:highlight>
                  <a:srgbClr val="FFFFFF"/>
                </a:highlight>
                <a:latin typeface="Courier New"/>
                <a:ea typeface="Courier New"/>
                <a:cs typeface="Courier New"/>
                <a:sym typeface="Courier New"/>
              </a:rPr>
              <a:t> </a:t>
            </a:r>
            <a:r>
              <a:rPr b="1" i="0" lang="en" sz="1050" u="none" cap="none" strike="noStrike">
                <a:solidFill>
                  <a:schemeClr val="dk1"/>
                </a:solidFill>
                <a:highlight>
                  <a:srgbClr val="FFFFFF"/>
                </a:highlight>
                <a:latin typeface="Courier New"/>
                <a:ea typeface="Courier New"/>
                <a:cs typeface="Courier New"/>
                <a:sym typeface="Courier New"/>
              </a:rPr>
              <a:t>IStrategy </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public</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void</a:t>
            </a:r>
            <a:r>
              <a:rPr b="0" i="0" lang="en" sz="1050" u="none" cap="none" strike="noStrike">
                <a:solidFill>
                  <a:schemeClr val="dk1"/>
                </a:solidFill>
                <a:highlight>
                  <a:srgbClr val="FFFFFF"/>
                </a:highlight>
                <a:latin typeface="Courier New"/>
                <a:ea typeface="Courier New"/>
                <a:cs typeface="Courier New"/>
                <a:sym typeface="Courier New"/>
              </a:rPr>
              <a:t> behaviorInterface(){</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8000"/>
                </a:solidFill>
                <a:highlight>
                  <a:srgbClr val="FFFFFF"/>
                </a:highlight>
                <a:latin typeface="Courier New"/>
                <a:ea typeface="Courier New"/>
                <a:cs typeface="Courier New"/>
                <a:sym typeface="Courier New"/>
              </a:rPr>
              <a:t>//code for behaviorInterface A</a:t>
            </a:r>
            <a:endParaRPr b="0" i="0" sz="10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endParaRPr b="0" i="0" sz="1100" u="none" cap="none" strike="noStrike">
              <a:solidFill>
                <a:srgbClr val="0000FF"/>
              </a:solidFill>
              <a:highlight>
                <a:srgbClr val="FFFFFF"/>
              </a:highlight>
              <a:latin typeface="Courier New"/>
              <a:ea typeface="Courier New"/>
              <a:cs typeface="Courier New"/>
              <a:sym typeface="Courier New"/>
            </a:endParaRPr>
          </a:p>
        </p:txBody>
      </p:sp>
      <p:sp>
        <p:nvSpPr>
          <p:cNvPr id="272" name="Google Shape;272;g1f550094126_0_249"/>
          <p:cNvSpPr txBox="1"/>
          <p:nvPr/>
        </p:nvSpPr>
        <p:spPr>
          <a:xfrm>
            <a:off x="1572975" y="3132500"/>
            <a:ext cx="4665300" cy="11544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public</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class</a:t>
            </a:r>
            <a:r>
              <a:rPr b="0" i="0" lang="en" sz="1050" u="none" cap="none" strike="noStrike">
                <a:solidFill>
                  <a:schemeClr val="dk1"/>
                </a:solidFill>
                <a:highlight>
                  <a:srgbClr val="FFFFFF"/>
                </a:highlight>
                <a:latin typeface="Courier New"/>
                <a:ea typeface="Courier New"/>
                <a:cs typeface="Courier New"/>
                <a:sym typeface="Courier New"/>
              </a:rPr>
              <a:t> ConcreteStrategyB </a:t>
            </a:r>
            <a:r>
              <a:rPr b="0" i="0" lang="en" sz="1050" u="none" cap="none" strike="noStrike">
                <a:solidFill>
                  <a:srgbClr val="0000FF"/>
                </a:solidFill>
                <a:highlight>
                  <a:srgbClr val="FFFFFF"/>
                </a:highlight>
                <a:latin typeface="Courier New"/>
                <a:ea typeface="Courier New"/>
                <a:cs typeface="Courier New"/>
                <a:sym typeface="Courier New"/>
              </a:rPr>
              <a:t>extends</a:t>
            </a:r>
            <a:r>
              <a:rPr b="0" i="0" lang="en" sz="1050" u="none" cap="none" strike="noStrike">
                <a:solidFill>
                  <a:schemeClr val="dk1"/>
                </a:solidFill>
                <a:highlight>
                  <a:srgbClr val="FFFFFF"/>
                </a:highlight>
                <a:latin typeface="Courier New"/>
                <a:ea typeface="Courier New"/>
                <a:cs typeface="Courier New"/>
                <a:sym typeface="Courier New"/>
              </a:rPr>
              <a:t> </a:t>
            </a:r>
            <a:r>
              <a:rPr b="1" i="0" lang="en" sz="1050" u="none" cap="none" strike="noStrike">
                <a:solidFill>
                  <a:schemeClr val="dk1"/>
                </a:solidFill>
                <a:highlight>
                  <a:srgbClr val="FFFFFF"/>
                </a:highlight>
                <a:latin typeface="Courier New"/>
                <a:ea typeface="Courier New"/>
                <a:cs typeface="Courier New"/>
                <a:sym typeface="Courier New"/>
              </a:rPr>
              <a:t>IStrategy </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public</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void</a:t>
            </a:r>
            <a:r>
              <a:rPr b="0" i="0" lang="en" sz="1050" u="none" cap="none" strike="noStrike">
                <a:solidFill>
                  <a:schemeClr val="dk1"/>
                </a:solidFill>
                <a:highlight>
                  <a:srgbClr val="FFFFFF"/>
                </a:highlight>
                <a:latin typeface="Courier New"/>
                <a:ea typeface="Courier New"/>
                <a:cs typeface="Courier New"/>
                <a:sym typeface="Courier New"/>
              </a:rPr>
              <a:t> behaviorInterface(){</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8000"/>
                </a:solidFill>
                <a:highlight>
                  <a:srgbClr val="FFFFFF"/>
                </a:highlight>
                <a:latin typeface="Courier New"/>
                <a:ea typeface="Courier New"/>
                <a:cs typeface="Courier New"/>
                <a:sym typeface="Courier New"/>
              </a:rPr>
              <a:t>//code for behaviorInterface B</a:t>
            </a:r>
            <a:endParaRPr b="0" i="0" sz="10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endParaRPr b="0" i="0" sz="1100" u="none" cap="none" strike="noStrike">
              <a:solidFill>
                <a:srgbClr val="0000FF"/>
              </a:solidFill>
              <a:highlight>
                <a:srgbClr val="FFFFFF"/>
              </a:highlight>
              <a:latin typeface="Courier New"/>
              <a:ea typeface="Courier New"/>
              <a:cs typeface="Courier New"/>
              <a:sym typeface="Courier New"/>
            </a:endParaRPr>
          </a:p>
        </p:txBody>
      </p:sp>
      <p:sp>
        <p:nvSpPr>
          <p:cNvPr id="273" name="Google Shape;273;g1f550094126_0_249"/>
          <p:cNvSpPr txBox="1"/>
          <p:nvPr/>
        </p:nvSpPr>
        <p:spPr>
          <a:xfrm>
            <a:off x="3697050" y="3981850"/>
            <a:ext cx="4665300" cy="11544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public</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class</a:t>
            </a:r>
            <a:r>
              <a:rPr b="0" i="0" lang="en" sz="1050" u="none" cap="none" strike="noStrike">
                <a:solidFill>
                  <a:schemeClr val="dk1"/>
                </a:solidFill>
                <a:highlight>
                  <a:srgbClr val="FFFFFF"/>
                </a:highlight>
                <a:latin typeface="Courier New"/>
                <a:ea typeface="Courier New"/>
                <a:cs typeface="Courier New"/>
                <a:sym typeface="Courier New"/>
              </a:rPr>
              <a:t> ConcreteStrategyC </a:t>
            </a:r>
            <a:r>
              <a:rPr b="0" i="0" lang="en" sz="1050" u="none" cap="none" strike="noStrike">
                <a:solidFill>
                  <a:srgbClr val="0000FF"/>
                </a:solidFill>
                <a:highlight>
                  <a:srgbClr val="FFFFFF"/>
                </a:highlight>
                <a:latin typeface="Courier New"/>
                <a:ea typeface="Courier New"/>
                <a:cs typeface="Courier New"/>
                <a:sym typeface="Courier New"/>
              </a:rPr>
              <a:t>extends</a:t>
            </a:r>
            <a:r>
              <a:rPr b="0" i="0" lang="en" sz="1050" u="none" cap="none" strike="noStrike">
                <a:solidFill>
                  <a:schemeClr val="dk1"/>
                </a:solidFill>
                <a:highlight>
                  <a:srgbClr val="FFFFFF"/>
                </a:highlight>
                <a:latin typeface="Courier New"/>
                <a:ea typeface="Courier New"/>
                <a:cs typeface="Courier New"/>
                <a:sym typeface="Courier New"/>
              </a:rPr>
              <a:t> </a:t>
            </a:r>
            <a:r>
              <a:rPr b="1" i="0" lang="en" sz="1050" u="none" cap="none" strike="noStrike">
                <a:solidFill>
                  <a:schemeClr val="dk1"/>
                </a:solidFill>
                <a:highlight>
                  <a:srgbClr val="FFFFFF"/>
                </a:highlight>
                <a:latin typeface="Courier New"/>
                <a:ea typeface="Courier New"/>
                <a:cs typeface="Courier New"/>
                <a:sym typeface="Courier New"/>
              </a:rPr>
              <a:t>IStrategy </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public</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void</a:t>
            </a:r>
            <a:r>
              <a:rPr b="0" i="0" lang="en" sz="1050" u="none" cap="none" strike="noStrike">
                <a:solidFill>
                  <a:schemeClr val="dk1"/>
                </a:solidFill>
                <a:highlight>
                  <a:srgbClr val="FFFFFF"/>
                </a:highlight>
                <a:latin typeface="Courier New"/>
                <a:ea typeface="Courier New"/>
                <a:cs typeface="Courier New"/>
                <a:sym typeface="Courier New"/>
              </a:rPr>
              <a:t> behaviorInterface(){</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8000"/>
                </a:solidFill>
                <a:highlight>
                  <a:srgbClr val="FFFFFF"/>
                </a:highlight>
                <a:latin typeface="Courier New"/>
                <a:ea typeface="Courier New"/>
                <a:cs typeface="Courier New"/>
                <a:sym typeface="Courier New"/>
              </a:rPr>
              <a:t>//code for behaviorInterface C</a:t>
            </a:r>
            <a:endParaRPr b="0" i="0" sz="10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endParaRPr b="0" i="0" sz="1100" u="none" cap="none" strike="noStrike">
              <a:solidFill>
                <a:srgbClr val="0000FF"/>
              </a:solidFill>
              <a:highlight>
                <a:srgbClr val="FFFFFF"/>
              </a:highlight>
              <a:latin typeface="Courier New"/>
              <a:ea typeface="Courier New"/>
              <a:cs typeface="Courier New"/>
              <a:sym typeface="Courier New"/>
            </a:endParaRPr>
          </a:p>
        </p:txBody>
      </p:sp>
      <p:sp>
        <p:nvSpPr>
          <p:cNvPr id="274" name="Google Shape;274;g1f550094126_0_249"/>
          <p:cNvSpPr txBox="1"/>
          <p:nvPr/>
        </p:nvSpPr>
        <p:spPr>
          <a:xfrm>
            <a:off x="4835500" y="1274800"/>
            <a:ext cx="4151700" cy="86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0000FF"/>
                </a:solidFill>
                <a:highlight>
                  <a:srgbClr val="FFFFFF"/>
                </a:highlight>
                <a:latin typeface="Courier New"/>
                <a:ea typeface="Courier New"/>
                <a:cs typeface="Courier New"/>
                <a:sym typeface="Courier New"/>
              </a:rPr>
              <a:t>public class</a:t>
            </a:r>
            <a:r>
              <a:rPr b="0" i="0" lang="en" sz="1100" u="none" cap="none" strike="noStrike">
                <a:solidFill>
                  <a:schemeClr val="dk1"/>
                </a:solidFill>
                <a:highlight>
                  <a:srgbClr val="FFFFFF"/>
                </a:highlight>
                <a:latin typeface="Courier New"/>
                <a:ea typeface="Courier New"/>
                <a:cs typeface="Courier New"/>
                <a:sym typeface="Courier New"/>
              </a:rPr>
              <a:t> Context {</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highlight>
                  <a:srgbClr val="FFFFFF"/>
                </a:highlight>
                <a:latin typeface="Courier New"/>
                <a:ea typeface="Courier New"/>
                <a:cs typeface="Courier New"/>
                <a:sym typeface="Courier New"/>
              </a:rPr>
              <a:t>	private strategy </a:t>
            </a:r>
            <a:r>
              <a:rPr b="1" i="0" lang="en" sz="1100" u="none" cap="none" strike="noStrike">
                <a:solidFill>
                  <a:schemeClr val="dk1"/>
                </a:solidFill>
                <a:highlight>
                  <a:srgbClr val="FFFFFF"/>
                </a:highlight>
                <a:latin typeface="Courier New"/>
                <a:ea typeface="Courier New"/>
                <a:cs typeface="Courier New"/>
                <a:sym typeface="Courier New"/>
              </a:rPr>
              <a:t>IStrategy</a:t>
            </a:r>
            <a:r>
              <a:rPr b="0" i="0" lang="en" sz="1100" u="none" cap="none" strike="noStrike">
                <a:solidFill>
                  <a:schemeClr val="dk1"/>
                </a:solidFill>
                <a:highlight>
                  <a:srgbClr val="FFFFFF"/>
                </a:highlight>
                <a:latin typeface="Courier New"/>
                <a:ea typeface="Courier New"/>
                <a:cs typeface="Courier New"/>
                <a:sym typeface="Courier New"/>
              </a:rPr>
              <a:t>;</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highlight>
                  <a:srgbClr val="FFFFFF"/>
                </a:highlight>
                <a:latin typeface="Courier New"/>
                <a:ea typeface="Courier New"/>
                <a:cs typeface="Courier New"/>
                <a:sym typeface="Courier New"/>
              </a:rPr>
              <a:t>	...</a:t>
            </a:r>
            <a:endParaRPr b="0" i="0" sz="11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chemeClr val="dk1"/>
                </a:solidFill>
                <a:highlight>
                  <a:srgbClr val="FFFFFF"/>
                </a:highlight>
                <a:latin typeface="Courier New"/>
                <a:ea typeface="Courier New"/>
                <a:cs typeface="Courier New"/>
                <a:sym typeface="Courier New"/>
              </a:rPr>
              <a:t>}</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1f550094126_0_262"/>
          <p:cNvSpPr txBox="1"/>
          <p:nvPr>
            <p:ph type="title"/>
          </p:nvPr>
        </p:nvSpPr>
        <p:spPr>
          <a:xfrm>
            <a:off x="222125" y="185100"/>
            <a:ext cx="81255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STRATEGY</a:t>
            </a:r>
            <a:endParaRPr/>
          </a:p>
        </p:txBody>
      </p:sp>
      <p:pic>
        <p:nvPicPr>
          <p:cNvPr descr="Strategy Example Robot UML Class Diagram" id="280" name="Google Shape;280;g1f550094126_0_262"/>
          <p:cNvPicPr preferRelativeResize="0"/>
          <p:nvPr/>
        </p:nvPicPr>
        <p:blipFill rotWithShape="1">
          <a:blip r:embed="rId3">
            <a:alphaModFix/>
          </a:blip>
          <a:srcRect b="0" l="0" r="0" t="0"/>
          <a:stretch/>
        </p:blipFill>
        <p:spPr>
          <a:xfrm>
            <a:off x="1743096" y="5627781"/>
            <a:ext cx="6169297" cy="3078342"/>
          </a:xfrm>
          <a:prstGeom prst="rect">
            <a:avLst/>
          </a:prstGeom>
          <a:noFill/>
          <a:ln>
            <a:noFill/>
          </a:ln>
        </p:spPr>
      </p:pic>
      <p:pic>
        <p:nvPicPr>
          <p:cNvPr id="281" name="Google Shape;281;g1f550094126_0_262"/>
          <p:cNvPicPr preferRelativeResize="0"/>
          <p:nvPr/>
        </p:nvPicPr>
        <p:blipFill rotWithShape="1">
          <a:blip r:embed="rId4">
            <a:alphaModFix/>
          </a:blip>
          <a:srcRect b="0" l="0" r="0" t="0"/>
          <a:stretch/>
        </p:blipFill>
        <p:spPr>
          <a:xfrm>
            <a:off x="7967977" y="-1"/>
            <a:ext cx="1176025" cy="614175"/>
          </a:xfrm>
          <a:prstGeom prst="rect">
            <a:avLst/>
          </a:prstGeom>
          <a:noFill/>
          <a:ln>
            <a:noFill/>
          </a:ln>
        </p:spPr>
      </p:pic>
      <p:grpSp>
        <p:nvGrpSpPr>
          <p:cNvPr id="282" name="Google Shape;282;g1f550094126_0_262"/>
          <p:cNvGrpSpPr/>
          <p:nvPr/>
        </p:nvGrpSpPr>
        <p:grpSpPr>
          <a:xfrm>
            <a:off x="-75" y="0"/>
            <a:ext cx="9144150" cy="1104600"/>
            <a:chOff x="0" y="7850"/>
            <a:chExt cx="9144150" cy="1104600"/>
          </a:xfrm>
        </p:grpSpPr>
        <p:sp>
          <p:nvSpPr>
            <p:cNvPr id="283" name="Google Shape;283;g1f550094126_0_262"/>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g1f550094126_0_262"/>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g1f550094126_0_262"/>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6" name="Google Shape;286;g1f550094126_0_262"/>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ROBOT EXAMPLE</a:t>
            </a:r>
            <a:endParaRPr>
              <a:solidFill>
                <a:schemeClr val="lt1"/>
              </a:solidFill>
            </a:endParaRPr>
          </a:p>
        </p:txBody>
      </p:sp>
      <p:pic>
        <p:nvPicPr>
          <p:cNvPr id="287" name="Google Shape;287;g1f550094126_0_262"/>
          <p:cNvPicPr preferRelativeResize="0"/>
          <p:nvPr/>
        </p:nvPicPr>
        <p:blipFill rotWithShape="1">
          <a:blip r:embed="rId5">
            <a:alphaModFix/>
          </a:blip>
          <a:srcRect b="0" l="0" r="0" t="0"/>
          <a:stretch/>
        </p:blipFill>
        <p:spPr>
          <a:xfrm>
            <a:off x="933101" y="1344300"/>
            <a:ext cx="7414525" cy="2939300"/>
          </a:xfrm>
          <a:prstGeom prst="rect">
            <a:avLst/>
          </a:prstGeom>
          <a:noFill/>
          <a:ln>
            <a:noFill/>
          </a:ln>
        </p:spPr>
      </p:pic>
      <p:sp>
        <p:nvSpPr>
          <p:cNvPr id="288" name="Google Shape;288;g1f550094126_0_262"/>
          <p:cNvSpPr txBox="1"/>
          <p:nvPr/>
        </p:nvSpPr>
        <p:spPr>
          <a:xfrm>
            <a:off x="218250" y="3825275"/>
            <a:ext cx="4673100" cy="11082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Perceba que o uso do Strategy no fundo significa separar o comportamento da estrutura. O comportamento é “quebrado” em várias classe separadas … e removidos da própria classe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Se esse padrão não fosse usado, provavelmente, todos os comportamentos estariam como métodos dentro da classe Robot.</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1f550094126_0_275"/>
          <p:cNvSpPr txBox="1"/>
          <p:nvPr>
            <p:ph type="title"/>
          </p:nvPr>
        </p:nvSpPr>
        <p:spPr>
          <a:xfrm>
            <a:off x="755576" y="15799"/>
            <a:ext cx="7290000" cy="1124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STRATEGY</a:t>
            </a:r>
            <a:endParaRPr/>
          </a:p>
        </p:txBody>
      </p:sp>
      <p:sp>
        <p:nvSpPr>
          <p:cNvPr id="294" name="Google Shape;294;g1f550094126_0_275"/>
          <p:cNvSpPr/>
          <p:nvPr/>
        </p:nvSpPr>
        <p:spPr>
          <a:xfrm>
            <a:off x="121258" y="1489475"/>
            <a:ext cx="3390600" cy="11079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rgbClr val="0000FF"/>
                </a:solidFill>
                <a:highlight>
                  <a:srgbClr val="FFFFFF"/>
                </a:highlight>
                <a:latin typeface="Courier New"/>
                <a:ea typeface="Courier New"/>
                <a:cs typeface="Courier New"/>
                <a:sym typeface="Courier New"/>
              </a:rPr>
              <a:t>public</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interface</a:t>
            </a:r>
            <a:r>
              <a:rPr b="0" i="0" lang="en" sz="1000" u="none" cap="none" strike="noStrike">
                <a:solidFill>
                  <a:schemeClr val="dk1"/>
                </a:solidFill>
                <a:highlight>
                  <a:srgbClr val="FFFFFF"/>
                </a:highlight>
                <a:latin typeface="Courier New"/>
                <a:ea typeface="Courier New"/>
                <a:cs typeface="Courier New"/>
                <a:sym typeface="Courier New"/>
              </a:rPr>
              <a:t> IBehaviour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public</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int</a:t>
            </a:r>
            <a:r>
              <a:rPr b="0" i="0" lang="en" sz="1000" u="none" cap="none" strike="noStrike">
                <a:solidFill>
                  <a:schemeClr val="dk1"/>
                </a:solidFill>
                <a:highlight>
                  <a:srgbClr val="FFFFFF"/>
                </a:highlight>
                <a:latin typeface="Courier New"/>
                <a:ea typeface="Courier New"/>
                <a:cs typeface="Courier New"/>
                <a:sym typeface="Courier New"/>
              </a:rPr>
              <a:t> moveCommand();</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rgbClr val="000000"/>
              </a:solidFill>
              <a:latin typeface="Courier New"/>
              <a:ea typeface="Courier New"/>
              <a:cs typeface="Courier New"/>
              <a:sym typeface="Courier New"/>
            </a:endParaRPr>
          </a:p>
        </p:txBody>
      </p:sp>
      <p:sp>
        <p:nvSpPr>
          <p:cNvPr id="295" name="Google Shape;295;g1f550094126_0_275"/>
          <p:cNvSpPr/>
          <p:nvPr/>
        </p:nvSpPr>
        <p:spPr>
          <a:xfrm>
            <a:off x="161949" y="2946375"/>
            <a:ext cx="4632000" cy="21468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rgbClr val="0000FF"/>
                </a:solidFill>
                <a:highlight>
                  <a:srgbClr val="FFFFFF"/>
                </a:highlight>
                <a:latin typeface="Courier New"/>
                <a:ea typeface="Courier New"/>
                <a:cs typeface="Courier New"/>
                <a:sym typeface="Courier New"/>
              </a:rPr>
              <a:t>public</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class</a:t>
            </a:r>
            <a:r>
              <a:rPr b="0" i="0" lang="en" sz="1000" u="none" cap="none" strike="noStrike">
                <a:solidFill>
                  <a:schemeClr val="dk1"/>
                </a:solidFill>
                <a:highlight>
                  <a:srgbClr val="FFFFFF"/>
                </a:highlight>
                <a:latin typeface="Courier New"/>
                <a:ea typeface="Courier New"/>
                <a:cs typeface="Courier New"/>
                <a:sym typeface="Courier New"/>
              </a:rPr>
              <a:t> AgressiveBehaviour </a:t>
            </a:r>
            <a:r>
              <a:rPr b="0" i="0" lang="en" sz="1000" u="none" cap="none" strike="noStrike">
                <a:solidFill>
                  <a:srgbClr val="0000FF"/>
                </a:solidFill>
                <a:highlight>
                  <a:srgbClr val="FFFFFF"/>
                </a:highlight>
                <a:latin typeface="Courier New"/>
                <a:ea typeface="Courier New"/>
                <a:cs typeface="Courier New"/>
                <a:sym typeface="Courier New"/>
              </a:rPr>
              <a:t>implements</a:t>
            </a:r>
            <a:r>
              <a:rPr b="0" i="0" lang="en" sz="1000" u="none" cap="none" strike="noStrike">
                <a:solidFill>
                  <a:schemeClr val="dk1"/>
                </a:solidFill>
                <a:highlight>
                  <a:srgbClr val="FFFFFF"/>
                </a:highlight>
                <a:latin typeface="Courier New"/>
                <a:ea typeface="Courier New"/>
                <a:cs typeface="Courier New"/>
                <a:sym typeface="Courier New"/>
              </a:rPr>
              <a:t> Ibehaviour{</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public</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int</a:t>
            </a:r>
            <a:r>
              <a:rPr b="0" i="0" lang="en" sz="1000" u="none" cap="none" strike="noStrike">
                <a:solidFill>
                  <a:schemeClr val="dk1"/>
                </a:solidFill>
                <a:highlight>
                  <a:srgbClr val="FFFFFF"/>
                </a:highlight>
                <a:latin typeface="Courier New"/>
                <a:ea typeface="Courier New"/>
                <a:cs typeface="Courier New"/>
                <a:sym typeface="Courier New"/>
              </a:rPr>
              <a:t> moveCommand()</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System.out.println(</a:t>
            </a:r>
            <a:r>
              <a:rPr b="0" i="0" lang="en" sz="1000" u="none" cap="none" strike="noStrike">
                <a:solidFill>
                  <a:srgbClr val="A31515"/>
                </a:solidFill>
                <a:highlight>
                  <a:srgbClr val="FFFFFF"/>
                </a:highlight>
                <a:latin typeface="Courier New"/>
                <a:ea typeface="Courier New"/>
                <a:cs typeface="Courier New"/>
                <a:sym typeface="Courier New"/>
              </a:rPr>
              <a:t>"\tAgressive Behaviour: if find another robot attack it"</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return</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98658"/>
                </a:solidFill>
                <a:highlight>
                  <a:srgbClr val="FFFFFF"/>
                </a:highlight>
                <a:latin typeface="Courier New"/>
                <a:ea typeface="Courier New"/>
                <a:cs typeface="Courier New"/>
                <a:sym typeface="Courier New"/>
              </a:rPr>
              <a:t>1</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latin typeface="Courier New"/>
              <a:ea typeface="Courier New"/>
              <a:cs typeface="Courier New"/>
              <a:sym typeface="Courier New"/>
            </a:endParaRPr>
          </a:p>
        </p:txBody>
      </p:sp>
      <p:sp>
        <p:nvSpPr>
          <p:cNvPr id="296" name="Google Shape;296;g1f550094126_0_275"/>
          <p:cNvSpPr/>
          <p:nvPr/>
        </p:nvSpPr>
        <p:spPr>
          <a:xfrm>
            <a:off x="4899325" y="2996750"/>
            <a:ext cx="4244400" cy="2146800"/>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br>
              <a:rPr b="0" i="0" lang="en" sz="1000" u="none" cap="none" strike="noStrike">
                <a:solidFill>
                  <a:schemeClr val="dk1"/>
                </a:solidFill>
                <a:latin typeface="Courier New"/>
                <a:ea typeface="Courier New"/>
                <a:cs typeface="Courier New"/>
                <a:sym typeface="Courier New"/>
              </a:rPr>
            </a:br>
            <a:r>
              <a:rPr b="0" i="0" lang="en" sz="1000" u="none" cap="none" strike="noStrike">
                <a:solidFill>
                  <a:srgbClr val="0000FF"/>
                </a:solidFill>
                <a:highlight>
                  <a:srgbClr val="FFFFFF"/>
                </a:highlight>
                <a:latin typeface="Courier New"/>
                <a:ea typeface="Courier New"/>
                <a:cs typeface="Courier New"/>
                <a:sym typeface="Courier New"/>
              </a:rPr>
              <a:t>public</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class</a:t>
            </a:r>
            <a:r>
              <a:rPr b="0" i="0" lang="en" sz="1000" u="none" cap="none" strike="noStrike">
                <a:solidFill>
                  <a:schemeClr val="dk1"/>
                </a:solidFill>
                <a:highlight>
                  <a:srgbClr val="FFFFFF"/>
                </a:highlight>
                <a:latin typeface="Courier New"/>
                <a:ea typeface="Courier New"/>
                <a:cs typeface="Courier New"/>
                <a:sym typeface="Courier New"/>
              </a:rPr>
              <a:t> NormalBehaviour </a:t>
            </a:r>
            <a:r>
              <a:rPr b="0" i="0" lang="en" sz="1000" u="none" cap="none" strike="noStrike">
                <a:solidFill>
                  <a:srgbClr val="0000FF"/>
                </a:solidFill>
                <a:highlight>
                  <a:srgbClr val="FFFFFF"/>
                </a:highlight>
                <a:latin typeface="Courier New"/>
                <a:ea typeface="Courier New"/>
                <a:cs typeface="Courier New"/>
                <a:sym typeface="Courier New"/>
              </a:rPr>
              <a:t>implements</a:t>
            </a:r>
            <a:r>
              <a:rPr b="0" i="0" lang="en" sz="1000" u="none" cap="none" strike="noStrike">
                <a:solidFill>
                  <a:schemeClr val="dk1"/>
                </a:solidFill>
                <a:highlight>
                  <a:srgbClr val="FFFFFF"/>
                </a:highlight>
                <a:latin typeface="Courier New"/>
                <a:ea typeface="Courier New"/>
                <a:cs typeface="Courier New"/>
                <a:sym typeface="Courier New"/>
              </a:rPr>
              <a:t> Ibehaviour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public</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int</a:t>
            </a:r>
            <a:r>
              <a:rPr b="0" i="0" lang="en" sz="1000" u="none" cap="none" strike="noStrike">
                <a:solidFill>
                  <a:schemeClr val="dk1"/>
                </a:solidFill>
                <a:highlight>
                  <a:srgbClr val="FFFFFF"/>
                </a:highlight>
                <a:latin typeface="Courier New"/>
                <a:ea typeface="Courier New"/>
                <a:cs typeface="Courier New"/>
                <a:sym typeface="Courier New"/>
              </a:rPr>
              <a:t> moveCommand()</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System.out.println(</a:t>
            </a:r>
            <a:r>
              <a:rPr b="0" i="0" lang="en" sz="1000" u="none" cap="none" strike="noStrike">
                <a:solidFill>
                  <a:srgbClr val="A31515"/>
                </a:solidFill>
                <a:highlight>
                  <a:srgbClr val="FFFFFF"/>
                </a:highlight>
                <a:latin typeface="Courier New"/>
                <a:ea typeface="Courier New"/>
                <a:cs typeface="Courier New"/>
                <a:sym typeface="Courier New"/>
              </a:rPr>
              <a:t>"\tNormal Behaviour: if find   </a:t>
            </a:r>
            <a:endParaRPr b="0" i="0" sz="1000" u="none" cap="none" strike="noStrike">
              <a:solidFill>
                <a:srgbClr val="A31515"/>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rgbClr val="A31515"/>
                </a:solidFill>
                <a:highlight>
                  <a:srgbClr val="FFFFFF"/>
                </a:highlight>
                <a:latin typeface="Courier New"/>
                <a:ea typeface="Courier New"/>
                <a:cs typeface="Courier New"/>
                <a:sym typeface="Courier New"/>
              </a:rPr>
              <a:t>        another robot ignore it"</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return</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98658"/>
                </a:solidFill>
                <a:highlight>
                  <a:srgbClr val="FFFFFF"/>
                </a:highlight>
                <a:latin typeface="Courier New"/>
                <a:ea typeface="Courier New"/>
                <a:cs typeface="Courier New"/>
                <a:sym typeface="Courier New"/>
              </a:rPr>
              <a:t>0</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p:txBody>
      </p:sp>
      <p:sp>
        <p:nvSpPr>
          <p:cNvPr id="297" name="Google Shape;297;g1f550094126_0_275"/>
          <p:cNvSpPr/>
          <p:nvPr/>
        </p:nvSpPr>
        <p:spPr>
          <a:xfrm>
            <a:off x="3455368" y="1113588"/>
            <a:ext cx="5688600" cy="1939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rgbClr val="0000FF"/>
                </a:solidFill>
                <a:highlight>
                  <a:srgbClr val="FFFFFF"/>
                </a:highlight>
                <a:latin typeface="Courier New"/>
                <a:ea typeface="Courier New"/>
                <a:cs typeface="Courier New"/>
                <a:sym typeface="Courier New"/>
              </a:rPr>
              <a:t>public</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class</a:t>
            </a:r>
            <a:r>
              <a:rPr b="0" i="0" lang="en" sz="1000" u="none" cap="none" strike="noStrike">
                <a:solidFill>
                  <a:schemeClr val="dk1"/>
                </a:solidFill>
                <a:highlight>
                  <a:srgbClr val="FFFFFF"/>
                </a:highlight>
                <a:latin typeface="Courier New"/>
                <a:ea typeface="Courier New"/>
                <a:cs typeface="Courier New"/>
                <a:sym typeface="Courier New"/>
              </a:rPr>
              <a:t> DefensiveBehaviour </a:t>
            </a:r>
            <a:r>
              <a:rPr b="0" i="0" lang="en" sz="1000" u="none" cap="none" strike="noStrike">
                <a:solidFill>
                  <a:srgbClr val="0000FF"/>
                </a:solidFill>
                <a:highlight>
                  <a:srgbClr val="FFFFFF"/>
                </a:highlight>
                <a:latin typeface="Courier New"/>
                <a:ea typeface="Courier New"/>
                <a:cs typeface="Courier New"/>
                <a:sym typeface="Courier New"/>
              </a:rPr>
              <a:t>implements</a:t>
            </a:r>
            <a:r>
              <a:rPr b="0" i="0" lang="en" sz="1000" u="none" cap="none" strike="noStrike">
                <a:solidFill>
                  <a:schemeClr val="dk1"/>
                </a:solidFill>
                <a:highlight>
                  <a:srgbClr val="FFFFFF"/>
                </a:highlight>
                <a:latin typeface="Courier New"/>
                <a:ea typeface="Courier New"/>
                <a:cs typeface="Courier New"/>
                <a:sym typeface="Courier New"/>
              </a:rPr>
              <a:t> Ibehaviour {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public</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int</a:t>
            </a:r>
            <a:r>
              <a:rPr b="0" i="0" lang="en" sz="1000" u="none" cap="none" strike="noStrike">
                <a:solidFill>
                  <a:schemeClr val="dk1"/>
                </a:solidFill>
                <a:highlight>
                  <a:srgbClr val="FFFFFF"/>
                </a:highlight>
                <a:latin typeface="Courier New"/>
                <a:ea typeface="Courier New"/>
                <a:cs typeface="Courier New"/>
                <a:sym typeface="Courier New"/>
              </a:rPr>
              <a:t> moveCommand()</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System.out.println(</a:t>
            </a:r>
            <a:r>
              <a:rPr b="0" i="0" lang="en" sz="1000" u="none" cap="none" strike="noStrike">
                <a:solidFill>
                  <a:srgbClr val="A31515"/>
                </a:solidFill>
                <a:highlight>
                  <a:srgbClr val="FFFFFF"/>
                </a:highlight>
                <a:latin typeface="Courier New"/>
                <a:ea typeface="Courier New"/>
                <a:cs typeface="Courier New"/>
                <a:sym typeface="Courier New"/>
              </a:rPr>
              <a:t>"\tDefensive Behaviour: if find        </a:t>
            </a:r>
            <a:endParaRPr b="0" i="0" sz="1000" u="none" cap="none" strike="noStrike">
              <a:solidFill>
                <a:srgbClr val="A31515"/>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rgbClr val="A31515"/>
                </a:solidFill>
                <a:highlight>
                  <a:srgbClr val="FFFFFF"/>
                </a:highlight>
                <a:latin typeface="Courier New"/>
                <a:ea typeface="Courier New"/>
                <a:cs typeface="Courier New"/>
                <a:sym typeface="Courier New"/>
              </a:rPr>
              <a:t>      another robot run from it"</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return</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98658"/>
                </a:solidFill>
                <a:highlight>
                  <a:srgbClr val="FFFFFF"/>
                </a:highlight>
                <a:latin typeface="Courier New"/>
                <a:ea typeface="Courier New"/>
                <a:cs typeface="Courier New"/>
                <a:sym typeface="Courier New"/>
              </a:rPr>
              <a:t>1</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p:txBody>
      </p:sp>
      <p:pic>
        <p:nvPicPr>
          <p:cNvPr id="298" name="Google Shape;298;g1f550094126_0_275"/>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
        <p:nvSpPr>
          <p:cNvPr id="299" name="Google Shape;299;g1f550094126_0_275"/>
          <p:cNvSpPr txBox="1"/>
          <p:nvPr>
            <p:ph type="title"/>
          </p:nvPr>
        </p:nvSpPr>
        <p:spPr>
          <a:xfrm>
            <a:off x="222125" y="185100"/>
            <a:ext cx="81255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STRATEGY</a:t>
            </a:r>
            <a:endParaRPr/>
          </a:p>
        </p:txBody>
      </p:sp>
      <p:pic>
        <p:nvPicPr>
          <p:cNvPr id="300" name="Google Shape;300;g1f550094126_0_275"/>
          <p:cNvPicPr preferRelativeResize="0"/>
          <p:nvPr/>
        </p:nvPicPr>
        <p:blipFill rotWithShape="1">
          <a:blip r:embed="rId3">
            <a:alphaModFix/>
          </a:blip>
          <a:srcRect b="0" l="0" r="0" t="0"/>
          <a:stretch/>
        </p:blipFill>
        <p:spPr>
          <a:xfrm>
            <a:off x="7967977" y="-1"/>
            <a:ext cx="1176025" cy="614175"/>
          </a:xfrm>
          <a:prstGeom prst="rect">
            <a:avLst/>
          </a:prstGeom>
          <a:noFill/>
          <a:ln>
            <a:noFill/>
          </a:ln>
        </p:spPr>
      </p:pic>
      <p:grpSp>
        <p:nvGrpSpPr>
          <p:cNvPr id="301" name="Google Shape;301;g1f550094126_0_275"/>
          <p:cNvGrpSpPr/>
          <p:nvPr/>
        </p:nvGrpSpPr>
        <p:grpSpPr>
          <a:xfrm>
            <a:off x="-75" y="0"/>
            <a:ext cx="9144150" cy="1104600"/>
            <a:chOff x="0" y="7850"/>
            <a:chExt cx="9144150" cy="1104600"/>
          </a:xfrm>
        </p:grpSpPr>
        <p:sp>
          <p:nvSpPr>
            <p:cNvPr id="302" name="Google Shape;302;g1f550094126_0_275"/>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1f550094126_0_275"/>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1f550094126_0_275"/>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5" name="Google Shape;305;g1f550094126_0_275"/>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ROBOT EXAMPLE - IN JAVA</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1f550094126_0_174"/>
          <p:cNvSpPr txBox="1"/>
          <p:nvPr>
            <p:ph type="ctrTitle"/>
          </p:nvPr>
        </p:nvSpPr>
        <p:spPr>
          <a:xfrm>
            <a:off x="66875" y="3082300"/>
            <a:ext cx="8123100" cy="119130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3960"/>
              <a:buFont typeface="Twentieth Century"/>
              <a:buNone/>
            </a:pPr>
            <a:br>
              <a:rPr lang="en" sz="2520"/>
            </a:br>
            <a:r>
              <a:rPr lang="en" sz="2520"/>
              <a:t>Programação Orientada a Objetos Avançada - 2025/1</a:t>
            </a:r>
            <a:endParaRPr sz="2520"/>
          </a:p>
        </p:txBody>
      </p:sp>
      <p:sp>
        <p:nvSpPr>
          <p:cNvPr id="73" name="Google Shape;73;g1f550094126_0_174"/>
          <p:cNvSpPr txBox="1"/>
          <p:nvPr>
            <p:ph idx="1" type="subTitle"/>
          </p:nvPr>
        </p:nvSpPr>
        <p:spPr>
          <a:xfrm>
            <a:off x="66875" y="4239859"/>
            <a:ext cx="8123100" cy="472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520"/>
              <a:buNone/>
            </a:pPr>
            <a:r>
              <a:rPr lang="en" sz="1380"/>
              <a:t>Prof. Dr. Valter Vieira de Camargo</a:t>
            </a:r>
            <a:endParaRPr sz="1380"/>
          </a:p>
          <a:p>
            <a:pPr indent="0" lvl="0" marL="0" rtl="0" algn="l">
              <a:lnSpc>
                <a:spcPct val="90000"/>
              </a:lnSpc>
              <a:spcBef>
                <a:spcPts val="200"/>
              </a:spcBef>
              <a:spcAft>
                <a:spcPts val="0"/>
              </a:spcAft>
              <a:buSzPts val="520"/>
              <a:buNone/>
            </a:pPr>
            <a:r>
              <a:rPr lang="en" sz="1380"/>
              <a:t>Departamento de Computação - UFSCar</a:t>
            </a:r>
            <a:endParaRPr sz="1380"/>
          </a:p>
          <a:p>
            <a:pPr indent="0" lvl="0" marL="0" rtl="0" algn="l">
              <a:lnSpc>
                <a:spcPct val="90000"/>
              </a:lnSpc>
              <a:spcBef>
                <a:spcPts val="200"/>
              </a:spcBef>
              <a:spcAft>
                <a:spcPts val="0"/>
              </a:spcAft>
              <a:buSzPts val="520"/>
              <a:buNone/>
            </a:pPr>
            <a:r>
              <a:t/>
            </a:r>
            <a:endParaRPr sz="1380"/>
          </a:p>
        </p:txBody>
      </p:sp>
      <p:sp>
        <p:nvSpPr>
          <p:cNvPr id="74" name="Google Shape;74;g1f550094126_0_174"/>
          <p:cNvSpPr txBox="1"/>
          <p:nvPr>
            <p:ph type="ctrTitle"/>
          </p:nvPr>
        </p:nvSpPr>
        <p:spPr>
          <a:xfrm>
            <a:off x="610650" y="778400"/>
            <a:ext cx="8123100" cy="1191300"/>
          </a:xfrm>
          <a:prstGeom prst="rect">
            <a:avLst/>
          </a:prstGeom>
          <a:noFill/>
          <a:ln>
            <a:noFill/>
          </a:ln>
        </p:spPr>
        <p:txBody>
          <a:bodyPr anchorCtr="0" anchor="ctr" bIns="45700" lIns="91425" spcFirstLastPara="1" rIns="91425" wrap="square" tIns="45700">
            <a:noAutofit/>
          </a:bodyPr>
          <a:lstStyle/>
          <a:p>
            <a:pPr indent="0" lvl="0" marL="0" rtl="0" algn="r">
              <a:lnSpc>
                <a:spcPct val="80000"/>
              </a:lnSpc>
              <a:spcBef>
                <a:spcPts val="0"/>
              </a:spcBef>
              <a:spcAft>
                <a:spcPts val="0"/>
              </a:spcAft>
              <a:buClr>
                <a:srgbClr val="0C0C0C"/>
              </a:buClr>
              <a:buSzPts val="3960"/>
              <a:buFont typeface="Twentieth Century"/>
              <a:buNone/>
            </a:pPr>
            <a:r>
              <a:rPr lang="en" sz="2920"/>
              <a:t>Singleton</a:t>
            </a:r>
            <a:endParaRPr sz="29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f550094126_0_291"/>
          <p:cNvSpPr/>
          <p:nvPr/>
        </p:nvSpPr>
        <p:spPr>
          <a:xfrm>
            <a:off x="0" y="1086146"/>
            <a:ext cx="9144000" cy="4224300"/>
          </a:xfrm>
          <a:prstGeom prst="rect">
            <a:avLst/>
          </a:prstGeom>
          <a:noFill/>
          <a:ln>
            <a:noFill/>
          </a:ln>
        </p:spPr>
        <p:txBody>
          <a:bodyPr anchorCtr="0" anchor="ctr" bIns="45700" lIns="91425" spcFirstLastPara="1" rIns="91425" wrap="square" tIns="45700">
            <a:noAutofit/>
          </a:bodyPr>
          <a:lstStyle/>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rgbClr val="0000FF"/>
                </a:solidFill>
                <a:highlight>
                  <a:srgbClr val="FFFFFF"/>
                </a:highlight>
                <a:latin typeface="Courier New"/>
                <a:ea typeface="Courier New"/>
                <a:cs typeface="Courier New"/>
                <a:sym typeface="Courier New"/>
              </a:rPr>
              <a:t>public</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class</a:t>
            </a:r>
            <a:r>
              <a:rPr b="0" i="0" lang="en" sz="1000" u="none" cap="none" strike="noStrike">
                <a:solidFill>
                  <a:schemeClr val="dk1"/>
                </a:solidFill>
                <a:highlight>
                  <a:srgbClr val="FFFFFF"/>
                </a:highlight>
                <a:latin typeface="Courier New"/>
                <a:ea typeface="Courier New"/>
                <a:cs typeface="Courier New"/>
                <a:sym typeface="Courier New"/>
              </a:rPr>
              <a:t> Robot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IBehaviour</a:t>
            </a:r>
            <a:r>
              <a:rPr b="0" i="0" lang="en" sz="1000" u="none" cap="none" strike="noStrike">
                <a:solidFill>
                  <a:schemeClr val="dk1"/>
                </a:solidFill>
                <a:highlight>
                  <a:srgbClr val="FFFFFF"/>
                </a:highlight>
                <a:latin typeface="Courier New"/>
                <a:ea typeface="Courier New"/>
                <a:cs typeface="Courier New"/>
                <a:sym typeface="Courier New"/>
              </a:rPr>
              <a:t> behaviour;</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String</a:t>
            </a:r>
            <a:r>
              <a:rPr b="0" i="0" lang="en" sz="1000" u="none" cap="none" strike="noStrike">
                <a:solidFill>
                  <a:schemeClr val="dk1"/>
                </a:solidFill>
                <a:highlight>
                  <a:srgbClr val="FFFFFF"/>
                </a:highlight>
                <a:latin typeface="Courier New"/>
                <a:ea typeface="Courier New"/>
                <a:cs typeface="Courier New"/>
                <a:sym typeface="Courier New"/>
              </a:rPr>
              <a:t> name;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public</a:t>
            </a:r>
            <a:r>
              <a:rPr b="0" i="0" lang="en" sz="1000" u="none" cap="none" strike="noStrike">
                <a:solidFill>
                  <a:schemeClr val="dk1"/>
                </a:solidFill>
                <a:highlight>
                  <a:srgbClr val="FFFFFF"/>
                </a:highlight>
                <a:latin typeface="Courier New"/>
                <a:ea typeface="Courier New"/>
                <a:cs typeface="Courier New"/>
                <a:sym typeface="Courier New"/>
              </a:rPr>
              <a:t> Robot(</a:t>
            </a:r>
            <a:r>
              <a:rPr b="0" i="0" lang="en" sz="1000" u="none" cap="none" strike="noStrike">
                <a:solidFill>
                  <a:srgbClr val="0000FF"/>
                </a:solidFill>
                <a:highlight>
                  <a:srgbClr val="FFFFFF"/>
                </a:highlight>
                <a:latin typeface="Courier New"/>
                <a:ea typeface="Courier New"/>
                <a:cs typeface="Courier New"/>
                <a:sym typeface="Courier New"/>
              </a:rPr>
              <a:t>String</a:t>
            </a:r>
            <a:r>
              <a:rPr b="0" i="0" lang="en" sz="1000" u="none" cap="none" strike="noStrike">
                <a:solidFill>
                  <a:schemeClr val="dk1"/>
                </a:solidFill>
                <a:highlight>
                  <a:srgbClr val="FFFFFF"/>
                </a:highlight>
                <a:latin typeface="Courier New"/>
                <a:ea typeface="Courier New"/>
                <a:cs typeface="Courier New"/>
                <a:sym typeface="Courier New"/>
              </a:rPr>
              <a:t> name)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public</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void</a:t>
            </a:r>
            <a:r>
              <a:rPr b="0" i="0" lang="en" sz="1000" u="none" cap="none" strike="noStrike">
                <a:solidFill>
                  <a:schemeClr val="dk1"/>
                </a:solidFill>
                <a:highlight>
                  <a:srgbClr val="FFFFFF"/>
                </a:highlight>
                <a:latin typeface="Courier New"/>
                <a:ea typeface="Courier New"/>
                <a:cs typeface="Courier New"/>
                <a:sym typeface="Courier New"/>
              </a:rPr>
              <a:t> move()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int</a:t>
            </a:r>
            <a:r>
              <a:rPr b="0" i="0" lang="en" sz="1000" u="none" cap="none" strike="noStrike">
                <a:solidFill>
                  <a:schemeClr val="dk1"/>
                </a:solidFill>
                <a:highlight>
                  <a:srgbClr val="FFFFFF"/>
                </a:highlight>
                <a:latin typeface="Courier New"/>
                <a:ea typeface="Courier New"/>
                <a:cs typeface="Courier New"/>
                <a:sym typeface="Courier New"/>
              </a:rPr>
              <a:t> command = behaviour.moveCommand();</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mo"/>
              <a:buNone/>
            </a:pPr>
            <a:br>
              <a:rPr b="0" i="0" lang="en" sz="1000" u="none" cap="none" strike="noStrike">
                <a:solidFill>
                  <a:srgbClr val="000000"/>
                </a:solidFill>
                <a:latin typeface="Courier New"/>
                <a:ea typeface="Courier New"/>
                <a:cs typeface="Courier New"/>
                <a:sym typeface="Courier New"/>
              </a:rPr>
            </a:br>
            <a:br>
              <a:rPr b="0" i="0" lang="en" sz="1000" u="none" cap="none" strike="noStrike">
                <a:solidFill>
                  <a:srgbClr val="000000"/>
                </a:solidFill>
                <a:latin typeface="Courier New"/>
                <a:ea typeface="Courier New"/>
                <a:cs typeface="Courier New"/>
                <a:sym typeface="Courier New"/>
              </a:rPr>
            </a:br>
            <a:endParaRPr b="0" i="0" sz="1000" u="none" cap="none" strike="noStrike">
              <a:solidFill>
                <a:schemeClr val="dk1"/>
              </a:solidFill>
              <a:latin typeface="Courier New"/>
              <a:ea typeface="Courier New"/>
              <a:cs typeface="Courier New"/>
              <a:sym typeface="Courier New"/>
            </a:endParaRPr>
          </a:p>
        </p:txBody>
      </p:sp>
      <p:sp>
        <p:nvSpPr>
          <p:cNvPr id="311" name="Google Shape;311;g1f550094126_0_291"/>
          <p:cNvSpPr/>
          <p:nvPr/>
        </p:nvSpPr>
        <p:spPr>
          <a:xfrm>
            <a:off x="6156176" y="1005576"/>
            <a:ext cx="2664300" cy="1458300"/>
          </a:xfrm>
          <a:prstGeom prst="wedgeRectCallout">
            <a:avLst>
              <a:gd fmla="val -199777" name="adj1"/>
              <a:gd fmla="val -2074"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Twentieth Century"/>
                <a:ea typeface="Twentieth Century"/>
                <a:cs typeface="Twentieth Century"/>
                <a:sym typeface="Twentieth Century"/>
              </a:rPr>
              <a:t>Represent the behavior of the class, i.e., all methods that would be here, they are not anymore !</a:t>
            </a:r>
            <a:endParaRPr b="0" i="0" sz="1200" u="none" cap="none" strike="noStrike">
              <a:solidFill>
                <a:srgbClr val="000000"/>
              </a:solidFill>
              <a:latin typeface="Arial"/>
              <a:ea typeface="Arial"/>
              <a:cs typeface="Arial"/>
              <a:sym typeface="Arial"/>
            </a:endParaRPr>
          </a:p>
        </p:txBody>
      </p:sp>
      <p:sp>
        <p:nvSpPr>
          <p:cNvPr id="312" name="Google Shape;312;g1f550094126_0_291"/>
          <p:cNvSpPr/>
          <p:nvPr/>
        </p:nvSpPr>
        <p:spPr>
          <a:xfrm>
            <a:off x="6156176" y="2679762"/>
            <a:ext cx="2664300" cy="1458300"/>
          </a:xfrm>
          <a:prstGeom prst="wedgeRectCallout">
            <a:avLst>
              <a:gd fmla="val -143328" name="adj1"/>
              <a:gd fmla="val 26816"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Twentieth Century"/>
                <a:ea typeface="Twentieth Century"/>
                <a:cs typeface="Twentieth Century"/>
                <a:sym typeface="Twentieth Century"/>
              </a:rPr>
              <a:t>It is a way of separating the structure from the behavior. The class is less propense to receive modifications</a:t>
            </a:r>
            <a:endParaRPr b="0" i="0" sz="1200" u="none" cap="none" strike="noStrike">
              <a:solidFill>
                <a:srgbClr val="000000"/>
              </a:solidFill>
              <a:latin typeface="Arial"/>
              <a:ea typeface="Arial"/>
              <a:cs typeface="Arial"/>
              <a:sym typeface="Arial"/>
            </a:endParaRPr>
          </a:p>
        </p:txBody>
      </p:sp>
      <p:grpSp>
        <p:nvGrpSpPr>
          <p:cNvPr id="313" name="Google Shape;313;g1f550094126_0_291"/>
          <p:cNvGrpSpPr/>
          <p:nvPr/>
        </p:nvGrpSpPr>
        <p:grpSpPr>
          <a:xfrm>
            <a:off x="-75" y="0"/>
            <a:ext cx="9144150" cy="1104600"/>
            <a:chOff x="0" y="7850"/>
            <a:chExt cx="9144150" cy="1104600"/>
          </a:xfrm>
        </p:grpSpPr>
        <p:sp>
          <p:nvSpPr>
            <p:cNvPr id="314" name="Google Shape;314;g1f550094126_0_291"/>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1f550094126_0_291"/>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1f550094126_0_291"/>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7" name="Google Shape;317;g1f550094126_0_291"/>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ROBOT EXAMPLE - IN JAVA</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1f550094126_0_302"/>
          <p:cNvSpPr/>
          <p:nvPr/>
        </p:nvSpPr>
        <p:spPr>
          <a:xfrm>
            <a:off x="139325" y="249476"/>
            <a:ext cx="8712900" cy="54063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public</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class</a:t>
            </a:r>
            <a:r>
              <a:rPr b="0" i="0" lang="en" sz="1050" u="none" cap="none" strike="noStrike">
                <a:solidFill>
                  <a:schemeClr val="dk1"/>
                </a:solidFill>
                <a:highlight>
                  <a:srgbClr val="FFFFFF"/>
                </a:highlight>
                <a:latin typeface="Courier New"/>
                <a:ea typeface="Courier New"/>
                <a:cs typeface="Courier New"/>
                <a:sym typeface="Courier New"/>
              </a:rPr>
              <a:t> Main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rgbClr val="0000FF"/>
                </a:solidFill>
                <a:highlight>
                  <a:srgbClr val="FFFFFF"/>
                </a:highlight>
                <a:latin typeface="Courier New"/>
                <a:ea typeface="Courier New"/>
                <a:cs typeface="Courier New"/>
                <a:sym typeface="Courier New"/>
              </a:rPr>
              <a:t>public</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static</a:t>
            </a: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void</a:t>
            </a:r>
            <a:r>
              <a:rPr b="0" i="0" lang="en" sz="1050" u="none" cap="none" strike="noStrike">
                <a:solidFill>
                  <a:schemeClr val="dk1"/>
                </a:solidFill>
                <a:highlight>
                  <a:srgbClr val="FFFFFF"/>
                </a:highlight>
                <a:latin typeface="Courier New"/>
                <a:ea typeface="Courier New"/>
                <a:cs typeface="Courier New"/>
                <a:sym typeface="Courier New"/>
              </a:rPr>
              <a:t> main(</a:t>
            </a:r>
            <a:r>
              <a:rPr b="0" i="0" lang="en" sz="1050" u="none" cap="none" strike="noStrike">
                <a:solidFill>
                  <a:srgbClr val="0000FF"/>
                </a:solidFill>
                <a:highlight>
                  <a:srgbClr val="FFFFFF"/>
                </a:highlight>
                <a:latin typeface="Courier New"/>
                <a:ea typeface="Courier New"/>
                <a:cs typeface="Courier New"/>
                <a:sym typeface="Courier New"/>
              </a:rPr>
              <a:t>String</a:t>
            </a:r>
            <a:r>
              <a:rPr b="0" i="0" lang="en" sz="1050" u="none" cap="none" strike="noStrike">
                <a:solidFill>
                  <a:schemeClr val="dk1"/>
                </a:solidFill>
                <a:highlight>
                  <a:srgbClr val="FFFFFF"/>
                </a:highlight>
                <a:latin typeface="Courier New"/>
                <a:ea typeface="Courier New"/>
                <a:cs typeface="Courier New"/>
                <a:sym typeface="Courier New"/>
              </a:rPr>
              <a:t>[] args)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Robot</a:t>
            </a:r>
            <a:r>
              <a:rPr b="0" i="0" lang="en" sz="1050" u="none" cap="none" strike="noStrike">
                <a:solidFill>
                  <a:schemeClr val="dk1"/>
                </a:solidFill>
                <a:highlight>
                  <a:srgbClr val="FFFFFF"/>
                </a:highlight>
                <a:latin typeface="Courier New"/>
                <a:ea typeface="Courier New"/>
                <a:cs typeface="Courier New"/>
                <a:sym typeface="Courier New"/>
              </a:rPr>
              <a:t> r1 = </a:t>
            </a:r>
            <a:r>
              <a:rPr b="0" i="0" lang="en" sz="1050" u="none" cap="none" strike="noStrike">
                <a:solidFill>
                  <a:srgbClr val="0000FF"/>
                </a:solidFill>
                <a:highlight>
                  <a:srgbClr val="FFFFFF"/>
                </a:highlight>
                <a:latin typeface="Courier New"/>
                <a:ea typeface="Courier New"/>
                <a:cs typeface="Courier New"/>
                <a:sym typeface="Courier New"/>
              </a:rPr>
              <a:t>new</a:t>
            </a:r>
            <a:r>
              <a:rPr b="0" i="0" lang="en" sz="1050" u="none" cap="none" strike="noStrike">
                <a:solidFill>
                  <a:schemeClr val="dk1"/>
                </a:solidFill>
                <a:highlight>
                  <a:srgbClr val="FFFFFF"/>
                </a:highlight>
                <a:latin typeface="Courier New"/>
                <a:ea typeface="Courier New"/>
                <a:cs typeface="Courier New"/>
                <a:sym typeface="Courier New"/>
              </a:rPr>
              <a:t> Robot(</a:t>
            </a:r>
            <a:r>
              <a:rPr b="0" i="0" lang="en" sz="1050" u="none" cap="none" strike="noStrike">
                <a:solidFill>
                  <a:srgbClr val="A31515"/>
                </a:solidFill>
                <a:highlight>
                  <a:srgbClr val="FFFFFF"/>
                </a:highlight>
                <a:latin typeface="Courier New"/>
                <a:ea typeface="Courier New"/>
                <a:cs typeface="Courier New"/>
                <a:sym typeface="Courier New"/>
              </a:rPr>
              <a:t>"Big Robot"</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Robot</a:t>
            </a:r>
            <a:r>
              <a:rPr b="0" i="0" lang="en" sz="1050" u="none" cap="none" strike="noStrike">
                <a:solidFill>
                  <a:schemeClr val="dk1"/>
                </a:solidFill>
                <a:highlight>
                  <a:srgbClr val="FFFFFF"/>
                </a:highlight>
                <a:latin typeface="Courier New"/>
                <a:ea typeface="Courier New"/>
                <a:cs typeface="Courier New"/>
                <a:sym typeface="Courier New"/>
              </a:rPr>
              <a:t> r2 = </a:t>
            </a:r>
            <a:r>
              <a:rPr b="0" i="0" lang="en" sz="1050" u="none" cap="none" strike="noStrike">
                <a:solidFill>
                  <a:srgbClr val="0000FF"/>
                </a:solidFill>
                <a:highlight>
                  <a:srgbClr val="FFFFFF"/>
                </a:highlight>
                <a:latin typeface="Courier New"/>
                <a:ea typeface="Courier New"/>
                <a:cs typeface="Courier New"/>
                <a:sym typeface="Courier New"/>
              </a:rPr>
              <a:t>new</a:t>
            </a:r>
            <a:r>
              <a:rPr b="0" i="0" lang="en" sz="1050" u="none" cap="none" strike="noStrike">
                <a:solidFill>
                  <a:schemeClr val="dk1"/>
                </a:solidFill>
                <a:highlight>
                  <a:srgbClr val="FFFFFF"/>
                </a:highlight>
                <a:latin typeface="Courier New"/>
                <a:ea typeface="Courier New"/>
                <a:cs typeface="Courier New"/>
                <a:sym typeface="Courier New"/>
              </a:rPr>
              <a:t> Robot(</a:t>
            </a:r>
            <a:r>
              <a:rPr b="0" i="0" lang="en" sz="1050" u="none" cap="none" strike="noStrike">
                <a:solidFill>
                  <a:srgbClr val="A31515"/>
                </a:solidFill>
                <a:highlight>
                  <a:srgbClr val="FFFFFF"/>
                </a:highlight>
                <a:latin typeface="Courier New"/>
                <a:ea typeface="Courier New"/>
                <a:cs typeface="Courier New"/>
                <a:sym typeface="Courier New"/>
              </a:rPr>
              <a:t>"C3PO"</a:t>
            </a:r>
            <a:r>
              <a:rPr b="0" i="0" lang="en" sz="1050" u="none" cap="none" strike="noStrike">
                <a:solidFill>
                  <a:schemeClr val="dk1"/>
                </a:solidFill>
                <a:highlight>
                  <a:srgbClr val="FFFFFF"/>
                </a:highlight>
                <a:latin typeface="Courier New"/>
                <a:ea typeface="Courier New"/>
                <a:cs typeface="Courier New"/>
                <a:sym typeface="Courier New"/>
              </a:rPr>
              <a:t>);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Robot</a:t>
            </a:r>
            <a:r>
              <a:rPr b="0" i="0" lang="en" sz="1050" u="none" cap="none" strike="noStrike">
                <a:solidFill>
                  <a:schemeClr val="dk1"/>
                </a:solidFill>
                <a:highlight>
                  <a:srgbClr val="FFFFFF"/>
                </a:highlight>
                <a:latin typeface="Courier New"/>
                <a:ea typeface="Courier New"/>
                <a:cs typeface="Courier New"/>
                <a:sym typeface="Courier New"/>
              </a:rPr>
              <a:t> r3 = </a:t>
            </a:r>
            <a:r>
              <a:rPr b="0" i="0" lang="en" sz="1050" u="none" cap="none" strike="noStrike">
                <a:solidFill>
                  <a:srgbClr val="0000FF"/>
                </a:solidFill>
                <a:highlight>
                  <a:srgbClr val="FFFFFF"/>
                </a:highlight>
                <a:latin typeface="Courier New"/>
                <a:ea typeface="Courier New"/>
                <a:cs typeface="Courier New"/>
                <a:sym typeface="Courier New"/>
              </a:rPr>
              <a:t>new</a:t>
            </a:r>
            <a:r>
              <a:rPr b="0" i="0" lang="en" sz="1050" u="none" cap="none" strike="noStrike">
                <a:solidFill>
                  <a:schemeClr val="dk1"/>
                </a:solidFill>
                <a:highlight>
                  <a:srgbClr val="FFFFFF"/>
                </a:highlight>
                <a:latin typeface="Courier New"/>
                <a:ea typeface="Courier New"/>
                <a:cs typeface="Courier New"/>
                <a:sym typeface="Courier New"/>
              </a:rPr>
              <a:t> Robot(</a:t>
            </a:r>
            <a:r>
              <a:rPr b="0" i="0" lang="en" sz="1050" u="none" cap="none" strike="noStrike">
                <a:solidFill>
                  <a:srgbClr val="A31515"/>
                </a:solidFill>
                <a:highlight>
                  <a:srgbClr val="FFFFFF"/>
                </a:highlight>
                <a:latin typeface="Courier New"/>
                <a:ea typeface="Courier New"/>
                <a:cs typeface="Courier New"/>
                <a:sym typeface="Courier New"/>
              </a:rPr>
              <a:t>"R2D2"</a:t>
            </a:r>
            <a:r>
              <a:rPr b="0" i="0" lang="en" sz="1050" u="none" cap="none" strike="noStrike">
                <a:solidFill>
                  <a:schemeClr val="dk1"/>
                </a:solidFill>
                <a:highlight>
                  <a:srgbClr val="FFFFFF"/>
                </a:highlight>
                <a:latin typeface="Courier New"/>
                <a:ea typeface="Courier New"/>
                <a:cs typeface="Courier New"/>
                <a:sym typeface="Courier New"/>
              </a:rPr>
              <a:t>);</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r1.setBehaviour(</a:t>
            </a:r>
            <a:r>
              <a:rPr b="0" i="0" lang="en" sz="1050" u="none" cap="none" strike="noStrike">
                <a:solidFill>
                  <a:srgbClr val="0000FF"/>
                </a:solidFill>
                <a:highlight>
                  <a:srgbClr val="FFFFFF"/>
                </a:highlight>
                <a:latin typeface="Courier New"/>
                <a:ea typeface="Courier New"/>
                <a:cs typeface="Courier New"/>
                <a:sym typeface="Courier New"/>
              </a:rPr>
              <a:t>new</a:t>
            </a:r>
            <a:r>
              <a:rPr b="0" i="0" lang="en" sz="1050" u="none" cap="none" strike="noStrike">
                <a:solidFill>
                  <a:schemeClr val="dk1"/>
                </a:solidFill>
                <a:highlight>
                  <a:srgbClr val="FFFFFF"/>
                </a:highlight>
                <a:latin typeface="Courier New"/>
                <a:ea typeface="Courier New"/>
                <a:cs typeface="Courier New"/>
                <a:sym typeface="Courier New"/>
              </a:rPr>
              <a:t> AgressiveBehaviour());</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r2.setBehaviour(</a:t>
            </a:r>
            <a:r>
              <a:rPr b="0" i="0" lang="en" sz="1050" u="none" cap="none" strike="noStrike">
                <a:solidFill>
                  <a:srgbClr val="0000FF"/>
                </a:solidFill>
                <a:highlight>
                  <a:srgbClr val="FFFFFF"/>
                </a:highlight>
                <a:latin typeface="Courier New"/>
                <a:ea typeface="Courier New"/>
                <a:cs typeface="Courier New"/>
                <a:sym typeface="Courier New"/>
              </a:rPr>
              <a:t>new</a:t>
            </a:r>
            <a:r>
              <a:rPr b="0" i="0" lang="en" sz="1050" u="none" cap="none" strike="noStrike">
                <a:solidFill>
                  <a:schemeClr val="dk1"/>
                </a:solidFill>
                <a:highlight>
                  <a:srgbClr val="FFFFFF"/>
                </a:highlight>
                <a:latin typeface="Courier New"/>
                <a:ea typeface="Courier New"/>
                <a:cs typeface="Courier New"/>
                <a:sym typeface="Courier New"/>
              </a:rPr>
              <a:t> DefensiveBehaviour());</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r3.setBehaviour(</a:t>
            </a:r>
            <a:r>
              <a:rPr b="0" i="0" lang="en" sz="1050" u="none" cap="none" strike="noStrike">
                <a:solidFill>
                  <a:srgbClr val="0000FF"/>
                </a:solidFill>
                <a:highlight>
                  <a:srgbClr val="FFFFFF"/>
                </a:highlight>
                <a:latin typeface="Courier New"/>
                <a:ea typeface="Courier New"/>
                <a:cs typeface="Courier New"/>
                <a:sym typeface="Courier New"/>
              </a:rPr>
              <a:t>new</a:t>
            </a:r>
            <a:r>
              <a:rPr b="0" i="0" lang="en" sz="1050" u="none" cap="none" strike="noStrike">
                <a:solidFill>
                  <a:schemeClr val="dk1"/>
                </a:solidFill>
                <a:highlight>
                  <a:srgbClr val="FFFFFF"/>
                </a:highlight>
                <a:latin typeface="Courier New"/>
                <a:ea typeface="Courier New"/>
                <a:cs typeface="Courier New"/>
                <a:sym typeface="Courier New"/>
              </a:rPr>
              <a:t> NormalBehaviour());</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r1.move();</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r2.move();</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r3.move();</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if</a:t>
            </a:r>
            <a:r>
              <a:rPr b="0" i="0" lang="en" sz="1050" u="none" cap="none" strike="noStrike">
                <a:solidFill>
                  <a:schemeClr val="dk1"/>
                </a:solidFill>
                <a:highlight>
                  <a:srgbClr val="FFFFFF"/>
                </a:highlight>
                <a:latin typeface="Courier New"/>
                <a:ea typeface="Courier New"/>
                <a:cs typeface="Courier New"/>
                <a:sym typeface="Courier New"/>
              </a:rPr>
              <a:t> (some condition)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r1.setBehaviour(</a:t>
            </a:r>
            <a:r>
              <a:rPr b="0" i="0" lang="en" sz="1050" u="none" cap="none" strike="noStrike">
                <a:solidFill>
                  <a:srgbClr val="0000FF"/>
                </a:solidFill>
                <a:highlight>
                  <a:srgbClr val="FFFFFF"/>
                </a:highlight>
                <a:latin typeface="Courier New"/>
                <a:ea typeface="Courier New"/>
                <a:cs typeface="Courier New"/>
                <a:sym typeface="Courier New"/>
              </a:rPr>
              <a:t>new</a:t>
            </a:r>
            <a:r>
              <a:rPr b="0" i="0" lang="en" sz="1050" u="none" cap="none" strike="noStrike">
                <a:solidFill>
                  <a:schemeClr val="dk1"/>
                </a:solidFill>
                <a:highlight>
                  <a:srgbClr val="FFFFFF"/>
                </a:highlight>
                <a:latin typeface="Courier New"/>
                <a:ea typeface="Courier New"/>
                <a:cs typeface="Courier New"/>
                <a:sym typeface="Courier New"/>
              </a:rPr>
              <a:t> DefensiveBehaviour());</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r>
              <a:rPr b="0" i="0" lang="en" sz="1050" u="none" cap="none" strike="noStrike">
                <a:solidFill>
                  <a:srgbClr val="0000FF"/>
                </a:solidFill>
                <a:highlight>
                  <a:srgbClr val="FFFFFF"/>
                </a:highlight>
                <a:latin typeface="Courier New"/>
                <a:ea typeface="Courier New"/>
                <a:cs typeface="Courier New"/>
                <a:sym typeface="Courier New"/>
              </a:rPr>
              <a:t>if</a:t>
            </a:r>
            <a:r>
              <a:rPr b="0" i="0" lang="en" sz="1050" u="none" cap="none" strike="noStrike">
                <a:solidFill>
                  <a:schemeClr val="dk1"/>
                </a:solidFill>
                <a:highlight>
                  <a:srgbClr val="FFFFFF"/>
                </a:highlight>
                <a:latin typeface="Courier New"/>
                <a:ea typeface="Courier New"/>
                <a:cs typeface="Courier New"/>
                <a:sym typeface="Courier New"/>
              </a:rPr>
              <a:t> (some condition)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r2.setBehaviour(</a:t>
            </a:r>
            <a:r>
              <a:rPr b="0" i="0" lang="en" sz="1050" u="none" cap="none" strike="noStrike">
                <a:solidFill>
                  <a:srgbClr val="0000FF"/>
                </a:solidFill>
                <a:highlight>
                  <a:srgbClr val="FFFFFF"/>
                </a:highlight>
                <a:latin typeface="Courier New"/>
                <a:ea typeface="Courier New"/>
                <a:cs typeface="Courier New"/>
                <a:sym typeface="Courier New"/>
              </a:rPr>
              <a:t>new</a:t>
            </a:r>
            <a:r>
              <a:rPr b="0" i="0" lang="en" sz="1050" u="none" cap="none" strike="noStrike">
                <a:solidFill>
                  <a:schemeClr val="dk1"/>
                </a:solidFill>
                <a:highlight>
                  <a:srgbClr val="FFFFFF"/>
                </a:highlight>
                <a:latin typeface="Courier New"/>
                <a:ea typeface="Courier New"/>
                <a:cs typeface="Courier New"/>
                <a:sym typeface="Courier New"/>
              </a:rPr>
              <a:t> AgressiveBehaviour());</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r1.move();</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r2.move();</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r3.move();</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   }</a:t>
            </a:r>
            <a:endParaRPr b="0" i="0" sz="105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chemeClr val="dk1"/>
                </a:solidFill>
                <a:highlight>
                  <a:srgbClr val="FFFFFF"/>
                </a:highlight>
                <a:latin typeface="Courier New"/>
                <a:ea typeface="Courier New"/>
                <a:cs typeface="Courier New"/>
                <a:sym typeface="Courier New"/>
              </a:rPr>
              <a:t>}</a:t>
            </a:r>
            <a:endParaRPr b="0" i="0" sz="3700" u="none" cap="none" strike="noStrike">
              <a:solidFill>
                <a:schemeClr val="dk1"/>
              </a:solidFill>
              <a:latin typeface="Courier New"/>
              <a:ea typeface="Courier New"/>
              <a:cs typeface="Courier New"/>
              <a:sym typeface="Courier New"/>
            </a:endParaRPr>
          </a:p>
        </p:txBody>
      </p:sp>
      <p:sp>
        <p:nvSpPr>
          <p:cNvPr id="323" name="Google Shape;323;g1f550094126_0_302"/>
          <p:cNvSpPr/>
          <p:nvPr/>
        </p:nvSpPr>
        <p:spPr>
          <a:xfrm>
            <a:off x="4074777" y="2137621"/>
            <a:ext cx="144000" cy="540000"/>
          </a:xfrm>
          <a:prstGeom prst="rightBrace">
            <a:avLst>
              <a:gd fmla="val 8333" name="adj1"/>
              <a:gd fmla="val 50000" name="adj2"/>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324" name="Google Shape;324;g1f550094126_0_302"/>
          <p:cNvSpPr/>
          <p:nvPr/>
        </p:nvSpPr>
        <p:spPr>
          <a:xfrm>
            <a:off x="7032151" y="1028701"/>
            <a:ext cx="1872300" cy="864000"/>
          </a:xfrm>
          <a:prstGeom prst="wedgeRectCallout">
            <a:avLst>
              <a:gd fmla="val -196654" name="adj1"/>
              <a:gd fmla="val 110651"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Initial behavior (Default)</a:t>
            </a:r>
            <a:endParaRPr b="0" i="0" sz="1400" u="none" cap="none" strike="noStrike">
              <a:solidFill>
                <a:srgbClr val="000000"/>
              </a:solidFill>
              <a:latin typeface="Arial"/>
              <a:ea typeface="Arial"/>
              <a:cs typeface="Arial"/>
              <a:sym typeface="Arial"/>
            </a:endParaRPr>
          </a:p>
        </p:txBody>
      </p:sp>
      <p:sp>
        <p:nvSpPr>
          <p:cNvPr id="325" name="Google Shape;325;g1f550094126_0_302"/>
          <p:cNvSpPr/>
          <p:nvPr/>
        </p:nvSpPr>
        <p:spPr>
          <a:xfrm>
            <a:off x="6475918" y="2677618"/>
            <a:ext cx="2376300" cy="864000"/>
          </a:xfrm>
          <a:prstGeom prst="wedgeRectCallout">
            <a:avLst>
              <a:gd fmla="val -135582" name="adj1"/>
              <a:gd fmla="val 17521"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Behavioral changes in runtime</a:t>
            </a:r>
            <a:endParaRPr b="0" i="0" sz="1400" u="none" cap="none" strike="noStrike">
              <a:solidFill>
                <a:srgbClr val="000000"/>
              </a:solidFill>
              <a:latin typeface="Arial"/>
              <a:ea typeface="Arial"/>
              <a:cs typeface="Arial"/>
              <a:sym typeface="Arial"/>
            </a:endParaRPr>
          </a:p>
        </p:txBody>
      </p:sp>
      <p:grpSp>
        <p:nvGrpSpPr>
          <p:cNvPr id="326" name="Google Shape;326;g1f550094126_0_302"/>
          <p:cNvGrpSpPr/>
          <p:nvPr/>
        </p:nvGrpSpPr>
        <p:grpSpPr>
          <a:xfrm>
            <a:off x="-75" y="0"/>
            <a:ext cx="9144150" cy="1104600"/>
            <a:chOff x="0" y="7850"/>
            <a:chExt cx="9144150" cy="1104600"/>
          </a:xfrm>
        </p:grpSpPr>
        <p:sp>
          <p:nvSpPr>
            <p:cNvPr id="327" name="Google Shape;327;g1f550094126_0_302"/>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1f550094126_0_302"/>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1f550094126_0_302"/>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0" name="Google Shape;330;g1f550094126_0_302"/>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ROBOT EXAMPLE - IN JAVA</a:t>
            </a:r>
            <a:endParaRPr>
              <a:solidFill>
                <a:schemeClr val="lt1"/>
              </a:solidFill>
            </a:endParaRPr>
          </a:p>
        </p:txBody>
      </p:sp>
      <p:sp>
        <p:nvSpPr>
          <p:cNvPr id="331" name="Google Shape;331;g1f550094126_0_302"/>
          <p:cNvSpPr/>
          <p:nvPr/>
        </p:nvSpPr>
        <p:spPr>
          <a:xfrm>
            <a:off x="6475918" y="3924543"/>
            <a:ext cx="2376300" cy="864000"/>
          </a:xfrm>
          <a:prstGeom prst="wedgeRectCallout">
            <a:avLst>
              <a:gd fmla="val -136129" name="adj1"/>
              <a:gd fmla="val -69672"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Behavioral changes in runtime</a:t>
            </a:r>
            <a:endParaRPr b="0" i="0" sz="1400" u="none" cap="none" strike="noStrike">
              <a:solidFill>
                <a:srgbClr val="000000"/>
              </a:solidFill>
              <a:latin typeface="Arial"/>
              <a:ea typeface="Arial"/>
              <a:cs typeface="Arial"/>
              <a:sym typeface="Arial"/>
            </a:endParaRPr>
          </a:p>
        </p:txBody>
      </p:sp>
      <p:sp>
        <p:nvSpPr>
          <p:cNvPr id="332" name="Google Shape;332;g1f550094126_0_302"/>
          <p:cNvSpPr txBox="1"/>
          <p:nvPr/>
        </p:nvSpPr>
        <p:spPr>
          <a:xfrm>
            <a:off x="1638000" y="4044325"/>
            <a:ext cx="4437600" cy="1015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1" lang="en" sz="900" u="none" cap="none" strike="noStrike">
                <a:solidFill>
                  <a:srgbClr val="000000"/>
                </a:solidFill>
                <a:latin typeface="Arial"/>
                <a:ea typeface="Arial"/>
                <a:cs typeface="Arial"/>
                <a:sym typeface="Arial"/>
              </a:rPr>
              <a:t>Interessante observar que se o padrão não estivesse aplicado e todos os comportamentos estivessem dentro de uma única classe, até mesmo essa lógica de troca de um comportamento para o outro também estaria todo dentro daquela classe única. Com o uso do padrão, cada comportamento é encapsulado em uma classe separada e até a lógica de troca (condição) é removida e também pode ser encapsulada em outro local, como mostra esse método Main.</a:t>
            </a:r>
            <a:endParaRPr b="0" i="1" sz="9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1f550094126_0_316"/>
          <p:cNvSpPr txBox="1"/>
          <p:nvPr>
            <p:ph type="title"/>
          </p:nvPr>
        </p:nvSpPr>
        <p:spPr>
          <a:xfrm>
            <a:off x="755576" y="15799"/>
            <a:ext cx="7290000" cy="1124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STRATEGY</a:t>
            </a:r>
            <a:endParaRPr/>
          </a:p>
        </p:txBody>
      </p:sp>
      <p:sp>
        <p:nvSpPr>
          <p:cNvPr id="338" name="Google Shape;338;g1f550094126_0_316"/>
          <p:cNvSpPr/>
          <p:nvPr/>
        </p:nvSpPr>
        <p:spPr>
          <a:xfrm>
            <a:off x="64783" y="1529238"/>
            <a:ext cx="3390600" cy="11079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rgbClr val="0000FF"/>
                </a:solidFill>
                <a:highlight>
                  <a:schemeClr val="lt1"/>
                </a:highlight>
                <a:latin typeface="Courier New"/>
                <a:ea typeface="Courier New"/>
                <a:cs typeface="Courier New"/>
                <a:sym typeface="Courier New"/>
              </a:rPr>
              <a:t>class</a:t>
            </a:r>
            <a:r>
              <a:rPr b="0" i="0" lang="en" sz="1000" u="none" cap="none" strike="noStrike">
                <a:solidFill>
                  <a:schemeClr val="dk1"/>
                </a:solidFill>
                <a:highlight>
                  <a:schemeClr val="lt1"/>
                </a:highlight>
                <a:latin typeface="Courier New"/>
                <a:ea typeface="Courier New"/>
                <a:cs typeface="Courier New"/>
                <a:sym typeface="Courier New"/>
              </a:rPr>
              <a:t> BehaviorStrategy:</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r>
              <a:rPr b="0" i="0" lang="en" sz="1000" u="none" cap="none" strike="noStrike">
                <a:solidFill>
                  <a:srgbClr val="0000FF"/>
                </a:solidFill>
                <a:highlight>
                  <a:schemeClr val="lt1"/>
                </a:highlight>
                <a:latin typeface="Courier New"/>
                <a:ea typeface="Courier New"/>
                <a:cs typeface="Courier New"/>
                <a:sym typeface="Courier New"/>
              </a:rPr>
              <a:t>def</a:t>
            </a:r>
            <a:r>
              <a:rPr b="0" i="0" lang="en" sz="1000" u="none" cap="none" strike="noStrike">
                <a:solidFill>
                  <a:schemeClr val="dk1"/>
                </a:solidFill>
                <a:highlight>
                  <a:schemeClr val="lt1"/>
                </a:highlight>
                <a:latin typeface="Courier New"/>
                <a:ea typeface="Courier New"/>
                <a:cs typeface="Courier New"/>
                <a:sym typeface="Courier New"/>
              </a:rPr>
              <a:t> moveCommand(self) -&gt; </a:t>
            </a:r>
            <a:r>
              <a:rPr b="0" i="0" lang="en" sz="1000" u="none" cap="none" strike="noStrike">
                <a:solidFill>
                  <a:srgbClr val="0000FF"/>
                </a:solidFill>
                <a:highlight>
                  <a:schemeClr val="lt1"/>
                </a:highlight>
                <a:latin typeface="Courier New"/>
                <a:ea typeface="Courier New"/>
                <a:cs typeface="Courier New"/>
                <a:sym typeface="Courier New"/>
              </a:rPr>
              <a:t>None</a:t>
            </a:r>
            <a:r>
              <a:rPr b="0" i="0" lang="en" sz="1000" u="none" cap="none" strike="noStrike">
                <a:solidFill>
                  <a:schemeClr val="dk1"/>
                </a:solidFill>
                <a:highlight>
                  <a:schemeClr val="lt1"/>
                </a:highlight>
                <a:latin typeface="Courier New"/>
                <a:ea typeface="Courier New"/>
                <a:cs typeface="Courier New"/>
                <a:sym typeface="Courier New"/>
              </a:rPr>
              <a:t>:</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r>
              <a:rPr b="0" i="0" lang="en" sz="1000" u="none" cap="none" strike="noStrike">
                <a:solidFill>
                  <a:srgbClr val="0000FF"/>
                </a:solidFill>
                <a:highlight>
                  <a:schemeClr val="lt1"/>
                </a:highlight>
                <a:latin typeface="Courier New"/>
                <a:ea typeface="Courier New"/>
                <a:cs typeface="Courier New"/>
                <a:sym typeface="Courier New"/>
              </a:rPr>
              <a:t>raise</a:t>
            </a:r>
            <a:r>
              <a:rPr b="0" i="0" lang="en" sz="1000" u="none" cap="none" strike="noStrike">
                <a:solidFill>
                  <a:schemeClr val="dk1"/>
                </a:solidFill>
                <a:highlight>
                  <a:schemeClr val="lt1"/>
                </a:highlight>
                <a:latin typeface="Courier New"/>
                <a:ea typeface="Courier New"/>
                <a:cs typeface="Courier New"/>
                <a:sym typeface="Courier New"/>
              </a:rPr>
              <a:t> NotImplementedError</a:t>
            </a:r>
            <a:endParaRPr b="0" i="0" sz="1000" u="none" cap="none" strike="noStrike">
              <a:solidFill>
                <a:srgbClr val="000000"/>
              </a:solidFill>
              <a:latin typeface="Courier New"/>
              <a:ea typeface="Courier New"/>
              <a:cs typeface="Courier New"/>
              <a:sym typeface="Courier New"/>
            </a:endParaRPr>
          </a:p>
        </p:txBody>
      </p:sp>
      <p:sp>
        <p:nvSpPr>
          <p:cNvPr id="339" name="Google Shape;339;g1f550094126_0_316"/>
          <p:cNvSpPr/>
          <p:nvPr/>
        </p:nvSpPr>
        <p:spPr>
          <a:xfrm>
            <a:off x="222125" y="2746802"/>
            <a:ext cx="5400600" cy="1502400"/>
          </a:xfrm>
          <a:prstGeom prst="rect">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rgbClr val="0000FF"/>
                </a:solidFill>
                <a:highlight>
                  <a:schemeClr val="lt1"/>
                </a:highlight>
                <a:latin typeface="Courier New"/>
                <a:ea typeface="Courier New"/>
                <a:cs typeface="Courier New"/>
                <a:sym typeface="Courier New"/>
              </a:rPr>
              <a:t>class</a:t>
            </a:r>
            <a:r>
              <a:rPr b="0" i="0" lang="en" sz="1000" u="none" cap="none" strike="noStrike">
                <a:solidFill>
                  <a:schemeClr val="dk1"/>
                </a:solidFill>
                <a:highlight>
                  <a:schemeClr val="lt1"/>
                </a:highlight>
                <a:latin typeface="Courier New"/>
                <a:ea typeface="Courier New"/>
                <a:cs typeface="Courier New"/>
                <a:sym typeface="Courier New"/>
              </a:rPr>
              <a:t> AgressiveBehavior(BehaviorStrategy):</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r>
              <a:rPr b="0" i="0" lang="en" sz="1000" u="none" cap="none" strike="noStrike">
                <a:solidFill>
                  <a:srgbClr val="0000FF"/>
                </a:solidFill>
                <a:highlight>
                  <a:schemeClr val="lt1"/>
                </a:highlight>
                <a:latin typeface="Courier New"/>
                <a:ea typeface="Courier New"/>
                <a:cs typeface="Courier New"/>
                <a:sym typeface="Courier New"/>
              </a:rPr>
              <a:t>def</a:t>
            </a:r>
            <a:r>
              <a:rPr b="0" i="0" lang="en" sz="1000" u="none" cap="none" strike="noStrike">
                <a:solidFill>
                  <a:schemeClr val="dk1"/>
                </a:solidFill>
                <a:highlight>
                  <a:schemeClr val="lt1"/>
                </a:highlight>
                <a:latin typeface="Courier New"/>
                <a:ea typeface="Courier New"/>
                <a:cs typeface="Courier New"/>
                <a:sym typeface="Courier New"/>
              </a:rPr>
              <a:t> moveCommand(self) -&gt; </a:t>
            </a:r>
            <a:r>
              <a:rPr b="0" i="0" lang="en" sz="1000" u="none" cap="none" strike="noStrike">
                <a:solidFill>
                  <a:srgbClr val="0000FF"/>
                </a:solidFill>
                <a:highlight>
                  <a:schemeClr val="lt1"/>
                </a:highlight>
                <a:latin typeface="Courier New"/>
                <a:ea typeface="Courier New"/>
                <a:cs typeface="Courier New"/>
                <a:sym typeface="Courier New"/>
              </a:rPr>
              <a:t>None</a:t>
            </a:r>
            <a:r>
              <a:rPr b="0" i="0" lang="en" sz="1000" u="none" cap="none" strike="noStrike">
                <a:solidFill>
                  <a:schemeClr val="dk1"/>
                </a:solidFill>
                <a:highlight>
                  <a:schemeClr val="lt1"/>
                </a:highlight>
                <a:latin typeface="Courier New"/>
                <a:ea typeface="Courier New"/>
                <a:cs typeface="Courier New"/>
                <a:sym typeface="Courier New"/>
              </a:rPr>
              <a:t>:</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print(</a:t>
            </a:r>
            <a:r>
              <a:rPr b="0" i="0" lang="en" sz="1000" u="none" cap="none" strike="noStrike">
                <a:solidFill>
                  <a:srgbClr val="A31515"/>
                </a:solidFill>
                <a:highlight>
                  <a:schemeClr val="lt1"/>
                </a:highlight>
                <a:latin typeface="Courier New"/>
                <a:ea typeface="Courier New"/>
                <a:cs typeface="Courier New"/>
                <a:sym typeface="Courier New"/>
              </a:rPr>
              <a:t>"Agressive Behaviour: if find another robot attack it"</a:t>
            </a:r>
            <a:r>
              <a:rPr b="0" i="0" lang="en" sz="1000" u="none" cap="none" strike="noStrike">
                <a:solidFill>
                  <a:schemeClr val="dk1"/>
                </a:solidFill>
                <a:highlight>
                  <a:schemeClr val="lt1"/>
                </a:highlight>
                <a:latin typeface="Courier New"/>
                <a:ea typeface="Courier New"/>
                <a:cs typeface="Courier New"/>
                <a:sym typeface="Courier New"/>
              </a:rPr>
              <a:t>)</a:t>
            </a:r>
            <a:endParaRPr b="0" i="0" sz="1000" u="none" cap="none" strike="noStrike">
              <a:solidFill>
                <a:schemeClr val="dk1"/>
              </a:solidFill>
              <a:latin typeface="Courier New"/>
              <a:ea typeface="Courier New"/>
              <a:cs typeface="Courier New"/>
              <a:sym typeface="Courier New"/>
            </a:endParaRPr>
          </a:p>
        </p:txBody>
      </p:sp>
      <p:sp>
        <p:nvSpPr>
          <p:cNvPr id="340" name="Google Shape;340;g1f550094126_0_316"/>
          <p:cNvSpPr/>
          <p:nvPr/>
        </p:nvSpPr>
        <p:spPr>
          <a:xfrm>
            <a:off x="3657775" y="3508078"/>
            <a:ext cx="5436000" cy="1327200"/>
          </a:xfrm>
          <a:prstGeom prst="rect">
            <a:avLst/>
          </a:prstGeom>
          <a:solidFill>
            <a:schemeClr val="lt1"/>
          </a:solidFill>
          <a:ln cap="flat" cmpd="sng" w="158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35714"/>
              </a:lnSpc>
              <a:spcBef>
                <a:spcPts val="0"/>
              </a:spcBef>
              <a:spcAft>
                <a:spcPts val="0"/>
              </a:spcAft>
              <a:buClr>
                <a:schemeClr val="dk1"/>
              </a:buClr>
              <a:buSzPts val="1100"/>
              <a:buFont typeface="Arial"/>
              <a:buNone/>
            </a:pPr>
            <a:r>
              <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rgbClr val="0000FF"/>
                </a:solidFill>
                <a:highlight>
                  <a:schemeClr val="lt1"/>
                </a:highlight>
                <a:latin typeface="Courier New"/>
                <a:ea typeface="Courier New"/>
                <a:cs typeface="Courier New"/>
                <a:sym typeface="Courier New"/>
              </a:rPr>
              <a:t>class</a:t>
            </a:r>
            <a:r>
              <a:rPr b="0" i="0" lang="en" sz="1000" u="none" cap="none" strike="noStrike">
                <a:solidFill>
                  <a:schemeClr val="dk1"/>
                </a:solidFill>
                <a:highlight>
                  <a:schemeClr val="lt1"/>
                </a:highlight>
                <a:latin typeface="Courier New"/>
                <a:ea typeface="Courier New"/>
                <a:cs typeface="Courier New"/>
                <a:sym typeface="Courier New"/>
              </a:rPr>
              <a:t> NormalBehavior(BehaviorStrategy):</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r>
              <a:rPr b="0" i="0" lang="en" sz="1000" u="none" cap="none" strike="noStrike">
                <a:solidFill>
                  <a:srgbClr val="0000FF"/>
                </a:solidFill>
                <a:highlight>
                  <a:schemeClr val="lt1"/>
                </a:highlight>
                <a:latin typeface="Courier New"/>
                <a:ea typeface="Courier New"/>
                <a:cs typeface="Courier New"/>
                <a:sym typeface="Courier New"/>
              </a:rPr>
              <a:t>def</a:t>
            </a:r>
            <a:r>
              <a:rPr b="0" i="0" lang="en" sz="1000" u="none" cap="none" strike="noStrike">
                <a:solidFill>
                  <a:schemeClr val="dk1"/>
                </a:solidFill>
                <a:highlight>
                  <a:schemeClr val="lt1"/>
                </a:highlight>
                <a:latin typeface="Courier New"/>
                <a:ea typeface="Courier New"/>
                <a:cs typeface="Courier New"/>
                <a:sym typeface="Courier New"/>
              </a:rPr>
              <a:t> moveCommand(self) -&gt; </a:t>
            </a:r>
            <a:r>
              <a:rPr b="0" i="0" lang="en" sz="1000" u="none" cap="none" strike="noStrike">
                <a:solidFill>
                  <a:srgbClr val="0000FF"/>
                </a:solidFill>
                <a:highlight>
                  <a:schemeClr val="lt1"/>
                </a:highlight>
                <a:latin typeface="Courier New"/>
                <a:ea typeface="Courier New"/>
                <a:cs typeface="Courier New"/>
                <a:sym typeface="Courier New"/>
              </a:rPr>
              <a:t>None</a:t>
            </a:r>
            <a:r>
              <a:rPr b="0" i="0" lang="en" sz="1000" u="none" cap="none" strike="noStrike">
                <a:solidFill>
                  <a:schemeClr val="dk1"/>
                </a:solidFill>
                <a:highlight>
                  <a:schemeClr val="lt1"/>
                </a:highlight>
                <a:latin typeface="Courier New"/>
                <a:ea typeface="Courier New"/>
                <a:cs typeface="Courier New"/>
                <a:sym typeface="Courier New"/>
              </a:rPr>
              <a:t>:</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print(</a:t>
            </a:r>
            <a:r>
              <a:rPr b="0" i="0" lang="en" sz="1000" u="none" cap="none" strike="noStrike">
                <a:solidFill>
                  <a:srgbClr val="A31515"/>
                </a:solidFill>
                <a:highlight>
                  <a:schemeClr val="lt1"/>
                </a:highlight>
                <a:latin typeface="Courier New"/>
                <a:ea typeface="Courier New"/>
                <a:cs typeface="Courier New"/>
                <a:sym typeface="Courier New"/>
              </a:rPr>
              <a:t>"Normal Behaviour: if find another robot ignore it"</a:t>
            </a:r>
            <a:r>
              <a:rPr b="0" i="0" lang="en" sz="1000" u="none" cap="none" strike="noStrike">
                <a:solidFill>
                  <a:schemeClr val="dk1"/>
                </a:solidFill>
                <a:highlight>
                  <a:schemeClr val="lt1"/>
                </a:highlight>
                <a:latin typeface="Courier New"/>
                <a:ea typeface="Courier New"/>
                <a:cs typeface="Courier New"/>
                <a:sym typeface="Courier New"/>
              </a:rPr>
              <a:t>)</a:t>
            </a:r>
            <a:endParaRPr b="0" i="0" sz="1000" u="none" cap="none" strike="noStrike">
              <a:solidFill>
                <a:schemeClr val="dk1"/>
              </a:solidFill>
              <a:latin typeface="Courier New"/>
              <a:ea typeface="Courier New"/>
              <a:cs typeface="Courier New"/>
              <a:sym typeface="Courier New"/>
            </a:endParaRPr>
          </a:p>
        </p:txBody>
      </p:sp>
      <p:sp>
        <p:nvSpPr>
          <p:cNvPr id="341" name="Google Shape;341;g1f550094126_0_316"/>
          <p:cNvSpPr/>
          <p:nvPr/>
        </p:nvSpPr>
        <p:spPr>
          <a:xfrm>
            <a:off x="3335075" y="1642734"/>
            <a:ext cx="5688600" cy="13272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rgbClr val="0000FF"/>
                </a:solidFill>
                <a:highlight>
                  <a:schemeClr val="lt1"/>
                </a:highlight>
                <a:latin typeface="Courier New"/>
                <a:ea typeface="Courier New"/>
                <a:cs typeface="Courier New"/>
                <a:sym typeface="Courier New"/>
              </a:rPr>
              <a:t>class</a:t>
            </a:r>
            <a:r>
              <a:rPr b="0" i="0" lang="en" sz="1000" u="none" cap="none" strike="noStrike">
                <a:solidFill>
                  <a:schemeClr val="dk1"/>
                </a:solidFill>
                <a:highlight>
                  <a:schemeClr val="lt1"/>
                </a:highlight>
                <a:latin typeface="Courier New"/>
                <a:ea typeface="Courier New"/>
                <a:cs typeface="Courier New"/>
                <a:sym typeface="Courier New"/>
              </a:rPr>
              <a:t> DefensiveBehavior(BehaviorStrategy):</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r>
              <a:rPr b="0" i="0" lang="en" sz="1000" u="none" cap="none" strike="noStrike">
                <a:solidFill>
                  <a:srgbClr val="0000FF"/>
                </a:solidFill>
                <a:highlight>
                  <a:schemeClr val="lt1"/>
                </a:highlight>
                <a:latin typeface="Courier New"/>
                <a:ea typeface="Courier New"/>
                <a:cs typeface="Courier New"/>
                <a:sym typeface="Courier New"/>
              </a:rPr>
              <a:t>def</a:t>
            </a:r>
            <a:r>
              <a:rPr b="0" i="0" lang="en" sz="1000" u="none" cap="none" strike="noStrike">
                <a:solidFill>
                  <a:schemeClr val="dk1"/>
                </a:solidFill>
                <a:highlight>
                  <a:schemeClr val="lt1"/>
                </a:highlight>
                <a:latin typeface="Courier New"/>
                <a:ea typeface="Courier New"/>
                <a:cs typeface="Courier New"/>
                <a:sym typeface="Courier New"/>
              </a:rPr>
              <a:t> moveCommand(self) -&gt; </a:t>
            </a:r>
            <a:r>
              <a:rPr b="0" i="0" lang="en" sz="1000" u="none" cap="none" strike="noStrike">
                <a:solidFill>
                  <a:srgbClr val="0000FF"/>
                </a:solidFill>
                <a:highlight>
                  <a:schemeClr val="lt1"/>
                </a:highlight>
                <a:latin typeface="Courier New"/>
                <a:ea typeface="Courier New"/>
                <a:cs typeface="Courier New"/>
                <a:sym typeface="Courier New"/>
              </a:rPr>
              <a:t>None</a:t>
            </a:r>
            <a:r>
              <a:rPr b="0" i="0" lang="en" sz="1000" u="none" cap="none" strike="noStrike">
                <a:solidFill>
                  <a:schemeClr val="dk1"/>
                </a:solidFill>
                <a:highlight>
                  <a:schemeClr val="lt1"/>
                </a:highlight>
                <a:latin typeface="Courier New"/>
                <a:ea typeface="Courier New"/>
                <a:cs typeface="Courier New"/>
                <a:sym typeface="Courier New"/>
              </a:rPr>
              <a:t>:</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print(</a:t>
            </a:r>
            <a:r>
              <a:rPr b="0" i="0" lang="en" sz="1000" u="none" cap="none" strike="noStrike">
                <a:solidFill>
                  <a:srgbClr val="A31515"/>
                </a:solidFill>
                <a:highlight>
                  <a:schemeClr val="lt1"/>
                </a:highlight>
                <a:latin typeface="Courier New"/>
                <a:ea typeface="Courier New"/>
                <a:cs typeface="Courier New"/>
                <a:sym typeface="Courier New"/>
              </a:rPr>
              <a:t>"Defensive Behaviour: if find another robot run from it"</a:t>
            </a:r>
            <a:r>
              <a:rPr b="0" i="0" lang="en" sz="1000" u="none" cap="none" strike="noStrike">
                <a:solidFill>
                  <a:schemeClr val="dk1"/>
                </a:solidFill>
                <a:highlight>
                  <a:schemeClr val="lt1"/>
                </a:highlight>
                <a:latin typeface="Courier New"/>
                <a:ea typeface="Courier New"/>
                <a:cs typeface="Courier New"/>
                <a:sym typeface="Courier New"/>
              </a:rPr>
              <a:t>)</a:t>
            </a:r>
            <a:endParaRPr b="0" i="0" sz="10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p:txBody>
      </p:sp>
      <p:pic>
        <p:nvPicPr>
          <p:cNvPr id="342" name="Google Shape;342;g1f550094126_0_316"/>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
        <p:nvSpPr>
          <p:cNvPr id="343" name="Google Shape;343;g1f550094126_0_316"/>
          <p:cNvSpPr txBox="1"/>
          <p:nvPr>
            <p:ph type="title"/>
          </p:nvPr>
        </p:nvSpPr>
        <p:spPr>
          <a:xfrm>
            <a:off x="222125" y="185100"/>
            <a:ext cx="81255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STRATEGY</a:t>
            </a:r>
            <a:endParaRPr/>
          </a:p>
        </p:txBody>
      </p:sp>
      <p:pic>
        <p:nvPicPr>
          <p:cNvPr id="344" name="Google Shape;344;g1f550094126_0_316"/>
          <p:cNvPicPr preferRelativeResize="0"/>
          <p:nvPr/>
        </p:nvPicPr>
        <p:blipFill rotWithShape="1">
          <a:blip r:embed="rId3">
            <a:alphaModFix/>
          </a:blip>
          <a:srcRect b="0" l="0" r="0" t="0"/>
          <a:stretch/>
        </p:blipFill>
        <p:spPr>
          <a:xfrm>
            <a:off x="7967977" y="-1"/>
            <a:ext cx="1176025" cy="614175"/>
          </a:xfrm>
          <a:prstGeom prst="rect">
            <a:avLst/>
          </a:prstGeom>
          <a:noFill/>
          <a:ln>
            <a:noFill/>
          </a:ln>
        </p:spPr>
      </p:pic>
      <p:grpSp>
        <p:nvGrpSpPr>
          <p:cNvPr id="345" name="Google Shape;345;g1f550094126_0_316"/>
          <p:cNvGrpSpPr/>
          <p:nvPr/>
        </p:nvGrpSpPr>
        <p:grpSpPr>
          <a:xfrm>
            <a:off x="-75" y="0"/>
            <a:ext cx="9144150" cy="1104600"/>
            <a:chOff x="0" y="7850"/>
            <a:chExt cx="9144150" cy="1104600"/>
          </a:xfrm>
        </p:grpSpPr>
        <p:sp>
          <p:nvSpPr>
            <p:cNvPr id="346" name="Google Shape;346;g1f550094126_0_316"/>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1f550094126_0_316"/>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1f550094126_0_316"/>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9" name="Google Shape;349;g1f550094126_0_316"/>
          <p:cNvSpPr txBox="1"/>
          <p:nvPr>
            <p:ph type="title"/>
          </p:nvPr>
        </p:nvSpPr>
        <p:spPr>
          <a:xfrm>
            <a:off x="417451" y="49325"/>
            <a:ext cx="82722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ROBOT EXAMPLE - IN PYTHON</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1f550094126_0_332"/>
          <p:cNvSpPr txBox="1"/>
          <p:nvPr>
            <p:ph type="title"/>
          </p:nvPr>
        </p:nvSpPr>
        <p:spPr>
          <a:xfrm>
            <a:off x="755576" y="15799"/>
            <a:ext cx="7290000" cy="1124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STRATEGY</a:t>
            </a:r>
            <a:endParaRPr/>
          </a:p>
        </p:txBody>
      </p:sp>
      <p:pic>
        <p:nvPicPr>
          <p:cNvPr id="355" name="Google Shape;355;g1f550094126_0_332"/>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
        <p:nvSpPr>
          <p:cNvPr id="356" name="Google Shape;356;g1f550094126_0_332"/>
          <p:cNvSpPr txBox="1"/>
          <p:nvPr/>
        </p:nvSpPr>
        <p:spPr>
          <a:xfrm>
            <a:off x="530750" y="1381825"/>
            <a:ext cx="8511300" cy="3724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FF"/>
                </a:solidFill>
                <a:highlight>
                  <a:schemeClr val="lt1"/>
                </a:highlight>
                <a:latin typeface="Courier New"/>
                <a:ea typeface="Courier New"/>
                <a:cs typeface="Courier New"/>
                <a:sym typeface="Courier New"/>
              </a:rPr>
              <a:t>if</a:t>
            </a:r>
            <a:r>
              <a:rPr b="0" i="0" lang="en" sz="1000" u="none" cap="none" strike="noStrike">
                <a:solidFill>
                  <a:schemeClr val="dk1"/>
                </a:solidFill>
                <a:highlight>
                  <a:schemeClr val="lt1"/>
                </a:highlight>
                <a:latin typeface="Courier New"/>
                <a:ea typeface="Courier New"/>
                <a:cs typeface="Courier New"/>
                <a:sym typeface="Courier New"/>
              </a:rPr>
              <a:t> __name__ == </a:t>
            </a:r>
            <a:r>
              <a:rPr b="0" i="0" lang="en" sz="1000" u="none" cap="none" strike="noStrike">
                <a:solidFill>
                  <a:srgbClr val="A31515"/>
                </a:solidFill>
                <a:highlight>
                  <a:schemeClr val="lt1"/>
                </a:highlight>
                <a:latin typeface="Courier New"/>
                <a:ea typeface="Courier New"/>
                <a:cs typeface="Courier New"/>
                <a:sym typeface="Courier New"/>
              </a:rPr>
              <a:t>"__main__"</a:t>
            </a:r>
            <a:r>
              <a:rPr b="0" i="0" lang="en" sz="1000" u="none" cap="none" strike="noStrike">
                <a:solidFill>
                  <a:schemeClr val="dk1"/>
                </a:solidFill>
                <a:highlight>
                  <a:schemeClr val="lt1"/>
                </a:highlight>
                <a:latin typeface="Courier New"/>
                <a:ea typeface="Courier New"/>
                <a:cs typeface="Courier New"/>
                <a:sym typeface="Courier New"/>
              </a:rPr>
              <a:t>:</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robot1 = Robot(</a:t>
            </a:r>
            <a:r>
              <a:rPr b="0" i="0" lang="en" sz="1000" u="none" cap="none" strike="noStrike">
                <a:solidFill>
                  <a:srgbClr val="A31515"/>
                </a:solidFill>
                <a:highlight>
                  <a:schemeClr val="lt1"/>
                </a:highlight>
                <a:latin typeface="Courier New"/>
                <a:ea typeface="Courier New"/>
                <a:cs typeface="Courier New"/>
                <a:sym typeface="Courier New"/>
              </a:rPr>
              <a:t>"Big Robot"</a:t>
            </a:r>
            <a:r>
              <a:rPr b="0" i="0" lang="en" sz="1000" u="none" cap="none" strike="noStrike">
                <a:solidFill>
                  <a:schemeClr val="dk1"/>
                </a:solidFill>
                <a:highlight>
                  <a:schemeClr val="lt1"/>
                </a:highlight>
                <a:latin typeface="Courier New"/>
                <a:ea typeface="Courier New"/>
                <a:cs typeface="Courier New"/>
                <a:sym typeface="Courier New"/>
              </a:rPr>
              <a:t>)</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robot2 = Robot(</a:t>
            </a:r>
            <a:r>
              <a:rPr b="0" i="0" lang="en" sz="1000" u="none" cap="none" strike="noStrike">
                <a:solidFill>
                  <a:srgbClr val="A31515"/>
                </a:solidFill>
                <a:highlight>
                  <a:schemeClr val="lt1"/>
                </a:highlight>
                <a:latin typeface="Courier New"/>
                <a:ea typeface="Courier New"/>
                <a:cs typeface="Courier New"/>
                <a:sym typeface="Courier New"/>
              </a:rPr>
              <a:t>"C3PO"</a:t>
            </a:r>
            <a:r>
              <a:rPr b="0" i="0" lang="en" sz="1000" u="none" cap="none" strike="noStrike">
                <a:solidFill>
                  <a:schemeClr val="dk1"/>
                </a:solidFill>
                <a:highlight>
                  <a:schemeClr val="lt1"/>
                </a:highlight>
                <a:latin typeface="Courier New"/>
                <a:ea typeface="Courier New"/>
                <a:cs typeface="Courier New"/>
                <a:sym typeface="Courier New"/>
              </a:rPr>
              <a:t>)</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robot3 = Robot(</a:t>
            </a:r>
            <a:r>
              <a:rPr b="0" i="0" lang="en" sz="1000" u="none" cap="none" strike="noStrike">
                <a:solidFill>
                  <a:srgbClr val="A31515"/>
                </a:solidFill>
                <a:highlight>
                  <a:schemeClr val="lt1"/>
                </a:highlight>
                <a:latin typeface="Courier New"/>
                <a:ea typeface="Courier New"/>
                <a:cs typeface="Courier New"/>
                <a:sym typeface="Courier New"/>
              </a:rPr>
              <a:t>"R2D2"</a:t>
            </a:r>
            <a:r>
              <a:rPr b="0" i="0" lang="en" sz="1000" u="none" cap="none" strike="noStrike">
                <a:solidFill>
                  <a:schemeClr val="dk1"/>
                </a:solidFill>
                <a:highlight>
                  <a:schemeClr val="lt1"/>
                </a:highlight>
                <a:latin typeface="Courier New"/>
                <a:ea typeface="Courier New"/>
                <a:cs typeface="Courier New"/>
                <a:sym typeface="Courier New"/>
              </a:rPr>
              <a:t>)</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robot1.behavior(AgressiveBehavior())</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robot2.behavior(DefensiveBehavior())</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robot3.behavior(NormalBehavior())</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robot1.move()</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robot2.move()</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robot3.move()</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r>
              <a:rPr b="0" i="0" lang="en" sz="1000" u="none" cap="none" strike="noStrike">
                <a:solidFill>
                  <a:srgbClr val="0000FF"/>
                </a:solidFill>
                <a:highlight>
                  <a:schemeClr val="lt1"/>
                </a:highlight>
                <a:latin typeface="Courier New"/>
                <a:ea typeface="Courier New"/>
                <a:cs typeface="Courier New"/>
                <a:sym typeface="Courier New"/>
              </a:rPr>
              <a:t>if</a:t>
            </a:r>
            <a:r>
              <a:rPr b="0" i="0" lang="en" sz="1000" u="none" cap="none" strike="noStrike">
                <a:solidFill>
                  <a:schemeClr val="dk1"/>
                </a:solidFill>
                <a:highlight>
                  <a:schemeClr val="lt1"/>
                </a:highlight>
                <a:latin typeface="Courier New"/>
                <a:ea typeface="Courier New"/>
                <a:cs typeface="Courier New"/>
                <a:sym typeface="Courier New"/>
              </a:rPr>
              <a:t> condition:</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robot1.behavior(DefensiveBehavior())</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r>
              <a:rPr b="0" i="0" lang="en" sz="1000" u="none" cap="none" strike="noStrike">
                <a:solidFill>
                  <a:srgbClr val="0000FF"/>
                </a:solidFill>
                <a:highlight>
                  <a:schemeClr val="lt1"/>
                </a:highlight>
                <a:latin typeface="Courier New"/>
                <a:ea typeface="Courier New"/>
                <a:cs typeface="Courier New"/>
                <a:sym typeface="Courier New"/>
              </a:rPr>
              <a:t>if</a:t>
            </a:r>
            <a:r>
              <a:rPr b="0" i="0" lang="en" sz="1000" u="none" cap="none" strike="noStrike">
                <a:solidFill>
                  <a:schemeClr val="dk1"/>
                </a:solidFill>
                <a:highlight>
                  <a:schemeClr val="lt1"/>
                </a:highlight>
                <a:latin typeface="Courier New"/>
                <a:ea typeface="Courier New"/>
                <a:cs typeface="Courier New"/>
                <a:sym typeface="Courier New"/>
              </a:rPr>
              <a:t> condition:</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robot2.behavior(AgressiveBehavior())</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robot1.move()</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robot2.move()</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robot3.move()</a:t>
            </a:r>
            <a:endParaRPr b="0" i="0" sz="10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Courier New"/>
              <a:ea typeface="Courier New"/>
              <a:cs typeface="Courier New"/>
              <a:sym typeface="Courier New"/>
            </a:endParaRPr>
          </a:p>
        </p:txBody>
      </p:sp>
      <p:sp>
        <p:nvSpPr>
          <p:cNvPr id="357" name="Google Shape;357;g1f550094126_0_332"/>
          <p:cNvSpPr txBox="1"/>
          <p:nvPr>
            <p:ph type="title"/>
          </p:nvPr>
        </p:nvSpPr>
        <p:spPr>
          <a:xfrm>
            <a:off x="222125" y="185100"/>
            <a:ext cx="81255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STRATEGY</a:t>
            </a:r>
            <a:endParaRPr/>
          </a:p>
        </p:txBody>
      </p:sp>
      <p:pic>
        <p:nvPicPr>
          <p:cNvPr id="358" name="Google Shape;358;g1f550094126_0_332"/>
          <p:cNvPicPr preferRelativeResize="0"/>
          <p:nvPr/>
        </p:nvPicPr>
        <p:blipFill rotWithShape="1">
          <a:blip r:embed="rId3">
            <a:alphaModFix/>
          </a:blip>
          <a:srcRect b="0" l="0" r="0" t="0"/>
          <a:stretch/>
        </p:blipFill>
        <p:spPr>
          <a:xfrm>
            <a:off x="7967977" y="-1"/>
            <a:ext cx="1176025" cy="614175"/>
          </a:xfrm>
          <a:prstGeom prst="rect">
            <a:avLst/>
          </a:prstGeom>
          <a:noFill/>
          <a:ln>
            <a:noFill/>
          </a:ln>
        </p:spPr>
      </p:pic>
      <p:grpSp>
        <p:nvGrpSpPr>
          <p:cNvPr id="359" name="Google Shape;359;g1f550094126_0_332"/>
          <p:cNvGrpSpPr/>
          <p:nvPr/>
        </p:nvGrpSpPr>
        <p:grpSpPr>
          <a:xfrm>
            <a:off x="-75" y="0"/>
            <a:ext cx="9144150" cy="1104600"/>
            <a:chOff x="0" y="7850"/>
            <a:chExt cx="9144150" cy="1104600"/>
          </a:xfrm>
        </p:grpSpPr>
        <p:sp>
          <p:nvSpPr>
            <p:cNvPr id="360" name="Google Shape;360;g1f550094126_0_332"/>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1f550094126_0_332"/>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1f550094126_0_332"/>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3" name="Google Shape;363;g1f550094126_0_332"/>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ROBOT EXAMPLE - IN PYTHON</a:t>
            </a:r>
            <a:endParaRPr>
              <a:solidFill>
                <a:schemeClr val="lt1"/>
              </a:solidFill>
            </a:endParaRPr>
          </a:p>
          <a:p>
            <a:pPr indent="0" lvl="0" marL="0" rtl="0" algn="l">
              <a:lnSpc>
                <a:spcPct val="80000"/>
              </a:lnSpc>
              <a:spcBef>
                <a:spcPts val="0"/>
              </a:spcBef>
              <a:spcAft>
                <a:spcPts val="0"/>
              </a:spcAft>
              <a:buClr>
                <a:srgbClr val="0C0C0C"/>
              </a:buClr>
              <a:buSzPts val="4400"/>
              <a:buFont typeface="Twentieth Century"/>
              <a:buNone/>
            </a:pPr>
            <a:r>
              <a:t/>
            </a:r>
            <a:endParaRPr>
              <a:solidFill>
                <a:schemeClr val="lt1"/>
              </a:solidFill>
            </a:endParaRPr>
          </a:p>
        </p:txBody>
      </p:sp>
      <p:sp>
        <p:nvSpPr>
          <p:cNvPr id="364" name="Google Shape;364;g1f550094126_0_332"/>
          <p:cNvSpPr/>
          <p:nvPr/>
        </p:nvSpPr>
        <p:spPr>
          <a:xfrm>
            <a:off x="3739352" y="2232896"/>
            <a:ext cx="144000" cy="540000"/>
          </a:xfrm>
          <a:prstGeom prst="rightBrace">
            <a:avLst>
              <a:gd fmla="val 8333" name="adj1"/>
              <a:gd fmla="val 50000" name="adj2"/>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365" name="Google Shape;365;g1f550094126_0_332"/>
          <p:cNvSpPr/>
          <p:nvPr/>
        </p:nvSpPr>
        <p:spPr>
          <a:xfrm>
            <a:off x="7032151" y="1028701"/>
            <a:ext cx="1872300" cy="864000"/>
          </a:xfrm>
          <a:prstGeom prst="wedgeRectCallout">
            <a:avLst>
              <a:gd fmla="val -196654" name="adj1"/>
              <a:gd fmla="val 110651"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Initial behavior (Default)</a:t>
            </a:r>
            <a:endParaRPr b="0" i="0" sz="1400" u="none" cap="none" strike="noStrike">
              <a:solidFill>
                <a:srgbClr val="000000"/>
              </a:solidFill>
              <a:latin typeface="Arial"/>
              <a:ea typeface="Arial"/>
              <a:cs typeface="Arial"/>
              <a:sym typeface="Arial"/>
            </a:endParaRPr>
          </a:p>
        </p:txBody>
      </p:sp>
      <p:sp>
        <p:nvSpPr>
          <p:cNvPr id="366" name="Google Shape;366;g1f550094126_0_332"/>
          <p:cNvSpPr/>
          <p:nvPr/>
        </p:nvSpPr>
        <p:spPr>
          <a:xfrm>
            <a:off x="6475918" y="2677618"/>
            <a:ext cx="2376300" cy="864000"/>
          </a:xfrm>
          <a:prstGeom prst="wedgeRectCallout">
            <a:avLst>
              <a:gd fmla="val -149794" name="adj1"/>
              <a:gd fmla="val 62619"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Behavioral changes in runtime</a:t>
            </a:r>
            <a:endParaRPr b="0" i="0" sz="1400" u="none" cap="none" strike="noStrike">
              <a:solidFill>
                <a:srgbClr val="000000"/>
              </a:solidFill>
              <a:latin typeface="Arial"/>
              <a:ea typeface="Arial"/>
              <a:cs typeface="Arial"/>
              <a:sym typeface="Arial"/>
            </a:endParaRPr>
          </a:p>
        </p:txBody>
      </p:sp>
      <p:sp>
        <p:nvSpPr>
          <p:cNvPr id="367" name="Google Shape;367;g1f550094126_0_332"/>
          <p:cNvSpPr/>
          <p:nvPr/>
        </p:nvSpPr>
        <p:spPr>
          <a:xfrm>
            <a:off x="6475918" y="3924543"/>
            <a:ext cx="2376300" cy="864000"/>
          </a:xfrm>
          <a:prstGeom prst="wedgeRectCallout">
            <a:avLst>
              <a:gd fmla="val -151434" name="adj1"/>
              <a:gd fmla="val -20063" name="adj2"/>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Twentieth Century"/>
                <a:ea typeface="Twentieth Century"/>
                <a:cs typeface="Twentieth Century"/>
                <a:sym typeface="Twentieth Century"/>
              </a:rPr>
              <a:t>Behavioral changes in runtime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g1f550094126_0_349"/>
          <p:cNvPicPr preferRelativeResize="0"/>
          <p:nvPr/>
        </p:nvPicPr>
        <p:blipFill rotWithShape="1">
          <a:blip r:embed="rId3">
            <a:alphaModFix/>
          </a:blip>
          <a:srcRect b="0" l="0" r="0" t="0"/>
          <a:stretch/>
        </p:blipFill>
        <p:spPr>
          <a:xfrm>
            <a:off x="992325" y="2262025"/>
            <a:ext cx="7911750" cy="2772225"/>
          </a:xfrm>
          <a:prstGeom prst="rect">
            <a:avLst/>
          </a:prstGeom>
          <a:noFill/>
          <a:ln>
            <a:noFill/>
          </a:ln>
        </p:spPr>
      </p:pic>
      <p:sp>
        <p:nvSpPr>
          <p:cNvPr id="373" name="Google Shape;373;g1f550094126_0_349"/>
          <p:cNvSpPr txBox="1"/>
          <p:nvPr>
            <p:ph idx="1" type="body"/>
          </p:nvPr>
        </p:nvSpPr>
        <p:spPr>
          <a:xfrm>
            <a:off x="123725" y="1245375"/>
            <a:ext cx="4217400" cy="174270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200"/>
              </a:spcBef>
              <a:spcAft>
                <a:spcPts val="0"/>
              </a:spcAft>
              <a:buSzPts val="1800"/>
              <a:buNone/>
            </a:pPr>
            <a:r>
              <a:rPr lang="en" sz="1300">
                <a:solidFill>
                  <a:schemeClr val="dk1"/>
                </a:solidFill>
              </a:rPr>
              <a:t>Notem que, na maioria dos casos, não faz sentido existir mais do que </a:t>
            </a:r>
            <a:r>
              <a:rPr b="1" lang="en" sz="1300">
                <a:solidFill>
                  <a:schemeClr val="dk1"/>
                </a:solidFill>
              </a:rPr>
              <a:t>uma única instância</a:t>
            </a:r>
            <a:r>
              <a:rPr lang="en" sz="1300">
                <a:solidFill>
                  <a:schemeClr val="dk1"/>
                </a:solidFill>
              </a:rPr>
              <a:t> de cada estratégia em tempo de execução.</a:t>
            </a:r>
            <a:endParaRPr sz="1300">
              <a:solidFill>
                <a:schemeClr val="dk1"/>
              </a:solidFill>
            </a:endParaRPr>
          </a:p>
          <a:p>
            <a:pPr indent="0" lvl="0" marL="0" rtl="0" algn="l">
              <a:lnSpc>
                <a:spcPct val="90000"/>
              </a:lnSpc>
              <a:spcBef>
                <a:spcPts val="200"/>
              </a:spcBef>
              <a:spcAft>
                <a:spcPts val="0"/>
              </a:spcAft>
              <a:buSzPts val="1800"/>
              <a:buNone/>
            </a:pPr>
            <a:r>
              <a:t/>
            </a:r>
            <a:endParaRPr sz="1300">
              <a:solidFill>
                <a:schemeClr val="dk1"/>
              </a:solidFill>
            </a:endParaRPr>
          </a:p>
          <a:p>
            <a:pPr indent="0" lvl="0" marL="0" rtl="0" algn="l">
              <a:lnSpc>
                <a:spcPct val="90000"/>
              </a:lnSpc>
              <a:spcBef>
                <a:spcPts val="200"/>
              </a:spcBef>
              <a:spcAft>
                <a:spcPts val="200"/>
              </a:spcAft>
              <a:buSzPts val="1800"/>
              <a:buNone/>
            </a:pPr>
            <a:r>
              <a:rPr lang="en" sz="1300">
                <a:solidFill>
                  <a:schemeClr val="dk1"/>
                </a:solidFill>
              </a:rPr>
              <a:t>Dessa forma é bastante normal que cada </a:t>
            </a:r>
            <a:r>
              <a:rPr b="1" lang="en" sz="1300">
                <a:solidFill>
                  <a:schemeClr val="dk1"/>
                </a:solidFill>
              </a:rPr>
              <a:t>estratégia</a:t>
            </a:r>
            <a:r>
              <a:rPr lang="en" sz="1300">
                <a:solidFill>
                  <a:schemeClr val="dk1"/>
                </a:solidFill>
              </a:rPr>
              <a:t> seja um singleton </a:t>
            </a:r>
            <a:endParaRPr sz="1300">
              <a:solidFill>
                <a:schemeClr val="dk1"/>
              </a:solidFill>
            </a:endParaRPr>
          </a:p>
        </p:txBody>
      </p:sp>
      <p:pic>
        <p:nvPicPr>
          <p:cNvPr id="374" name="Google Shape;374;g1f550094126_0_349"/>
          <p:cNvPicPr preferRelativeResize="0"/>
          <p:nvPr/>
        </p:nvPicPr>
        <p:blipFill rotWithShape="1">
          <a:blip r:embed="rId4">
            <a:alphaModFix/>
          </a:blip>
          <a:srcRect b="0" l="0" r="0" t="0"/>
          <a:stretch/>
        </p:blipFill>
        <p:spPr>
          <a:xfrm>
            <a:off x="7967977" y="-1"/>
            <a:ext cx="1176025" cy="614175"/>
          </a:xfrm>
          <a:prstGeom prst="rect">
            <a:avLst/>
          </a:prstGeom>
          <a:noFill/>
          <a:ln>
            <a:noFill/>
          </a:ln>
        </p:spPr>
      </p:pic>
      <p:sp>
        <p:nvSpPr>
          <p:cNvPr id="375" name="Google Shape;375;g1f550094126_0_349"/>
          <p:cNvSpPr txBox="1"/>
          <p:nvPr>
            <p:ph type="title"/>
          </p:nvPr>
        </p:nvSpPr>
        <p:spPr>
          <a:xfrm>
            <a:off x="0" y="22900"/>
            <a:ext cx="8984400" cy="766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 EXAMPLE BD CONNECTION</a:t>
            </a:r>
            <a:endParaRPr/>
          </a:p>
        </p:txBody>
      </p:sp>
      <p:sp>
        <p:nvSpPr>
          <p:cNvPr id="376" name="Google Shape;376;g1f550094126_0_349"/>
          <p:cNvSpPr txBox="1"/>
          <p:nvPr>
            <p:ph type="title"/>
          </p:nvPr>
        </p:nvSpPr>
        <p:spPr>
          <a:xfrm>
            <a:off x="0" y="22900"/>
            <a:ext cx="8984400" cy="766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 EXAMPLE BD CONNECTION</a:t>
            </a:r>
            <a:endParaRPr/>
          </a:p>
        </p:txBody>
      </p:sp>
      <p:pic>
        <p:nvPicPr>
          <p:cNvPr id="377" name="Google Shape;377;g1f550094126_0_349"/>
          <p:cNvPicPr preferRelativeResize="0"/>
          <p:nvPr/>
        </p:nvPicPr>
        <p:blipFill rotWithShape="1">
          <a:blip r:embed="rId4">
            <a:alphaModFix/>
          </a:blip>
          <a:srcRect b="0" l="0" r="0" t="0"/>
          <a:stretch/>
        </p:blipFill>
        <p:spPr>
          <a:xfrm>
            <a:off x="7967977" y="-1"/>
            <a:ext cx="1176025" cy="614175"/>
          </a:xfrm>
          <a:prstGeom prst="rect">
            <a:avLst/>
          </a:prstGeom>
          <a:noFill/>
          <a:ln>
            <a:noFill/>
          </a:ln>
        </p:spPr>
      </p:pic>
      <p:sp>
        <p:nvSpPr>
          <p:cNvPr id="378" name="Google Shape;378;g1f550094126_0_349"/>
          <p:cNvSpPr txBox="1"/>
          <p:nvPr>
            <p:ph type="title"/>
          </p:nvPr>
        </p:nvSpPr>
        <p:spPr>
          <a:xfrm>
            <a:off x="-19536" y="43994"/>
            <a:ext cx="7290000" cy="768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EM PYTHON</a:t>
            </a:r>
            <a:endParaRPr/>
          </a:p>
        </p:txBody>
      </p:sp>
      <p:pic>
        <p:nvPicPr>
          <p:cNvPr id="379" name="Google Shape;379;g1f550094126_0_349"/>
          <p:cNvPicPr preferRelativeResize="0"/>
          <p:nvPr/>
        </p:nvPicPr>
        <p:blipFill rotWithShape="1">
          <a:blip r:embed="rId4">
            <a:alphaModFix/>
          </a:blip>
          <a:srcRect b="0" l="0" r="0" t="0"/>
          <a:stretch/>
        </p:blipFill>
        <p:spPr>
          <a:xfrm>
            <a:off x="7967977" y="-1"/>
            <a:ext cx="1176025" cy="614175"/>
          </a:xfrm>
          <a:prstGeom prst="rect">
            <a:avLst/>
          </a:prstGeom>
          <a:noFill/>
          <a:ln>
            <a:noFill/>
          </a:ln>
        </p:spPr>
      </p:pic>
      <p:grpSp>
        <p:nvGrpSpPr>
          <p:cNvPr id="380" name="Google Shape;380;g1f550094126_0_349"/>
          <p:cNvGrpSpPr/>
          <p:nvPr/>
        </p:nvGrpSpPr>
        <p:grpSpPr>
          <a:xfrm>
            <a:off x="-75" y="0"/>
            <a:ext cx="9144150" cy="1104600"/>
            <a:chOff x="0" y="7850"/>
            <a:chExt cx="9144150" cy="1104600"/>
          </a:xfrm>
        </p:grpSpPr>
        <p:sp>
          <p:nvSpPr>
            <p:cNvPr id="381" name="Google Shape;381;g1f550094126_0_349"/>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1f550094126_0_349"/>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1f550094126_0_349"/>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4" name="Google Shape;384;g1f550094126_0_349"/>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Strategy + Singleton</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g1f550094126_0_365"/>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
        <p:nvSpPr>
          <p:cNvPr id="390" name="Google Shape;390;g1f550094126_0_365"/>
          <p:cNvSpPr txBox="1"/>
          <p:nvPr>
            <p:ph type="title"/>
          </p:nvPr>
        </p:nvSpPr>
        <p:spPr>
          <a:xfrm>
            <a:off x="0" y="22900"/>
            <a:ext cx="8984400" cy="766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 EXAMPLE BD CONNECTION</a:t>
            </a:r>
            <a:endParaRPr/>
          </a:p>
        </p:txBody>
      </p:sp>
      <p:sp>
        <p:nvSpPr>
          <p:cNvPr id="391" name="Google Shape;391;g1f550094126_0_365"/>
          <p:cNvSpPr txBox="1"/>
          <p:nvPr>
            <p:ph type="title"/>
          </p:nvPr>
        </p:nvSpPr>
        <p:spPr>
          <a:xfrm>
            <a:off x="0" y="22900"/>
            <a:ext cx="8984400" cy="766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 EXAMPLE BD CONNECTION</a:t>
            </a:r>
            <a:endParaRPr/>
          </a:p>
        </p:txBody>
      </p:sp>
      <p:pic>
        <p:nvPicPr>
          <p:cNvPr id="392" name="Google Shape;392;g1f550094126_0_365"/>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
        <p:nvSpPr>
          <p:cNvPr id="393" name="Google Shape;393;g1f550094126_0_365"/>
          <p:cNvSpPr txBox="1"/>
          <p:nvPr>
            <p:ph type="title"/>
          </p:nvPr>
        </p:nvSpPr>
        <p:spPr>
          <a:xfrm>
            <a:off x="-19536" y="43994"/>
            <a:ext cx="7290000" cy="768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EM PYTHON</a:t>
            </a:r>
            <a:endParaRPr/>
          </a:p>
        </p:txBody>
      </p:sp>
      <p:pic>
        <p:nvPicPr>
          <p:cNvPr id="394" name="Google Shape;394;g1f550094126_0_365"/>
          <p:cNvPicPr preferRelativeResize="0"/>
          <p:nvPr/>
        </p:nvPicPr>
        <p:blipFill rotWithShape="1">
          <a:blip r:embed="rId3">
            <a:alphaModFix/>
          </a:blip>
          <a:srcRect b="0" l="0" r="0" t="0"/>
          <a:stretch/>
        </p:blipFill>
        <p:spPr>
          <a:xfrm>
            <a:off x="7967977" y="-1"/>
            <a:ext cx="1176025" cy="614175"/>
          </a:xfrm>
          <a:prstGeom prst="rect">
            <a:avLst/>
          </a:prstGeom>
          <a:noFill/>
          <a:ln>
            <a:noFill/>
          </a:ln>
        </p:spPr>
      </p:pic>
      <p:grpSp>
        <p:nvGrpSpPr>
          <p:cNvPr id="395" name="Google Shape;395;g1f550094126_0_365"/>
          <p:cNvGrpSpPr/>
          <p:nvPr/>
        </p:nvGrpSpPr>
        <p:grpSpPr>
          <a:xfrm>
            <a:off x="-75" y="0"/>
            <a:ext cx="9144150" cy="1104600"/>
            <a:chOff x="0" y="7850"/>
            <a:chExt cx="9144150" cy="1104600"/>
          </a:xfrm>
        </p:grpSpPr>
        <p:sp>
          <p:nvSpPr>
            <p:cNvPr id="396" name="Google Shape;396;g1f550094126_0_365"/>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1f550094126_0_365"/>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g1f550094126_0_365"/>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9" name="Google Shape;399;g1f550094126_0_365"/>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Strategy + Singleton</a:t>
            </a:r>
            <a:endParaRPr>
              <a:solidFill>
                <a:schemeClr val="lt1"/>
              </a:solidFill>
            </a:endParaRPr>
          </a:p>
        </p:txBody>
      </p:sp>
      <p:sp>
        <p:nvSpPr>
          <p:cNvPr id="400" name="Google Shape;400;g1f550094126_0_365"/>
          <p:cNvSpPr txBox="1"/>
          <p:nvPr/>
        </p:nvSpPr>
        <p:spPr>
          <a:xfrm>
            <a:off x="80200" y="1171775"/>
            <a:ext cx="3853800" cy="357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public class Main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public static void main(String[] args)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Robot r1 = new Robot("Big Robot");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Robot r2 = new Robot("C3PO");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Robot r3 = new Robot("R2D2");</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r1.setBehavior(AgressiveBehavior.</a:t>
            </a:r>
            <a:r>
              <a:rPr b="1" i="0" lang="en" sz="1000" u="none" cap="none" strike="noStrike">
                <a:solidFill>
                  <a:srgbClr val="000000"/>
                </a:solidFill>
                <a:latin typeface="Arial"/>
                <a:ea typeface="Arial"/>
                <a:cs typeface="Arial"/>
                <a:sym typeface="Arial"/>
              </a:rPr>
              <a:t>getInstance</a:t>
            </a:r>
            <a:r>
              <a:rPr b="0" i="0" lang="en"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r2.setBehavior(DefensiveBehavior.</a:t>
            </a:r>
            <a:r>
              <a:rPr b="1" i="0" lang="en" sz="1000" u="none" cap="none" strike="noStrike">
                <a:solidFill>
                  <a:srgbClr val="000000"/>
                </a:solidFill>
                <a:latin typeface="Arial"/>
                <a:ea typeface="Arial"/>
                <a:cs typeface="Arial"/>
                <a:sym typeface="Arial"/>
              </a:rPr>
              <a:t>getInstance</a:t>
            </a:r>
            <a:r>
              <a:rPr b="0" i="0" lang="en"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r3.setBehavior(NormalBehavior.</a:t>
            </a:r>
            <a:r>
              <a:rPr b="1" i="0" lang="en" sz="1000" u="none" cap="none" strike="noStrike">
                <a:solidFill>
                  <a:srgbClr val="000000"/>
                </a:solidFill>
                <a:latin typeface="Arial"/>
                <a:ea typeface="Arial"/>
                <a:cs typeface="Arial"/>
                <a:sym typeface="Arial"/>
              </a:rPr>
              <a:t>getInstance</a:t>
            </a:r>
            <a:r>
              <a:rPr b="0" i="0" lang="en"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r1.move(r1);</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r2.move(r2);</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r3.move(r3);</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r1.setBehavior(DefensiveBehavior.</a:t>
            </a:r>
            <a:r>
              <a:rPr b="1" i="0" lang="en" sz="1000" u="none" cap="none" strike="noStrike">
                <a:solidFill>
                  <a:srgbClr val="000000"/>
                </a:solidFill>
                <a:latin typeface="Arial"/>
                <a:ea typeface="Arial"/>
                <a:cs typeface="Arial"/>
                <a:sym typeface="Arial"/>
              </a:rPr>
              <a:t>getInstance</a:t>
            </a:r>
            <a:r>
              <a:rPr b="0" i="0" lang="en"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r1.move(r1);</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401" name="Google Shape;401;g1f550094126_0_365"/>
          <p:cNvSpPr txBox="1"/>
          <p:nvPr/>
        </p:nvSpPr>
        <p:spPr>
          <a:xfrm>
            <a:off x="4168475" y="1458475"/>
            <a:ext cx="4815900" cy="2955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public class Robot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private IBehavior behavior;</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private String name;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public Robot(String name)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this.name = name;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public void move(Robot robot)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behavior.moveCommand(robot);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public void setBehavior(IBehavior behavior)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this.behavior = behavior;</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g1f550094126_0_381"/>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
        <p:nvSpPr>
          <p:cNvPr id="407" name="Google Shape;407;g1f550094126_0_381"/>
          <p:cNvSpPr txBox="1"/>
          <p:nvPr>
            <p:ph type="title"/>
          </p:nvPr>
        </p:nvSpPr>
        <p:spPr>
          <a:xfrm>
            <a:off x="0" y="22900"/>
            <a:ext cx="8984400" cy="766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 EXAMPLE BD CONNECTION</a:t>
            </a:r>
            <a:endParaRPr/>
          </a:p>
        </p:txBody>
      </p:sp>
      <p:sp>
        <p:nvSpPr>
          <p:cNvPr id="408" name="Google Shape;408;g1f550094126_0_381"/>
          <p:cNvSpPr txBox="1"/>
          <p:nvPr>
            <p:ph type="title"/>
          </p:nvPr>
        </p:nvSpPr>
        <p:spPr>
          <a:xfrm>
            <a:off x="0" y="22900"/>
            <a:ext cx="8984400" cy="766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 EXAMPLE BD CONNECTION</a:t>
            </a:r>
            <a:endParaRPr/>
          </a:p>
        </p:txBody>
      </p:sp>
      <p:pic>
        <p:nvPicPr>
          <p:cNvPr id="409" name="Google Shape;409;g1f550094126_0_381"/>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
        <p:nvSpPr>
          <p:cNvPr id="410" name="Google Shape;410;g1f550094126_0_381"/>
          <p:cNvSpPr txBox="1"/>
          <p:nvPr>
            <p:ph type="title"/>
          </p:nvPr>
        </p:nvSpPr>
        <p:spPr>
          <a:xfrm>
            <a:off x="-19536" y="43994"/>
            <a:ext cx="7290000" cy="768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EM PYTHON</a:t>
            </a:r>
            <a:endParaRPr/>
          </a:p>
        </p:txBody>
      </p:sp>
      <p:pic>
        <p:nvPicPr>
          <p:cNvPr id="411" name="Google Shape;411;g1f550094126_0_381"/>
          <p:cNvPicPr preferRelativeResize="0"/>
          <p:nvPr/>
        </p:nvPicPr>
        <p:blipFill rotWithShape="1">
          <a:blip r:embed="rId3">
            <a:alphaModFix/>
          </a:blip>
          <a:srcRect b="0" l="0" r="0" t="0"/>
          <a:stretch/>
        </p:blipFill>
        <p:spPr>
          <a:xfrm>
            <a:off x="7967977" y="-1"/>
            <a:ext cx="1176025" cy="614175"/>
          </a:xfrm>
          <a:prstGeom prst="rect">
            <a:avLst/>
          </a:prstGeom>
          <a:noFill/>
          <a:ln>
            <a:noFill/>
          </a:ln>
        </p:spPr>
      </p:pic>
      <p:grpSp>
        <p:nvGrpSpPr>
          <p:cNvPr id="412" name="Google Shape;412;g1f550094126_0_381"/>
          <p:cNvGrpSpPr/>
          <p:nvPr/>
        </p:nvGrpSpPr>
        <p:grpSpPr>
          <a:xfrm>
            <a:off x="-75" y="0"/>
            <a:ext cx="9144150" cy="1104600"/>
            <a:chOff x="0" y="7850"/>
            <a:chExt cx="9144150" cy="1104600"/>
          </a:xfrm>
        </p:grpSpPr>
        <p:sp>
          <p:nvSpPr>
            <p:cNvPr id="413" name="Google Shape;413;g1f550094126_0_381"/>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1f550094126_0_381"/>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1f550094126_0_381"/>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6" name="Google Shape;416;g1f550094126_0_381"/>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Strategy + Singleton</a:t>
            </a:r>
            <a:endParaRPr>
              <a:solidFill>
                <a:schemeClr val="lt1"/>
              </a:solidFill>
            </a:endParaRPr>
          </a:p>
        </p:txBody>
      </p:sp>
      <p:sp>
        <p:nvSpPr>
          <p:cNvPr id="417" name="Google Shape;417;g1f550094126_0_381"/>
          <p:cNvSpPr txBox="1"/>
          <p:nvPr/>
        </p:nvSpPr>
        <p:spPr>
          <a:xfrm>
            <a:off x="80200" y="1171775"/>
            <a:ext cx="3853800" cy="126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public interface IBehavior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public void moveCommand(Robot robot);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418" name="Google Shape;418;g1f550094126_0_381"/>
          <p:cNvSpPr txBox="1"/>
          <p:nvPr/>
        </p:nvSpPr>
        <p:spPr>
          <a:xfrm>
            <a:off x="4057475" y="1129425"/>
            <a:ext cx="4815900" cy="4186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public class AgressiveBehavior implements IBehavior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private static IBehavior instance = null;  //</a:t>
            </a:r>
            <a:r>
              <a:rPr b="1" i="0" lang="en" sz="1000" u="none" cap="none" strike="noStrike">
                <a:solidFill>
                  <a:srgbClr val="000000"/>
                </a:solidFill>
                <a:latin typeface="Arial"/>
                <a:ea typeface="Arial"/>
                <a:cs typeface="Arial"/>
                <a:sym typeface="Arial"/>
              </a:rPr>
              <a:t>singleton</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private Robot robot;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r>
              <a:rPr b="1" i="0" lang="en" sz="1000" u="none" cap="none" strike="noStrike">
                <a:solidFill>
                  <a:srgbClr val="000000"/>
                </a:solidFill>
                <a:latin typeface="Arial"/>
                <a:ea typeface="Arial"/>
                <a:cs typeface="Arial"/>
                <a:sym typeface="Arial"/>
              </a:rPr>
              <a:t>singleton</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private AgressiveBehavior() {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public void setRobot(Robot robot)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this.robot = robot;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r>
              <a:rPr b="1" i="0" lang="en" sz="1000" u="none" cap="none" strike="noStrike">
                <a:solidFill>
                  <a:srgbClr val="000000"/>
                </a:solidFill>
                <a:latin typeface="Arial"/>
                <a:ea typeface="Arial"/>
                <a:cs typeface="Arial"/>
                <a:sym typeface="Arial"/>
              </a:rPr>
              <a:t>singleton</a:t>
            </a:r>
            <a:endParaRPr b="1"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public static IBehavior getInstance()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if (instance == null)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instance = new AgressiveBehavior();</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return instance;</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public void moveCommand(Robot robot) {</a:t>
            </a:r>
            <a:endParaRPr b="0" i="0" sz="1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System.out.println("The robot " + robot.toString() + " will attack you now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1f550094126_0_453"/>
          <p:cNvSpPr txBox="1"/>
          <p:nvPr>
            <p:ph idx="1" type="body"/>
          </p:nvPr>
        </p:nvSpPr>
        <p:spPr>
          <a:xfrm>
            <a:off x="473225" y="1479150"/>
            <a:ext cx="8004300" cy="3017400"/>
          </a:xfrm>
          <a:prstGeom prst="rect">
            <a:avLst/>
          </a:prstGeom>
          <a:noFill/>
          <a:ln>
            <a:noFill/>
          </a:ln>
        </p:spPr>
        <p:txBody>
          <a:bodyPr anchorCtr="0" anchor="t" bIns="45700" lIns="45700" spcFirstLastPara="1" rIns="45700" wrap="square" tIns="45700">
            <a:noAutofit/>
          </a:bodyPr>
          <a:lstStyle/>
          <a:p>
            <a:pPr indent="-342900" lvl="0" marL="457200" rtl="0" algn="l">
              <a:lnSpc>
                <a:spcPct val="70000"/>
              </a:lnSpc>
              <a:spcBef>
                <a:spcPts val="1200"/>
              </a:spcBef>
              <a:spcAft>
                <a:spcPts val="0"/>
              </a:spcAft>
              <a:buSzPts val="1800"/>
              <a:buChar char="-"/>
            </a:pPr>
            <a:r>
              <a:rPr lang="en"/>
              <a:t>Suponha um sistema de geração de rotas seguras. O App deve gerar uma rota que se classifica em “altamente segura”, “segura” e “aceitável”. Como a rota deve/pode ser alterada à medida que o pedestre caminha, o sistema deve ser capaz de trocar o nível de segurança da rota em tempo de execução. Assim, ora a rota se caracteriza como “altamente segura”, ora como “segura” e ora como “aceitável”. </a:t>
            </a:r>
            <a:br>
              <a:rPr lang="en"/>
            </a:br>
            <a:endParaRPr/>
          </a:p>
          <a:p>
            <a:pPr indent="-342900" lvl="0" marL="457200" rtl="0" algn="l">
              <a:lnSpc>
                <a:spcPct val="70000"/>
              </a:lnSpc>
              <a:spcBef>
                <a:spcPts val="0"/>
              </a:spcBef>
              <a:spcAft>
                <a:spcPts val="0"/>
              </a:spcAft>
              <a:buSzPts val="1800"/>
              <a:buChar char="-"/>
            </a:pPr>
            <a:r>
              <a:rPr lang="en"/>
              <a:t>Elabore um projeto que reflita essa dinamicidade do sistema</a:t>
            </a:r>
            <a:br>
              <a:rPr lang="en"/>
            </a:br>
            <a:endParaRPr/>
          </a:p>
          <a:p>
            <a:pPr indent="-342900" lvl="0" marL="457200" rtl="0" algn="l">
              <a:lnSpc>
                <a:spcPct val="70000"/>
              </a:lnSpc>
              <a:spcBef>
                <a:spcPts val="0"/>
              </a:spcBef>
              <a:spcAft>
                <a:spcPts val="0"/>
              </a:spcAft>
              <a:buSzPts val="1800"/>
              <a:buChar char="-"/>
            </a:pPr>
            <a:r>
              <a:rPr lang="en"/>
              <a:t>Observações</a:t>
            </a:r>
            <a:endParaRPr/>
          </a:p>
          <a:p>
            <a:pPr indent="-342900" lvl="1" marL="914400" rtl="0" algn="l">
              <a:lnSpc>
                <a:spcPct val="70000"/>
              </a:lnSpc>
              <a:spcBef>
                <a:spcPts val="0"/>
              </a:spcBef>
              <a:spcAft>
                <a:spcPts val="0"/>
              </a:spcAft>
              <a:buSzPts val="1800"/>
              <a:buChar char="-"/>
            </a:pPr>
            <a:r>
              <a:rPr lang="en" sz="1800"/>
              <a:t>Como a memória do dispositivo é limitada, deve-se cuidar para que não haja sobrecarga de objetos desnecessários em memória</a:t>
            </a:r>
            <a:br>
              <a:rPr lang="en" sz="1800"/>
            </a:br>
            <a:endParaRPr sz="1800"/>
          </a:p>
          <a:p>
            <a:pPr indent="-342900" lvl="0" marL="457200" rtl="0" algn="l">
              <a:lnSpc>
                <a:spcPct val="70000"/>
              </a:lnSpc>
              <a:spcBef>
                <a:spcPts val="0"/>
              </a:spcBef>
              <a:spcAft>
                <a:spcPts val="0"/>
              </a:spcAft>
              <a:buSzPts val="1800"/>
              <a:buChar char="-"/>
            </a:pPr>
            <a:r>
              <a:rPr lang="en"/>
              <a:t>Forma de resolução</a:t>
            </a:r>
            <a:endParaRPr/>
          </a:p>
          <a:p>
            <a:pPr indent="-342900" lvl="1" marL="914400" rtl="0" algn="l">
              <a:lnSpc>
                <a:spcPct val="70000"/>
              </a:lnSpc>
              <a:spcBef>
                <a:spcPts val="0"/>
              </a:spcBef>
              <a:spcAft>
                <a:spcPts val="0"/>
              </a:spcAft>
              <a:buSzPts val="1800"/>
              <a:buChar char="-"/>
            </a:pPr>
            <a:r>
              <a:rPr lang="en" sz="1800"/>
              <a:t>Diagrama de classe UML</a:t>
            </a:r>
            <a:endParaRPr sz="1800"/>
          </a:p>
          <a:p>
            <a:pPr indent="-342900" lvl="1" marL="914400" rtl="0" algn="l">
              <a:lnSpc>
                <a:spcPct val="70000"/>
              </a:lnSpc>
              <a:spcBef>
                <a:spcPts val="0"/>
              </a:spcBef>
              <a:spcAft>
                <a:spcPts val="0"/>
              </a:spcAft>
              <a:buSzPts val="1800"/>
              <a:buChar char="-"/>
            </a:pPr>
            <a:r>
              <a:rPr lang="en" sz="1800"/>
              <a:t>Faça também um código cliente que usa as estratégias</a:t>
            </a:r>
            <a:endParaRPr sz="1800"/>
          </a:p>
          <a:p>
            <a:pPr indent="-342900" lvl="1" marL="914400" rtl="0" algn="l">
              <a:lnSpc>
                <a:spcPct val="70000"/>
              </a:lnSpc>
              <a:spcBef>
                <a:spcPts val="0"/>
              </a:spcBef>
              <a:spcAft>
                <a:spcPts val="0"/>
              </a:spcAft>
              <a:buSzPts val="1800"/>
              <a:buChar char="-"/>
            </a:pPr>
            <a:r>
              <a:rPr lang="en" sz="1800"/>
              <a:t>Trechos de código pendurados nas partes importantes.</a:t>
            </a:r>
            <a:endParaRPr sz="1800"/>
          </a:p>
          <a:p>
            <a:pPr indent="0" lvl="0" marL="0" rtl="0" algn="l">
              <a:lnSpc>
                <a:spcPct val="70000"/>
              </a:lnSpc>
              <a:spcBef>
                <a:spcPts val="200"/>
              </a:spcBef>
              <a:spcAft>
                <a:spcPts val="200"/>
              </a:spcAft>
              <a:buSzPts val="1800"/>
              <a:buNone/>
            </a:pPr>
            <a:r>
              <a:t/>
            </a:r>
            <a:endParaRPr sz="1600">
              <a:solidFill>
                <a:schemeClr val="dk1"/>
              </a:solidFill>
            </a:endParaRPr>
          </a:p>
        </p:txBody>
      </p:sp>
      <p:pic>
        <p:nvPicPr>
          <p:cNvPr id="424" name="Google Shape;424;g1f550094126_0_453"/>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
        <p:nvSpPr>
          <p:cNvPr id="425" name="Google Shape;425;g1f550094126_0_453"/>
          <p:cNvSpPr txBox="1"/>
          <p:nvPr>
            <p:ph type="title"/>
          </p:nvPr>
        </p:nvSpPr>
        <p:spPr>
          <a:xfrm>
            <a:off x="0" y="22900"/>
            <a:ext cx="8984400" cy="766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 EXAMPLE BD CONNECTION</a:t>
            </a:r>
            <a:endParaRPr/>
          </a:p>
        </p:txBody>
      </p:sp>
      <p:sp>
        <p:nvSpPr>
          <p:cNvPr id="426" name="Google Shape;426;g1f550094126_0_453"/>
          <p:cNvSpPr txBox="1"/>
          <p:nvPr>
            <p:ph type="title"/>
          </p:nvPr>
        </p:nvSpPr>
        <p:spPr>
          <a:xfrm>
            <a:off x="0" y="22900"/>
            <a:ext cx="8984400" cy="766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 EXAMPLE BD CONNECTION</a:t>
            </a:r>
            <a:endParaRPr/>
          </a:p>
        </p:txBody>
      </p:sp>
      <p:pic>
        <p:nvPicPr>
          <p:cNvPr id="427" name="Google Shape;427;g1f550094126_0_453"/>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
        <p:nvSpPr>
          <p:cNvPr id="428" name="Google Shape;428;g1f550094126_0_453"/>
          <p:cNvSpPr txBox="1"/>
          <p:nvPr>
            <p:ph type="title"/>
          </p:nvPr>
        </p:nvSpPr>
        <p:spPr>
          <a:xfrm>
            <a:off x="-19536" y="43994"/>
            <a:ext cx="7290000" cy="768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EM PYTHON</a:t>
            </a:r>
            <a:endParaRPr/>
          </a:p>
        </p:txBody>
      </p:sp>
      <p:pic>
        <p:nvPicPr>
          <p:cNvPr id="429" name="Google Shape;429;g1f550094126_0_453"/>
          <p:cNvPicPr preferRelativeResize="0"/>
          <p:nvPr/>
        </p:nvPicPr>
        <p:blipFill rotWithShape="1">
          <a:blip r:embed="rId3">
            <a:alphaModFix/>
          </a:blip>
          <a:srcRect b="0" l="0" r="0" t="0"/>
          <a:stretch/>
        </p:blipFill>
        <p:spPr>
          <a:xfrm>
            <a:off x="7967977" y="-1"/>
            <a:ext cx="1176025" cy="614175"/>
          </a:xfrm>
          <a:prstGeom prst="rect">
            <a:avLst/>
          </a:prstGeom>
          <a:noFill/>
          <a:ln>
            <a:noFill/>
          </a:ln>
        </p:spPr>
      </p:pic>
      <p:grpSp>
        <p:nvGrpSpPr>
          <p:cNvPr id="430" name="Google Shape;430;g1f550094126_0_453"/>
          <p:cNvGrpSpPr/>
          <p:nvPr/>
        </p:nvGrpSpPr>
        <p:grpSpPr>
          <a:xfrm>
            <a:off x="-75" y="0"/>
            <a:ext cx="9144150" cy="1104600"/>
            <a:chOff x="0" y="7850"/>
            <a:chExt cx="9144150" cy="1104600"/>
          </a:xfrm>
        </p:grpSpPr>
        <p:sp>
          <p:nvSpPr>
            <p:cNvPr id="431" name="Google Shape;431;g1f550094126_0_453"/>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g1f550094126_0_453"/>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g1f550094126_0_453"/>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4" name="Google Shape;434;g1f550094126_0_453"/>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Atividade</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pic>
        <p:nvPicPr>
          <p:cNvPr id="439" name="Google Shape;439;g355aae1cb40_3_0"/>
          <p:cNvPicPr preferRelativeResize="0"/>
          <p:nvPr/>
        </p:nvPicPr>
        <p:blipFill>
          <a:blip r:embed="rId3">
            <a:alphaModFix/>
          </a:blip>
          <a:stretch>
            <a:fillRect/>
          </a:stretch>
        </p:blipFill>
        <p:spPr>
          <a:xfrm>
            <a:off x="152400" y="793163"/>
            <a:ext cx="8839202" cy="3557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13a429cad59_0_216"/>
          <p:cNvSpPr txBox="1"/>
          <p:nvPr>
            <p:ph type="title"/>
          </p:nvPr>
        </p:nvSpPr>
        <p:spPr>
          <a:xfrm>
            <a:off x="112300" y="329175"/>
            <a:ext cx="79458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a:t>
            </a:r>
            <a:endParaRPr/>
          </a:p>
        </p:txBody>
      </p:sp>
      <p:sp>
        <p:nvSpPr>
          <p:cNvPr id="80" name="Google Shape;80;g13a429cad59_0_216"/>
          <p:cNvSpPr txBox="1"/>
          <p:nvPr>
            <p:ph idx="1" type="body"/>
          </p:nvPr>
        </p:nvSpPr>
        <p:spPr>
          <a:xfrm>
            <a:off x="377100" y="1723800"/>
            <a:ext cx="8467800" cy="3419700"/>
          </a:xfrm>
          <a:prstGeom prst="rect">
            <a:avLst/>
          </a:prstGeom>
          <a:noFill/>
          <a:ln>
            <a:noFill/>
          </a:ln>
        </p:spPr>
        <p:txBody>
          <a:bodyPr anchorCtr="0" anchor="t" bIns="45700" lIns="45700" spcFirstLastPara="1" rIns="45700" wrap="square" tIns="45700">
            <a:normAutofit/>
          </a:bodyPr>
          <a:lstStyle/>
          <a:p>
            <a:pPr indent="0" lvl="0" marL="0" rtl="0" algn="ctr">
              <a:lnSpc>
                <a:spcPct val="90000"/>
              </a:lnSpc>
              <a:spcBef>
                <a:spcPts val="0"/>
              </a:spcBef>
              <a:spcAft>
                <a:spcPts val="0"/>
              </a:spcAft>
              <a:buSzPts val="1800"/>
              <a:buNone/>
            </a:pPr>
            <a:r>
              <a:rPr b="1" lang="en" sz="2400">
                <a:solidFill>
                  <a:schemeClr val="dk1"/>
                </a:solidFill>
              </a:rPr>
              <a:t>When to use ? </a:t>
            </a:r>
            <a:endParaRPr b="1" sz="2400">
              <a:solidFill>
                <a:schemeClr val="dk1"/>
              </a:solidFill>
            </a:endParaRPr>
          </a:p>
          <a:p>
            <a:pPr indent="0" lvl="0" marL="0" rtl="0" algn="ctr">
              <a:lnSpc>
                <a:spcPct val="90000"/>
              </a:lnSpc>
              <a:spcBef>
                <a:spcPts val="0"/>
              </a:spcBef>
              <a:spcAft>
                <a:spcPts val="0"/>
              </a:spcAft>
              <a:buSzPts val="1800"/>
              <a:buNone/>
            </a:pPr>
            <a:r>
              <a:t/>
            </a:r>
            <a:endParaRPr sz="2400">
              <a:solidFill>
                <a:schemeClr val="dk1"/>
              </a:solidFill>
            </a:endParaRPr>
          </a:p>
          <a:p>
            <a:pPr indent="0" lvl="0" marL="0" rtl="0" algn="ctr">
              <a:lnSpc>
                <a:spcPct val="90000"/>
              </a:lnSpc>
              <a:spcBef>
                <a:spcPts val="0"/>
              </a:spcBef>
              <a:spcAft>
                <a:spcPts val="0"/>
              </a:spcAft>
              <a:buSzPts val="1800"/>
              <a:buNone/>
            </a:pPr>
            <a:r>
              <a:rPr lang="en" sz="2400">
                <a:solidFill>
                  <a:schemeClr val="dk1"/>
                </a:solidFill>
                <a:highlight>
                  <a:srgbClr val="FFFFFF"/>
                </a:highlight>
              </a:rPr>
              <a:t>You should use this pattern when classes must have just one instance</a:t>
            </a:r>
            <a:endParaRPr sz="2400">
              <a:solidFill>
                <a:schemeClr val="dk1"/>
              </a:solidFill>
              <a:highlight>
                <a:srgbClr val="FFFFFF"/>
              </a:highlight>
            </a:endParaRPr>
          </a:p>
          <a:p>
            <a:pPr indent="0" lvl="0" marL="0" rtl="0" algn="ctr">
              <a:lnSpc>
                <a:spcPct val="90000"/>
              </a:lnSpc>
              <a:spcBef>
                <a:spcPts val="0"/>
              </a:spcBef>
              <a:spcAft>
                <a:spcPts val="0"/>
              </a:spcAft>
              <a:buSzPts val="1800"/>
              <a:buNone/>
            </a:pPr>
            <a:r>
              <a:t/>
            </a:r>
            <a:endParaRPr sz="2400">
              <a:solidFill>
                <a:schemeClr val="dk1"/>
              </a:solidFill>
              <a:highlight>
                <a:srgbClr val="FFFFFF"/>
              </a:highlight>
            </a:endParaRPr>
          </a:p>
          <a:p>
            <a:pPr indent="0" lvl="0" marL="0" rtl="0" algn="ctr">
              <a:lnSpc>
                <a:spcPct val="90000"/>
              </a:lnSpc>
              <a:spcBef>
                <a:spcPts val="0"/>
              </a:spcBef>
              <a:spcAft>
                <a:spcPts val="0"/>
              </a:spcAft>
              <a:buSzPts val="1800"/>
              <a:buNone/>
            </a:pPr>
            <a:r>
              <a:t/>
            </a:r>
            <a:endParaRPr sz="240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13a429cad59_0_221"/>
          <p:cNvSpPr txBox="1"/>
          <p:nvPr>
            <p:ph type="title"/>
          </p:nvPr>
        </p:nvSpPr>
        <p:spPr>
          <a:xfrm>
            <a:off x="112300" y="329175"/>
            <a:ext cx="79458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a:t>
            </a:r>
            <a:endParaRPr/>
          </a:p>
        </p:txBody>
      </p:sp>
      <p:sp>
        <p:nvSpPr>
          <p:cNvPr id="86" name="Google Shape;86;g13a429cad59_0_221"/>
          <p:cNvSpPr txBox="1"/>
          <p:nvPr>
            <p:ph idx="1" type="body"/>
          </p:nvPr>
        </p:nvSpPr>
        <p:spPr>
          <a:xfrm>
            <a:off x="141300" y="1495200"/>
            <a:ext cx="8782200" cy="461700"/>
          </a:xfrm>
          <a:prstGeom prst="rect">
            <a:avLst/>
          </a:prstGeom>
          <a:noFill/>
          <a:ln>
            <a:noFill/>
          </a:ln>
        </p:spPr>
        <p:txBody>
          <a:bodyPr anchorCtr="0" anchor="t" bIns="45700" lIns="45700" spcFirstLastPara="1" rIns="45700" wrap="square" tIns="45700">
            <a:noAutofit/>
          </a:bodyPr>
          <a:lstStyle/>
          <a:p>
            <a:pPr indent="0" lvl="0" marL="448056" rtl="0" algn="ctr">
              <a:lnSpc>
                <a:spcPct val="140000"/>
              </a:lnSpc>
              <a:spcBef>
                <a:spcPts val="600"/>
              </a:spcBef>
              <a:spcAft>
                <a:spcPts val="0"/>
              </a:spcAft>
              <a:buSzPts val="1800"/>
              <a:buNone/>
            </a:pPr>
            <a:r>
              <a:rPr b="1" lang="en" sz="2400">
                <a:solidFill>
                  <a:schemeClr val="dk1"/>
                </a:solidFill>
              </a:rPr>
              <a:t>Examples</a:t>
            </a:r>
            <a:endParaRPr b="1" sz="2400">
              <a:solidFill>
                <a:schemeClr val="dk1"/>
              </a:solidFill>
            </a:endParaRPr>
          </a:p>
          <a:p>
            <a:pPr indent="0" lvl="0" marL="448056" rtl="0" algn="ctr">
              <a:lnSpc>
                <a:spcPct val="140000"/>
              </a:lnSpc>
              <a:spcBef>
                <a:spcPts val="600"/>
              </a:spcBef>
              <a:spcAft>
                <a:spcPts val="0"/>
              </a:spcAft>
              <a:buSzPts val="1800"/>
              <a:buNone/>
            </a:pPr>
            <a:r>
              <a:t/>
            </a:r>
            <a:endParaRPr sz="1800">
              <a:solidFill>
                <a:schemeClr val="dk1"/>
              </a:solidFill>
              <a:highlight>
                <a:srgbClr val="FFFFFF"/>
              </a:highlight>
            </a:endParaRPr>
          </a:p>
        </p:txBody>
      </p:sp>
      <p:sp>
        <p:nvSpPr>
          <p:cNvPr id="87" name="Google Shape;87;g13a429cad59_0_221"/>
          <p:cNvSpPr txBox="1"/>
          <p:nvPr/>
        </p:nvSpPr>
        <p:spPr>
          <a:xfrm>
            <a:off x="112325" y="3987400"/>
            <a:ext cx="87822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448056" marR="0" rtl="0" algn="ctr">
              <a:lnSpc>
                <a:spcPct val="140000"/>
              </a:lnSpc>
              <a:spcBef>
                <a:spcPts val="60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Classes that represent sensors in robots</a:t>
            </a:r>
            <a:endParaRPr b="0" i="0" sz="1800" u="none" cap="none" strike="noStrike">
              <a:solidFill>
                <a:schemeClr val="dk1"/>
              </a:solidFill>
              <a:highlight>
                <a:schemeClr val="lt1"/>
              </a:highlight>
              <a:latin typeface="Arial"/>
              <a:ea typeface="Arial"/>
              <a:cs typeface="Arial"/>
              <a:sym typeface="Arial"/>
            </a:endParaRPr>
          </a:p>
        </p:txBody>
      </p:sp>
      <p:sp>
        <p:nvSpPr>
          <p:cNvPr id="88" name="Google Shape;88;g13a429cad59_0_221"/>
          <p:cNvSpPr txBox="1"/>
          <p:nvPr/>
        </p:nvSpPr>
        <p:spPr>
          <a:xfrm>
            <a:off x="112300" y="4529400"/>
            <a:ext cx="87822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448056" marR="0" rtl="0" algn="ctr">
              <a:lnSpc>
                <a:spcPct val="140000"/>
              </a:lnSpc>
              <a:spcBef>
                <a:spcPts val="60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Classes responsible for logging events of the system execution</a:t>
            </a:r>
            <a:endParaRPr b="0" i="0" sz="1800" u="none" cap="none" strike="noStrike">
              <a:solidFill>
                <a:schemeClr val="dk1"/>
              </a:solidFill>
              <a:highlight>
                <a:schemeClr val="lt1"/>
              </a:highlight>
              <a:latin typeface="Arial"/>
              <a:ea typeface="Arial"/>
              <a:cs typeface="Arial"/>
              <a:sym typeface="Arial"/>
            </a:endParaRPr>
          </a:p>
        </p:txBody>
      </p:sp>
      <p:sp>
        <p:nvSpPr>
          <p:cNvPr id="89" name="Google Shape;89;g13a429cad59_0_221"/>
          <p:cNvSpPr txBox="1"/>
          <p:nvPr/>
        </p:nvSpPr>
        <p:spPr>
          <a:xfrm>
            <a:off x="112300" y="2212375"/>
            <a:ext cx="8782200" cy="1625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448056" marR="0" rtl="0" algn="ctr">
              <a:lnSpc>
                <a:spcPct val="140000"/>
              </a:lnSpc>
              <a:spcBef>
                <a:spcPts val="60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Classes responsible for establishing connections with DB. It is not necessary create a new connection object every time you need to connect to the DB…   this will overload memory and make your code polluted. You can use the same object every time.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grpSp>
        <p:nvGrpSpPr>
          <p:cNvPr id="94" name="Google Shape;94;g13a429cad59_0_229"/>
          <p:cNvGrpSpPr/>
          <p:nvPr/>
        </p:nvGrpSpPr>
        <p:grpSpPr>
          <a:xfrm>
            <a:off x="-75" y="0"/>
            <a:ext cx="9144150" cy="1104600"/>
            <a:chOff x="0" y="7850"/>
            <a:chExt cx="9144150" cy="1104600"/>
          </a:xfrm>
        </p:grpSpPr>
        <p:sp>
          <p:nvSpPr>
            <p:cNvPr id="95" name="Google Shape;95;g13a429cad59_0_229"/>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13a429cad59_0_229"/>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13a429cad59_0_229"/>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g13a429cad59_0_229"/>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SINGLETON</a:t>
            </a:r>
            <a:endParaRPr>
              <a:solidFill>
                <a:schemeClr val="lt1"/>
              </a:solidFill>
            </a:endParaRPr>
          </a:p>
        </p:txBody>
      </p:sp>
      <p:pic>
        <p:nvPicPr>
          <p:cNvPr id="99" name="Google Shape;99;g13a429cad59_0_229"/>
          <p:cNvPicPr preferRelativeResize="0"/>
          <p:nvPr/>
        </p:nvPicPr>
        <p:blipFill rotWithShape="1">
          <a:blip r:embed="rId3">
            <a:alphaModFix/>
          </a:blip>
          <a:srcRect b="0" l="0" r="0" t="0"/>
          <a:stretch/>
        </p:blipFill>
        <p:spPr>
          <a:xfrm>
            <a:off x="-158028" y="2247895"/>
            <a:ext cx="3078325" cy="1875225"/>
          </a:xfrm>
          <a:prstGeom prst="rect">
            <a:avLst/>
          </a:prstGeom>
          <a:noFill/>
          <a:ln>
            <a:noFill/>
          </a:ln>
        </p:spPr>
      </p:pic>
      <p:sp>
        <p:nvSpPr>
          <p:cNvPr id="100" name="Google Shape;100;g13a429cad59_0_229"/>
          <p:cNvSpPr txBox="1"/>
          <p:nvPr/>
        </p:nvSpPr>
        <p:spPr>
          <a:xfrm>
            <a:off x="2844100" y="1274100"/>
            <a:ext cx="3554100" cy="245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FF"/>
                </a:solidFill>
                <a:highlight>
                  <a:srgbClr val="FFFFFF"/>
                </a:highlight>
                <a:latin typeface="Courier New"/>
                <a:ea typeface="Courier New"/>
                <a:cs typeface="Courier New"/>
                <a:sym typeface="Courier New"/>
              </a:rPr>
              <a:t>public class</a:t>
            </a:r>
            <a:r>
              <a:rPr b="0" i="0" lang="en" sz="1000" u="none" cap="none" strike="noStrike">
                <a:solidFill>
                  <a:schemeClr val="dk1"/>
                </a:solidFill>
                <a:highlight>
                  <a:srgbClr val="FFFFFF"/>
                </a:highlight>
                <a:latin typeface="Courier New"/>
                <a:ea typeface="Courier New"/>
                <a:cs typeface="Courier New"/>
                <a:sym typeface="Courier New"/>
              </a:rPr>
              <a:t> Singleton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private static Singleton instance;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private Singleton()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this.instance = new Singleton()</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public static Singleton getInstance(){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r>
              <a:rPr b="0" i="0" lang="en" sz="1000" u="none" cap="none" strike="noStrike">
                <a:solidFill>
                  <a:srgbClr val="0000FF"/>
                </a:solidFill>
                <a:highlight>
                  <a:schemeClr val="lt1"/>
                </a:highlight>
                <a:latin typeface="Courier New"/>
                <a:ea typeface="Courier New"/>
                <a:cs typeface="Courier New"/>
                <a:sym typeface="Courier New"/>
              </a:rPr>
              <a:t>if</a:t>
            </a:r>
            <a:r>
              <a:rPr b="0" i="0" lang="en" sz="1000" u="none" cap="none" strike="noStrike">
                <a:solidFill>
                  <a:schemeClr val="dk1"/>
                </a:solidFill>
                <a:highlight>
                  <a:schemeClr val="lt1"/>
                </a:highlight>
                <a:latin typeface="Courier New"/>
                <a:ea typeface="Courier New"/>
                <a:cs typeface="Courier New"/>
                <a:sym typeface="Courier New"/>
              </a:rPr>
              <a:t> (instance == </a:t>
            </a:r>
            <a:r>
              <a:rPr b="0" i="0" lang="en" sz="1000" u="none" cap="none" strike="noStrike">
                <a:solidFill>
                  <a:srgbClr val="0000FF"/>
                </a:solidFill>
                <a:highlight>
                  <a:schemeClr val="lt1"/>
                </a:highlight>
                <a:latin typeface="Courier New"/>
                <a:ea typeface="Courier New"/>
                <a:cs typeface="Courier New"/>
                <a:sym typeface="Courier New"/>
              </a:rPr>
              <a:t>null</a:t>
            </a:r>
            <a:r>
              <a:rPr b="0" i="0" lang="en" sz="1000" u="none" cap="none" strike="noStrike">
                <a:solidFill>
                  <a:schemeClr val="dk1"/>
                </a:solidFill>
                <a:highlight>
                  <a:schemeClr val="lt1"/>
                </a:highlight>
                <a:latin typeface="Courier New"/>
                <a:ea typeface="Courier New"/>
                <a:cs typeface="Courier New"/>
                <a:sym typeface="Courier New"/>
              </a:rPr>
              <a:t>)</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instance= </a:t>
            </a:r>
            <a:r>
              <a:rPr b="0" i="0" lang="en" sz="1000" u="none" cap="none" strike="noStrike">
                <a:solidFill>
                  <a:srgbClr val="0000FF"/>
                </a:solidFill>
                <a:highlight>
                  <a:schemeClr val="lt1"/>
                </a:highlight>
                <a:latin typeface="Courier New"/>
                <a:ea typeface="Courier New"/>
                <a:cs typeface="Courier New"/>
                <a:sym typeface="Courier New"/>
              </a:rPr>
              <a:t>new</a:t>
            </a:r>
            <a:r>
              <a:rPr b="0" i="0" lang="en" sz="1000" u="none" cap="none" strike="noStrike">
                <a:solidFill>
                  <a:schemeClr val="dk1"/>
                </a:solidFill>
                <a:highlight>
                  <a:schemeClr val="lt1"/>
                </a:highlight>
                <a:latin typeface="Courier New"/>
                <a:ea typeface="Courier New"/>
                <a:cs typeface="Courier New"/>
                <a:sym typeface="Courier New"/>
              </a:rPr>
              <a:t> Singleton();</a:t>
            </a:r>
            <a:endParaRPr b="0" i="0" sz="1000" u="none" cap="none" strike="noStrike">
              <a:solidFill>
                <a:schemeClr val="dk1"/>
              </a:solidFill>
              <a:highlight>
                <a:schemeClr val="lt1"/>
              </a:highlight>
              <a:latin typeface="Courier New"/>
              <a:ea typeface="Courier New"/>
              <a:cs typeface="Courier New"/>
              <a:sym typeface="Courier New"/>
            </a:endParaRPr>
          </a:p>
          <a:p>
            <a:pPr indent="45720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endParaRPr b="0" i="0" sz="1000" u="none" cap="none" strike="noStrike">
              <a:solidFill>
                <a:schemeClr val="dk1"/>
              </a:solidFill>
              <a:highlight>
                <a:schemeClr val="lt1"/>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chemeClr val="lt1"/>
                </a:highlight>
                <a:latin typeface="Courier New"/>
                <a:ea typeface="Courier New"/>
                <a:cs typeface="Courier New"/>
                <a:sym typeface="Courier New"/>
              </a:rPr>
              <a:t>      </a:t>
            </a:r>
            <a:r>
              <a:rPr b="0" i="0" lang="en" sz="1000" u="none" cap="none" strike="noStrike">
                <a:solidFill>
                  <a:srgbClr val="0000FF"/>
                </a:solidFill>
                <a:highlight>
                  <a:schemeClr val="lt1"/>
                </a:highlight>
                <a:latin typeface="Courier New"/>
                <a:ea typeface="Courier New"/>
                <a:cs typeface="Courier New"/>
                <a:sym typeface="Courier New"/>
              </a:rPr>
              <a:t>return</a:t>
            </a:r>
            <a:r>
              <a:rPr b="0" i="0" lang="en" sz="1000" u="none" cap="none" strike="noStrike">
                <a:solidFill>
                  <a:schemeClr val="dk1"/>
                </a:solidFill>
                <a:highlight>
                  <a:schemeClr val="lt1"/>
                </a:highlight>
                <a:latin typeface="Courier New"/>
                <a:ea typeface="Courier New"/>
                <a:cs typeface="Courier New"/>
                <a:sym typeface="Courier New"/>
              </a:rPr>
              <a:t> instance;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p:txBody>
      </p:sp>
      <p:sp>
        <p:nvSpPr>
          <p:cNvPr id="101" name="Google Shape;101;g13a429cad59_0_229"/>
          <p:cNvSpPr txBox="1"/>
          <p:nvPr/>
        </p:nvSpPr>
        <p:spPr>
          <a:xfrm>
            <a:off x="5589900" y="3419700"/>
            <a:ext cx="3554100" cy="1723800"/>
          </a:xfrm>
          <a:prstGeom prst="rect">
            <a:avLst/>
          </a:prstGeom>
          <a:solidFill>
            <a:schemeClr val="lt1"/>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rgbClr val="0000FF"/>
                </a:solidFill>
                <a:highlight>
                  <a:srgbClr val="FFFFFF"/>
                </a:highlight>
                <a:latin typeface="Courier New"/>
                <a:ea typeface="Courier New"/>
                <a:cs typeface="Courier New"/>
                <a:sym typeface="Courier New"/>
              </a:rPr>
              <a:t>class</a:t>
            </a:r>
            <a:r>
              <a:rPr b="0" i="0" lang="en" sz="1000" u="none" cap="none" strike="noStrike">
                <a:solidFill>
                  <a:schemeClr val="dk1"/>
                </a:solidFill>
                <a:highlight>
                  <a:srgbClr val="FFFFFF"/>
                </a:highlight>
                <a:latin typeface="Courier New"/>
                <a:ea typeface="Courier New"/>
                <a:cs typeface="Courier New"/>
                <a:sym typeface="Courier New"/>
              </a:rPr>
              <a:t> Singleton:</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_instance = </a:t>
            </a:r>
            <a:r>
              <a:rPr b="0" i="0" lang="en" sz="1000" u="none" cap="none" strike="noStrike">
                <a:solidFill>
                  <a:srgbClr val="0000FF"/>
                </a:solidFill>
                <a:highlight>
                  <a:srgbClr val="FFFFFF"/>
                </a:highlight>
                <a:latin typeface="Courier New"/>
                <a:ea typeface="Courier New"/>
                <a:cs typeface="Courier New"/>
                <a:sym typeface="Courier New"/>
              </a:rPr>
              <a:t>None</a:t>
            </a:r>
            <a:endParaRPr b="0" i="0" sz="10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@classmethod</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def</a:t>
            </a:r>
            <a:r>
              <a:rPr b="0" i="0" lang="en" sz="1000" u="none" cap="none" strike="noStrike">
                <a:solidFill>
                  <a:schemeClr val="dk1"/>
                </a:solidFill>
                <a:highlight>
                  <a:srgbClr val="FFFFFF"/>
                </a:highlight>
                <a:latin typeface="Courier New"/>
                <a:ea typeface="Courier New"/>
                <a:cs typeface="Courier New"/>
                <a:sym typeface="Courier New"/>
              </a:rPr>
              <a:t> instance(cls): </a:t>
            </a:r>
            <a:r>
              <a:rPr b="0" i="0" lang="en" sz="1000" u="none" cap="none" strike="noStrike">
                <a:solidFill>
                  <a:srgbClr val="008000"/>
                </a:solidFill>
                <a:highlight>
                  <a:srgbClr val="FFFFFF"/>
                </a:highlight>
                <a:latin typeface="Courier New"/>
                <a:ea typeface="Courier New"/>
                <a:cs typeface="Courier New"/>
                <a:sym typeface="Courier New"/>
              </a:rPr>
              <a:t>#cls == class</a:t>
            </a:r>
            <a:endParaRPr b="0" i="0" sz="100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if</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cls</a:t>
            </a:r>
            <a:r>
              <a:rPr b="0" i="0" lang="en" sz="1000" u="none" cap="none" strike="noStrike">
                <a:solidFill>
                  <a:schemeClr val="dk1"/>
                </a:solidFill>
                <a:highlight>
                  <a:srgbClr val="FFFFFF"/>
                </a:highlight>
                <a:latin typeface="Courier New"/>
                <a:ea typeface="Courier New"/>
                <a:cs typeface="Courier New"/>
                <a:sym typeface="Courier New"/>
              </a:rPr>
              <a:t>._instance </a:t>
            </a:r>
            <a:r>
              <a:rPr b="0" i="0" lang="en" sz="1000" u="none" cap="none" strike="noStrike">
                <a:solidFill>
                  <a:srgbClr val="0000FF"/>
                </a:solidFill>
                <a:highlight>
                  <a:srgbClr val="FFFFFF"/>
                </a:highlight>
                <a:latin typeface="Courier New"/>
                <a:ea typeface="Courier New"/>
                <a:cs typeface="Courier New"/>
                <a:sym typeface="Courier New"/>
              </a:rPr>
              <a:t>is</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None</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cls</a:t>
            </a:r>
            <a:r>
              <a:rPr b="0" i="0" lang="en" sz="1000" u="none" cap="none" strike="noStrike">
                <a:solidFill>
                  <a:schemeClr val="dk1"/>
                </a:solidFill>
                <a:highlight>
                  <a:srgbClr val="FFFFFF"/>
                </a:highlight>
                <a:latin typeface="Courier New"/>
                <a:ea typeface="Courier New"/>
                <a:cs typeface="Courier New"/>
                <a:sym typeface="Courier New"/>
              </a:rPr>
              <a:t>._instance = </a:t>
            </a:r>
            <a:r>
              <a:rPr b="0" i="0" lang="en" sz="1000" u="none" cap="none" strike="noStrike">
                <a:solidFill>
                  <a:srgbClr val="0000FF"/>
                </a:solidFill>
                <a:highlight>
                  <a:srgbClr val="FFFFFF"/>
                </a:highlight>
                <a:latin typeface="Courier New"/>
                <a:ea typeface="Courier New"/>
                <a:cs typeface="Courier New"/>
                <a:sym typeface="Courier New"/>
              </a:rPr>
              <a:t>cls</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return</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cls</a:t>
            </a:r>
            <a:r>
              <a:rPr b="0" i="0" lang="en" sz="1000" u="none" cap="none" strike="noStrike">
                <a:solidFill>
                  <a:schemeClr val="dk1"/>
                </a:solidFill>
                <a:highlight>
                  <a:srgbClr val="FFFFFF"/>
                </a:highlight>
                <a:latin typeface="Courier New"/>
                <a:ea typeface="Courier New"/>
                <a:cs typeface="Courier New"/>
                <a:sym typeface="Courier New"/>
              </a:rPr>
              <a:t>._instance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02" name="Google Shape;102;g13a429cad59_0_229"/>
          <p:cNvSpPr txBox="1"/>
          <p:nvPr/>
        </p:nvSpPr>
        <p:spPr>
          <a:xfrm>
            <a:off x="6140575" y="1180525"/>
            <a:ext cx="868200" cy="4002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Java</a:t>
            </a:r>
            <a:endParaRPr b="0" i="0" sz="1400" u="none" cap="none" strike="noStrike">
              <a:solidFill>
                <a:srgbClr val="000000"/>
              </a:solidFill>
              <a:latin typeface="Arial"/>
              <a:ea typeface="Arial"/>
              <a:cs typeface="Arial"/>
              <a:sym typeface="Arial"/>
            </a:endParaRPr>
          </a:p>
        </p:txBody>
      </p:sp>
      <p:sp>
        <p:nvSpPr>
          <p:cNvPr id="103" name="Google Shape;103;g13a429cad59_0_229"/>
          <p:cNvSpPr txBox="1"/>
          <p:nvPr/>
        </p:nvSpPr>
        <p:spPr>
          <a:xfrm>
            <a:off x="8179675" y="3208725"/>
            <a:ext cx="868200" cy="4002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Python</a:t>
            </a:r>
            <a:endParaRPr b="0" i="0" sz="1400" u="none" cap="none" strike="noStrike">
              <a:solidFill>
                <a:srgbClr val="000000"/>
              </a:solidFill>
              <a:latin typeface="Arial"/>
              <a:ea typeface="Arial"/>
              <a:cs typeface="Arial"/>
              <a:sym typeface="Arial"/>
            </a:endParaRPr>
          </a:p>
        </p:txBody>
      </p:sp>
      <p:sp>
        <p:nvSpPr>
          <p:cNvPr id="104" name="Google Shape;104;g13a429cad59_0_229"/>
          <p:cNvSpPr txBox="1"/>
          <p:nvPr/>
        </p:nvSpPr>
        <p:spPr>
          <a:xfrm>
            <a:off x="323725" y="4206575"/>
            <a:ext cx="46731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1" lang="en" sz="1100" u="none" cap="none" strike="noStrike">
                <a:solidFill>
                  <a:srgbClr val="000000"/>
                </a:solidFill>
                <a:latin typeface="Arial"/>
                <a:ea typeface="Arial"/>
                <a:cs typeface="Arial"/>
                <a:sym typeface="Arial"/>
              </a:rPr>
              <a:t>Observe que usar esse padrão não significa que você terá que criar uma classe chamada Singleton…. Ela deve ser vista como um papel que outras classes assumirão…</a:t>
            </a:r>
            <a:endParaRPr b="0" i="1" sz="11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pSp>
        <p:nvGrpSpPr>
          <p:cNvPr id="109" name="Google Shape;109;g1e95c6cd2cd_1_0"/>
          <p:cNvGrpSpPr/>
          <p:nvPr/>
        </p:nvGrpSpPr>
        <p:grpSpPr>
          <a:xfrm>
            <a:off x="-75" y="0"/>
            <a:ext cx="9144150" cy="1104600"/>
            <a:chOff x="0" y="7850"/>
            <a:chExt cx="9144150" cy="1104600"/>
          </a:xfrm>
        </p:grpSpPr>
        <p:sp>
          <p:nvSpPr>
            <p:cNvPr id="110" name="Google Shape;110;g1e95c6cd2cd_1_0"/>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1e95c6cd2cd_1_0"/>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1e95c6cd2cd_1_0"/>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g1e95c6cd2cd_1_0"/>
          <p:cNvSpPr txBox="1"/>
          <p:nvPr>
            <p:ph type="title"/>
          </p:nvPr>
        </p:nvSpPr>
        <p:spPr>
          <a:xfrm>
            <a:off x="82296" y="-18288"/>
            <a:ext cx="7290000" cy="11247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SINGLETON EM MULTI-THREADING</a:t>
            </a:r>
            <a:endParaRPr>
              <a:solidFill>
                <a:schemeClr val="lt1"/>
              </a:solidFill>
            </a:endParaRPr>
          </a:p>
        </p:txBody>
      </p:sp>
      <p:sp>
        <p:nvSpPr>
          <p:cNvPr id="114" name="Google Shape;114;g1e95c6cd2cd_1_0"/>
          <p:cNvSpPr txBox="1"/>
          <p:nvPr>
            <p:ph idx="1" type="body"/>
          </p:nvPr>
        </p:nvSpPr>
        <p:spPr>
          <a:xfrm>
            <a:off x="135300" y="1248450"/>
            <a:ext cx="6994500" cy="3498600"/>
          </a:xfrm>
          <a:prstGeom prst="rect">
            <a:avLst/>
          </a:prstGeom>
          <a:noFill/>
          <a:ln>
            <a:noFill/>
          </a:ln>
        </p:spPr>
        <p:txBody>
          <a:bodyPr anchorCtr="0" anchor="t" bIns="45700" lIns="45700" spcFirstLastPara="1" rIns="45700" wrap="square" tIns="45700">
            <a:normAutofit fontScale="92500" lnSpcReduction="10000"/>
          </a:bodyPr>
          <a:lstStyle/>
          <a:p>
            <a:pPr indent="-322580" lvl="0" marL="457200" rtl="0" algn="l">
              <a:lnSpc>
                <a:spcPct val="90000"/>
              </a:lnSpc>
              <a:spcBef>
                <a:spcPts val="1200"/>
              </a:spcBef>
              <a:spcAft>
                <a:spcPts val="0"/>
              </a:spcAft>
              <a:buSzPct val="100000"/>
              <a:buChar char="●"/>
            </a:pPr>
            <a:r>
              <a:rPr lang="en" sz="1600"/>
              <a:t>Temos que tomar cuidado ao usar o padrão Singleton em ambientes Multi-threading - </a:t>
            </a:r>
            <a:endParaRPr sz="1600"/>
          </a:p>
          <a:p>
            <a:pPr indent="-322580" lvl="1" marL="914400" rtl="0" algn="l">
              <a:lnSpc>
                <a:spcPct val="90000"/>
              </a:lnSpc>
              <a:spcBef>
                <a:spcPts val="0"/>
              </a:spcBef>
              <a:spcAft>
                <a:spcPts val="0"/>
              </a:spcAft>
              <a:buSzPct val="133333"/>
              <a:buChar char="○"/>
            </a:pPr>
            <a:r>
              <a:rPr lang="en" sz="1200"/>
              <a:t>Duas threads podem chamar o </a:t>
            </a:r>
            <a:r>
              <a:rPr b="1" lang="en" sz="1200"/>
              <a:t>getInstance()</a:t>
            </a:r>
            <a:r>
              <a:rPr lang="en" sz="1200"/>
              <a:t> ao mesmo tempo</a:t>
            </a:r>
            <a:endParaRPr sz="1200"/>
          </a:p>
          <a:p>
            <a:pPr indent="0" lvl="0" marL="914400" rtl="0" algn="l">
              <a:lnSpc>
                <a:spcPct val="90000"/>
              </a:lnSpc>
              <a:spcBef>
                <a:spcPts val="1200"/>
              </a:spcBef>
              <a:spcAft>
                <a:spcPts val="0"/>
              </a:spcAft>
              <a:buSzPct val="162162"/>
              <a:buNone/>
            </a:pPr>
            <a:r>
              <a:t/>
            </a:r>
            <a:endParaRPr sz="1200"/>
          </a:p>
          <a:p>
            <a:pPr indent="-322580" lvl="0" marL="457200" rtl="0" algn="l">
              <a:lnSpc>
                <a:spcPct val="90000"/>
              </a:lnSpc>
              <a:spcBef>
                <a:spcPts val="1200"/>
              </a:spcBef>
              <a:spcAft>
                <a:spcPts val="0"/>
              </a:spcAft>
              <a:buSzPct val="100000"/>
              <a:buChar char="●"/>
            </a:pPr>
            <a:r>
              <a:rPr lang="en" sz="1600"/>
              <a:t>Problemas que podem acontecer</a:t>
            </a:r>
            <a:endParaRPr sz="1600"/>
          </a:p>
          <a:p>
            <a:pPr indent="-322580" lvl="1" marL="914400" rtl="0" algn="l">
              <a:lnSpc>
                <a:spcPct val="90000"/>
              </a:lnSpc>
              <a:spcBef>
                <a:spcPts val="0"/>
              </a:spcBef>
              <a:spcAft>
                <a:spcPts val="0"/>
              </a:spcAft>
              <a:buSzPct val="133333"/>
              <a:buChar char="○"/>
            </a:pPr>
            <a:r>
              <a:rPr b="1" lang="en" sz="1200"/>
              <a:t>Duas instâncias</a:t>
            </a:r>
            <a:r>
              <a:rPr lang="en" sz="1200"/>
              <a:t> - Se duas threads chamarem o </a:t>
            </a:r>
            <a:r>
              <a:rPr b="1" lang="en" sz="1200"/>
              <a:t>getInstance()</a:t>
            </a:r>
            <a:r>
              <a:rPr lang="en" sz="1200"/>
              <a:t> simultaneamente e a instância ainda não existir, duas instâncias serão criadas</a:t>
            </a:r>
            <a:endParaRPr sz="1200"/>
          </a:p>
          <a:p>
            <a:pPr indent="-322580" lvl="1" marL="914400" rtl="0" algn="l">
              <a:lnSpc>
                <a:spcPct val="90000"/>
              </a:lnSpc>
              <a:spcBef>
                <a:spcPts val="0"/>
              </a:spcBef>
              <a:spcAft>
                <a:spcPts val="0"/>
              </a:spcAft>
              <a:buSzPct val="133333"/>
              <a:buChar char="○"/>
            </a:pPr>
            <a:r>
              <a:rPr b="1" lang="en" sz="1200"/>
              <a:t>Estado inconsistente</a:t>
            </a:r>
            <a:r>
              <a:rPr lang="en" sz="1200"/>
              <a:t> - Um thread começa a criar uma instância antes que a outra comece a criar a sua. Uma das threads pode ter uma instância não totalmente inicializada.</a:t>
            </a:r>
            <a:endParaRPr sz="1200"/>
          </a:p>
          <a:p>
            <a:pPr indent="0" lvl="0" marL="914400" rtl="0" algn="l">
              <a:lnSpc>
                <a:spcPct val="90000"/>
              </a:lnSpc>
              <a:spcBef>
                <a:spcPts val="1200"/>
              </a:spcBef>
              <a:spcAft>
                <a:spcPts val="0"/>
              </a:spcAft>
              <a:buSzPct val="162162"/>
              <a:buNone/>
            </a:pPr>
            <a:r>
              <a:t/>
            </a:r>
            <a:endParaRPr sz="1200"/>
          </a:p>
          <a:p>
            <a:pPr indent="-322580" lvl="0" marL="457200" rtl="0" algn="l">
              <a:lnSpc>
                <a:spcPct val="90000"/>
              </a:lnSpc>
              <a:spcBef>
                <a:spcPts val="1200"/>
              </a:spcBef>
              <a:spcAft>
                <a:spcPts val="0"/>
              </a:spcAft>
              <a:buSzPct val="100000"/>
              <a:buChar char="●"/>
            </a:pPr>
            <a:r>
              <a:rPr lang="en" sz="1600"/>
              <a:t>Para evitar problemas</a:t>
            </a:r>
            <a:endParaRPr sz="1600"/>
          </a:p>
          <a:p>
            <a:pPr indent="-299085" lvl="1" marL="914400" rtl="0" algn="l">
              <a:lnSpc>
                <a:spcPct val="90000"/>
              </a:lnSpc>
              <a:spcBef>
                <a:spcPts val="0"/>
              </a:spcBef>
              <a:spcAft>
                <a:spcPts val="0"/>
              </a:spcAft>
              <a:buSzPct val="100000"/>
              <a:buChar char="○"/>
            </a:pPr>
            <a:r>
              <a:rPr lang="en" sz="1200"/>
              <a:t>Usar “sincronização”  - no Java palavra reservada synchronize.</a:t>
            </a:r>
            <a:endParaRPr sz="1200"/>
          </a:p>
          <a:p>
            <a:pPr indent="-299085" lvl="1" marL="914400" rtl="0" algn="l">
              <a:lnSpc>
                <a:spcPct val="90000"/>
              </a:lnSpc>
              <a:spcBef>
                <a:spcPts val="0"/>
              </a:spcBef>
              <a:spcAft>
                <a:spcPts val="0"/>
              </a:spcAft>
              <a:buSzPct val="100000"/>
              <a:buChar char="○"/>
            </a:pPr>
            <a:r>
              <a:rPr lang="en" sz="1200"/>
              <a:t>Usar enumerações em Java - </a:t>
            </a:r>
            <a:r>
              <a:rPr b="1" lang="en" sz="1200"/>
              <a:t>Enum</a:t>
            </a:r>
            <a:r>
              <a:rPr lang="en" sz="1200"/>
              <a:t>. Os enums em Java tem instâncias únicas por default/design. </a:t>
            </a:r>
            <a:endParaRPr sz="1200"/>
          </a:p>
          <a:p>
            <a:pPr indent="-299085" lvl="2" marL="1371600" rtl="0" algn="l">
              <a:lnSpc>
                <a:spcPct val="90000"/>
              </a:lnSpc>
              <a:spcBef>
                <a:spcPts val="0"/>
              </a:spcBef>
              <a:spcAft>
                <a:spcPts val="0"/>
              </a:spcAft>
              <a:buSzPct val="100000"/>
              <a:buChar char="■"/>
            </a:pPr>
            <a:r>
              <a:rPr lang="en" sz="1200"/>
              <a:t>Enum é um tipo de dado usado para representar um conjunto de valores nomeados;</a:t>
            </a:r>
            <a:endParaRPr sz="1200"/>
          </a:p>
          <a:p>
            <a:pPr indent="-299085" lvl="2" marL="1371600" rtl="0" algn="l">
              <a:lnSpc>
                <a:spcPct val="90000"/>
              </a:lnSpc>
              <a:spcBef>
                <a:spcPts val="0"/>
              </a:spcBef>
              <a:spcAft>
                <a:spcPts val="0"/>
              </a:spcAft>
              <a:buSzPct val="100000"/>
              <a:buChar char="■"/>
            </a:pPr>
            <a:r>
              <a:rPr lang="en" sz="1200"/>
              <a:t>Os valores do Enum são nomeados e representam constantes - tipicamente escritos em letras maiúsculas</a:t>
            </a:r>
            <a:endParaRPr sz="1200"/>
          </a:p>
          <a:p>
            <a:pPr indent="-299085" lvl="2" marL="1371600" rtl="0" algn="l">
              <a:lnSpc>
                <a:spcPct val="90000"/>
              </a:lnSpc>
              <a:spcBef>
                <a:spcPts val="0"/>
              </a:spcBef>
              <a:spcAft>
                <a:spcPts val="0"/>
              </a:spcAft>
              <a:buSzPct val="100000"/>
              <a:buChar char="■"/>
            </a:pPr>
            <a:r>
              <a:rPr lang="en" sz="1200"/>
              <a:t>O conjunto de valores é fixo - não pode ser alterado em tempo de execução</a:t>
            </a:r>
            <a:endParaRPr sz="1200"/>
          </a:p>
        </p:txBody>
      </p:sp>
      <p:sp>
        <p:nvSpPr>
          <p:cNvPr id="115" name="Google Shape;115;g1e95c6cd2cd_1_0"/>
          <p:cNvSpPr txBox="1"/>
          <p:nvPr/>
        </p:nvSpPr>
        <p:spPr>
          <a:xfrm>
            <a:off x="7233875" y="3296600"/>
            <a:ext cx="1895700" cy="1754700"/>
          </a:xfrm>
          <a:prstGeom prst="rect">
            <a:avLst/>
          </a:prstGeom>
          <a:solidFill>
            <a:schemeClr val="accent6"/>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Courier New"/>
                <a:ea typeface="Courier New"/>
                <a:cs typeface="Courier New"/>
                <a:sym typeface="Courier New"/>
              </a:rPr>
              <a:t>enum DiaDaSemana {</a:t>
            </a:r>
            <a:endParaRPr b="0" i="0" sz="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600" u="none" cap="none" strike="noStrike">
                <a:solidFill>
                  <a:srgbClr val="000000"/>
                </a:solidFill>
                <a:latin typeface="Courier New"/>
                <a:ea typeface="Courier New"/>
                <a:cs typeface="Courier New"/>
                <a:sym typeface="Courier New"/>
              </a:rPr>
              <a:t>    SEGUNDA,</a:t>
            </a:r>
            <a:endParaRPr b="0" i="0" sz="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600" u="none" cap="none" strike="noStrike">
                <a:solidFill>
                  <a:srgbClr val="000000"/>
                </a:solidFill>
                <a:latin typeface="Courier New"/>
                <a:ea typeface="Courier New"/>
                <a:cs typeface="Courier New"/>
                <a:sym typeface="Courier New"/>
              </a:rPr>
              <a:t>    TERCA,</a:t>
            </a:r>
            <a:endParaRPr b="0" i="0" sz="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600" u="none" cap="none" strike="noStrike">
                <a:solidFill>
                  <a:srgbClr val="000000"/>
                </a:solidFill>
                <a:latin typeface="Courier New"/>
                <a:ea typeface="Courier New"/>
                <a:cs typeface="Courier New"/>
                <a:sym typeface="Courier New"/>
              </a:rPr>
              <a:t>    QUARTA,</a:t>
            </a:r>
            <a:endParaRPr b="0" i="0" sz="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600" u="none" cap="none" strike="noStrike">
                <a:solidFill>
                  <a:srgbClr val="000000"/>
                </a:solidFill>
                <a:latin typeface="Courier New"/>
                <a:ea typeface="Courier New"/>
                <a:cs typeface="Courier New"/>
                <a:sym typeface="Courier New"/>
              </a:rPr>
              <a:t>    QUINTA,</a:t>
            </a:r>
            <a:endParaRPr b="0" i="0" sz="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600" u="none" cap="none" strike="noStrike">
                <a:solidFill>
                  <a:srgbClr val="000000"/>
                </a:solidFill>
                <a:latin typeface="Courier New"/>
                <a:ea typeface="Courier New"/>
                <a:cs typeface="Courier New"/>
                <a:sym typeface="Courier New"/>
              </a:rPr>
              <a:t>    SEXTA,</a:t>
            </a:r>
            <a:endParaRPr b="0" i="0" sz="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600" u="none" cap="none" strike="noStrike">
                <a:solidFill>
                  <a:srgbClr val="000000"/>
                </a:solidFill>
                <a:latin typeface="Courier New"/>
                <a:ea typeface="Courier New"/>
                <a:cs typeface="Courier New"/>
                <a:sym typeface="Courier New"/>
              </a:rPr>
              <a:t>    SABADO,</a:t>
            </a:r>
            <a:endParaRPr b="0" i="0" sz="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600" u="none" cap="none" strike="noStrike">
                <a:solidFill>
                  <a:srgbClr val="000000"/>
                </a:solidFill>
                <a:latin typeface="Courier New"/>
                <a:ea typeface="Courier New"/>
                <a:cs typeface="Courier New"/>
                <a:sym typeface="Courier New"/>
              </a:rPr>
              <a:t>    DOMINGO</a:t>
            </a:r>
            <a:endParaRPr b="0" i="0" sz="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600" u="none" cap="none" strike="noStrike">
                <a:solidFill>
                  <a:srgbClr val="000000"/>
                </a:solidFill>
                <a:latin typeface="Courier New"/>
                <a:ea typeface="Courier New"/>
                <a:cs typeface="Courier New"/>
                <a:sym typeface="Courier New"/>
              </a:rPr>
              <a:t>}</a:t>
            </a:r>
            <a:endParaRPr b="0" i="0" sz="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600" u="none" cap="none" strike="noStrike">
                <a:solidFill>
                  <a:srgbClr val="000000"/>
                </a:solidFill>
                <a:latin typeface="Courier New"/>
                <a:ea typeface="Courier New"/>
                <a:cs typeface="Courier New"/>
                <a:sym typeface="Courier New"/>
              </a:rPr>
              <a:t>DiaDaSemana dia = DiaDaSemana.QUARTA;</a:t>
            </a:r>
            <a:endParaRPr b="0" i="0" sz="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0" i="0" sz="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600" u="none" cap="none" strike="noStrike">
                <a:solidFill>
                  <a:srgbClr val="000000"/>
                </a:solidFill>
                <a:latin typeface="Courier New"/>
                <a:ea typeface="Courier New"/>
                <a:cs typeface="Courier New"/>
                <a:sym typeface="Courier New"/>
              </a:rPr>
              <a:t>if (dia == DiaDaSemana.QUARTA) {</a:t>
            </a:r>
            <a:endParaRPr b="0" i="0" sz="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 sz="600" u="none" cap="none" strike="noStrike">
                <a:solidFill>
                  <a:srgbClr val="000000"/>
                </a:solidFill>
                <a:latin typeface="Courier New"/>
                <a:ea typeface="Courier New"/>
                <a:cs typeface="Courier New"/>
                <a:sym typeface="Courier New"/>
              </a:rPr>
              <a:t>    System.out.println("Hoje é quarta-feira!");</a:t>
            </a:r>
            <a:endParaRPr b="0" i="0" sz="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Courier New"/>
                <a:ea typeface="Courier New"/>
                <a:cs typeface="Courier New"/>
                <a:sym typeface="Courier New"/>
              </a:rPr>
              <a:t>}</a:t>
            </a:r>
            <a:endParaRPr b="0" i="0" sz="6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g13a429cad59_0_243"/>
          <p:cNvPicPr preferRelativeResize="0"/>
          <p:nvPr/>
        </p:nvPicPr>
        <p:blipFill rotWithShape="1">
          <a:blip r:embed="rId3">
            <a:alphaModFix/>
          </a:blip>
          <a:srcRect b="0" l="0" r="0" t="0"/>
          <a:stretch/>
        </p:blipFill>
        <p:spPr>
          <a:xfrm>
            <a:off x="5635775" y="1193902"/>
            <a:ext cx="3437400" cy="2286675"/>
          </a:xfrm>
          <a:prstGeom prst="rect">
            <a:avLst/>
          </a:prstGeom>
          <a:noFill/>
          <a:ln>
            <a:noFill/>
          </a:ln>
        </p:spPr>
      </p:pic>
      <p:sp>
        <p:nvSpPr>
          <p:cNvPr id="121" name="Google Shape;121;g13a429cad59_0_243"/>
          <p:cNvSpPr txBox="1"/>
          <p:nvPr>
            <p:ph type="title"/>
          </p:nvPr>
        </p:nvSpPr>
        <p:spPr>
          <a:xfrm>
            <a:off x="-19536" y="43994"/>
            <a:ext cx="7290000" cy="768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EM JAVA</a:t>
            </a:r>
            <a:endParaRPr/>
          </a:p>
        </p:txBody>
      </p:sp>
      <p:sp>
        <p:nvSpPr>
          <p:cNvPr id="122" name="Google Shape;122;g13a429cad59_0_243"/>
          <p:cNvSpPr/>
          <p:nvPr/>
        </p:nvSpPr>
        <p:spPr>
          <a:xfrm>
            <a:off x="517100" y="1313450"/>
            <a:ext cx="7488900" cy="3653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rgbClr val="0000FF"/>
                </a:solidFill>
                <a:highlight>
                  <a:srgbClr val="FFFFFF"/>
                </a:highlight>
                <a:latin typeface="Courier New"/>
                <a:ea typeface="Courier New"/>
                <a:cs typeface="Courier New"/>
                <a:sym typeface="Courier New"/>
              </a:rPr>
              <a:t>public</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class</a:t>
            </a:r>
            <a:r>
              <a:rPr b="0" i="0" lang="en" sz="1000" u="none" cap="none" strike="noStrike">
                <a:solidFill>
                  <a:schemeClr val="dk1"/>
                </a:solidFill>
                <a:highlight>
                  <a:srgbClr val="FFFFFF"/>
                </a:highlight>
                <a:latin typeface="Courier New"/>
                <a:ea typeface="Courier New"/>
                <a:cs typeface="Courier New"/>
                <a:sym typeface="Courier New"/>
              </a:rPr>
              <a:t> UltrasonicSensor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private</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static</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UltrasonicSensor</a:t>
            </a:r>
            <a:r>
              <a:rPr b="0" i="0" lang="en" sz="1000" u="none" cap="none" strike="noStrike">
                <a:solidFill>
                  <a:schemeClr val="dk1"/>
                </a:solidFill>
                <a:highlight>
                  <a:srgbClr val="FFFFFF"/>
                </a:highlight>
                <a:latin typeface="Courier New"/>
                <a:ea typeface="Courier New"/>
                <a:cs typeface="Courier New"/>
                <a:sym typeface="Courier New"/>
              </a:rPr>
              <a:t> ultrasonicSensorUniqueInstance;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private</a:t>
            </a:r>
            <a:r>
              <a:rPr b="0" i="0" lang="en" sz="1000" u="none" cap="none" strike="noStrike">
                <a:solidFill>
                  <a:schemeClr val="dk1"/>
                </a:solidFill>
                <a:highlight>
                  <a:srgbClr val="FFFFFF"/>
                </a:highlight>
                <a:latin typeface="Courier New"/>
                <a:ea typeface="Courier New"/>
                <a:cs typeface="Courier New"/>
                <a:sym typeface="Courier New"/>
              </a:rPr>
              <a:t> UltrasonicSensor()  { ...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public</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static</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UltrasonicSensor</a:t>
            </a:r>
            <a:r>
              <a:rPr b="0" i="0" lang="en" sz="1000" u="none" cap="none" strike="noStrike">
                <a:solidFill>
                  <a:schemeClr val="dk1"/>
                </a:solidFill>
                <a:highlight>
                  <a:srgbClr val="FFFFFF"/>
                </a:highlight>
                <a:latin typeface="Courier New"/>
                <a:ea typeface="Courier New"/>
                <a:cs typeface="Courier New"/>
                <a:sym typeface="Courier New"/>
              </a:rPr>
              <a:t> getInstance(){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if</a:t>
            </a:r>
            <a:r>
              <a:rPr b="0" i="0" lang="en" sz="1000" u="none" cap="none" strike="noStrike">
                <a:solidFill>
                  <a:schemeClr val="dk1"/>
                </a:solidFill>
                <a:highlight>
                  <a:srgbClr val="FFFFFF"/>
                </a:highlight>
                <a:latin typeface="Courier New"/>
                <a:ea typeface="Courier New"/>
                <a:cs typeface="Courier New"/>
                <a:sym typeface="Courier New"/>
              </a:rPr>
              <a:t> (ultrasonicSensorUniqueInstance == </a:t>
            </a:r>
            <a:r>
              <a:rPr b="0" i="0" lang="en" sz="1000" u="none" cap="none" strike="noStrike">
                <a:solidFill>
                  <a:srgbClr val="0000FF"/>
                </a:solidFill>
                <a:highlight>
                  <a:srgbClr val="FFFFFF"/>
                </a:highlight>
                <a:latin typeface="Courier New"/>
                <a:ea typeface="Courier New"/>
                <a:cs typeface="Courier New"/>
                <a:sym typeface="Courier New"/>
              </a:rPr>
              <a:t>null</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synchronized</a:t>
            </a:r>
            <a:r>
              <a:rPr b="0" i="0" lang="en" sz="1000" u="none" cap="none" strike="noStrike">
                <a:solidFill>
                  <a:schemeClr val="dk1"/>
                </a:solidFill>
                <a:highlight>
                  <a:srgbClr val="FFFFFF"/>
                </a:highlight>
                <a:latin typeface="Courier New"/>
                <a:ea typeface="Courier New"/>
                <a:cs typeface="Courier New"/>
                <a:sym typeface="Courier New"/>
              </a:rPr>
              <a:t> (UltrasonicSensor.class)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if</a:t>
            </a:r>
            <a:r>
              <a:rPr b="0" i="0" lang="en" sz="1000" u="none" cap="none" strike="noStrike">
                <a:solidFill>
                  <a:schemeClr val="dk1"/>
                </a:solidFill>
                <a:highlight>
                  <a:srgbClr val="FFFFFF"/>
                </a:highlight>
                <a:latin typeface="Courier New"/>
                <a:ea typeface="Courier New"/>
                <a:cs typeface="Courier New"/>
                <a:sym typeface="Courier New"/>
              </a:rPr>
              <a:t> (ultrasonicSensorUniqueInstance == </a:t>
            </a:r>
            <a:r>
              <a:rPr b="0" i="0" lang="en" sz="1000" u="none" cap="none" strike="noStrike">
                <a:solidFill>
                  <a:srgbClr val="0000FF"/>
                </a:solidFill>
                <a:highlight>
                  <a:srgbClr val="FFFFFF"/>
                </a:highlight>
                <a:latin typeface="Courier New"/>
                <a:ea typeface="Courier New"/>
                <a:cs typeface="Courier New"/>
                <a:sym typeface="Courier New"/>
              </a:rPr>
              <a:t>null</a:t>
            </a: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ultrasonicSensorUniqueInstance = </a:t>
            </a:r>
            <a:r>
              <a:rPr b="0" i="0" lang="en" sz="1000" u="none" cap="none" strike="noStrike">
                <a:solidFill>
                  <a:srgbClr val="0000FF"/>
                </a:solidFill>
                <a:highlight>
                  <a:srgbClr val="FFFFFF"/>
                </a:highlight>
                <a:latin typeface="Courier New"/>
                <a:ea typeface="Courier New"/>
                <a:cs typeface="Courier New"/>
                <a:sym typeface="Courier New"/>
              </a:rPr>
              <a:t>new</a:t>
            </a:r>
            <a:r>
              <a:rPr b="0" i="0" lang="en" sz="1000" u="none" cap="none" strike="noStrike">
                <a:solidFill>
                  <a:schemeClr val="dk1"/>
                </a:solidFill>
                <a:highlight>
                  <a:srgbClr val="FFFFFF"/>
                </a:highlight>
                <a:latin typeface="Courier New"/>
                <a:ea typeface="Courier New"/>
                <a:cs typeface="Courier New"/>
                <a:sym typeface="Courier New"/>
              </a:rPr>
              <a:t> UltrasonicSensor();</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return</a:t>
            </a:r>
            <a:r>
              <a:rPr b="0" i="0" lang="en" sz="1000" u="none" cap="none" strike="noStrike">
                <a:solidFill>
                  <a:schemeClr val="dk1"/>
                </a:solidFill>
                <a:highlight>
                  <a:srgbClr val="FFFFFF"/>
                </a:highlight>
                <a:latin typeface="Courier New"/>
                <a:ea typeface="Courier New"/>
                <a:cs typeface="Courier New"/>
                <a:sym typeface="Courier New"/>
              </a:rPr>
              <a:t> ultrasonicSensorUniqueInstance;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Twentieth Century"/>
              <a:ea typeface="Twentieth Century"/>
              <a:cs typeface="Twentieth Century"/>
              <a:sym typeface="Twentieth Century"/>
            </a:endParaRPr>
          </a:p>
        </p:txBody>
      </p:sp>
      <p:pic>
        <p:nvPicPr>
          <p:cNvPr id="123" name="Google Shape;123;g13a429cad59_0_243"/>
          <p:cNvPicPr preferRelativeResize="0"/>
          <p:nvPr/>
        </p:nvPicPr>
        <p:blipFill rotWithShape="1">
          <a:blip r:embed="rId4">
            <a:alphaModFix/>
          </a:blip>
          <a:srcRect b="0" l="0" r="0" t="0"/>
          <a:stretch/>
        </p:blipFill>
        <p:spPr>
          <a:xfrm>
            <a:off x="7967977" y="-1"/>
            <a:ext cx="1176025" cy="614175"/>
          </a:xfrm>
          <a:prstGeom prst="rect">
            <a:avLst/>
          </a:prstGeom>
          <a:noFill/>
          <a:ln>
            <a:noFill/>
          </a:ln>
        </p:spPr>
      </p:pic>
      <p:grpSp>
        <p:nvGrpSpPr>
          <p:cNvPr id="124" name="Google Shape;124;g13a429cad59_0_243"/>
          <p:cNvGrpSpPr/>
          <p:nvPr/>
        </p:nvGrpSpPr>
        <p:grpSpPr>
          <a:xfrm>
            <a:off x="-75" y="0"/>
            <a:ext cx="9144150" cy="1104600"/>
            <a:chOff x="0" y="7850"/>
            <a:chExt cx="9144150" cy="1104600"/>
          </a:xfrm>
        </p:grpSpPr>
        <p:sp>
          <p:nvSpPr>
            <p:cNvPr id="125" name="Google Shape;125;g13a429cad59_0_243"/>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13a429cad59_0_243"/>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13a429cad59_0_243"/>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Google Shape;128;g13a429cad59_0_243"/>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ROBOT SENSOR - SINGLETON IN JAVA</a:t>
            </a:r>
            <a:endParaRPr>
              <a:solidFill>
                <a:schemeClr val="lt1"/>
              </a:solidFill>
            </a:endParaRPr>
          </a:p>
        </p:txBody>
      </p:sp>
      <p:sp>
        <p:nvSpPr>
          <p:cNvPr id="129" name="Google Shape;129;g13a429cad59_0_243"/>
          <p:cNvSpPr txBox="1"/>
          <p:nvPr/>
        </p:nvSpPr>
        <p:spPr>
          <a:xfrm>
            <a:off x="1159325" y="4438338"/>
            <a:ext cx="6417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Como dito no slide anterior, essa classe assume o papel como um singleton.</a:t>
            </a:r>
            <a:endParaRPr b="0" i="1"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Arial"/>
                <a:ea typeface="Arial"/>
                <a:cs typeface="Arial"/>
                <a:sym typeface="Arial"/>
              </a:rPr>
              <a:t>Não é necessário criar uma classe chamada Singleton</a:t>
            </a:r>
            <a:endParaRPr b="0" i="1" sz="1400" u="none" cap="none" strike="noStrike">
              <a:solidFill>
                <a:srgbClr val="000000"/>
              </a:solidFill>
              <a:latin typeface="Arial"/>
              <a:ea typeface="Arial"/>
              <a:cs typeface="Arial"/>
              <a:sym typeface="Arial"/>
            </a:endParaRPr>
          </a:p>
        </p:txBody>
      </p:sp>
      <p:sp>
        <p:nvSpPr>
          <p:cNvPr id="130" name="Google Shape;130;g13a429cad59_0_243"/>
          <p:cNvSpPr txBox="1"/>
          <p:nvPr/>
        </p:nvSpPr>
        <p:spPr>
          <a:xfrm>
            <a:off x="3763525" y="1967475"/>
            <a:ext cx="1330500" cy="3387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Construtor privado</a:t>
            </a:r>
            <a:endParaRPr b="0" i="0" sz="1000" u="none" cap="none" strike="noStrike">
              <a:solidFill>
                <a:srgbClr val="000000"/>
              </a:solidFill>
              <a:latin typeface="Arial"/>
              <a:ea typeface="Arial"/>
              <a:cs typeface="Arial"/>
              <a:sym typeface="Arial"/>
            </a:endParaRPr>
          </a:p>
        </p:txBody>
      </p:sp>
      <p:sp>
        <p:nvSpPr>
          <p:cNvPr id="131" name="Google Shape;131;g13a429cad59_0_243"/>
          <p:cNvSpPr txBox="1"/>
          <p:nvPr/>
        </p:nvSpPr>
        <p:spPr>
          <a:xfrm>
            <a:off x="5759275" y="1628775"/>
            <a:ext cx="1330500" cy="3387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Instância privada</a:t>
            </a:r>
            <a:endParaRPr b="0" i="0" sz="1000" u="none" cap="none" strike="noStrike">
              <a:solidFill>
                <a:srgbClr val="000000"/>
              </a:solidFill>
              <a:latin typeface="Arial"/>
              <a:ea typeface="Arial"/>
              <a:cs typeface="Arial"/>
              <a:sym typeface="Arial"/>
            </a:endParaRPr>
          </a:p>
        </p:txBody>
      </p:sp>
      <p:sp>
        <p:nvSpPr>
          <p:cNvPr id="132" name="Google Shape;132;g13a429cad59_0_243"/>
          <p:cNvSpPr txBox="1"/>
          <p:nvPr/>
        </p:nvSpPr>
        <p:spPr>
          <a:xfrm>
            <a:off x="93575" y="3163706"/>
            <a:ext cx="1330500" cy="6003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1" lang="en" sz="900" u="none" cap="none" strike="noStrike">
                <a:solidFill>
                  <a:srgbClr val="000000"/>
                </a:solidFill>
                <a:latin typeface="Arial"/>
                <a:ea typeface="Arial"/>
                <a:cs typeface="Arial"/>
                <a:sym typeface="Arial"/>
              </a:rPr>
              <a:t>Esse método é que</a:t>
            </a:r>
            <a:br>
              <a:rPr b="0" i="1" lang="en" sz="900" u="none" cap="none" strike="noStrike">
                <a:solidFill>
                  <a:srgbClr val="000000"/>
                </a:solidFill>
                <a:latin typeface="Arial"/>
                <a:ea typeface="Arial"/>
                <a:cs typeface="Arial"/>
                <a:sym typeface="Arial"/>
              </a:rPr>
            </a:br>
            <a:r>
              <a:rPr b="0" i="1" lang="en" sz="900" u="none" cap="none" strike="noStrike">
                <a:solidFill>
                  <a:srgbClr val="000000"/>
                </a:solidFill>
                <a:latin typeface="Arial"/>
                <a:ea typeface="Arial"/>
                <a:cs typeface="Arial"/>
                <a:sym typeface="Arial"/>
              </a:rPr>
              <a:t>Faz o papel do</a:t>
            </a:r>
            <a:endParaRPr b="0" i="1"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1" lang="en" sz="900" u="none" cap="none" strike="noStrike">
                <a:solidFill>
                  <a:srgbClr val="000000"/>
                </a:solidFill>
                <a:latin typeface="Arial"/>
                <a:ea typeface="Arial"/>
                <a:cs typeface="Arial"/>
                <a:sym typeface="Arial"/>
              </a:rPr>
              <a:t>construtor </a:t>
            </a:r>
            <a:endParaRPr b="0" i="1" sz="900" u="none" cap="none" strike="noStrike">
              <a:solidFill>
                <a:srgbClr val="000000"/>
              </a:solidFill>
              <a:latin typeface="Arial"/>
              <a:ea typeface="Arial"/>
              <a:cs typeface="Arial"/>
              <a:sym typeface="Arial"/>
            </a:endParaRPr>
          </a:p>
        </p:txBody>
      </p:sp>
      <p:cxnSp>
        <p:nvCxnSpPr>
          <p:cNvPr id="133" name="Google Shape;133;g13a429cad59_0_243"/>
          <p:cNvCxnSpPr>
            <a:stCxn id="132" idx="0"/>
          </p:cNvCxnSpPr>
          <p:nvPr/>
        </p:nvCxnSpPr>
        <p:spPr>
          <a:xfrm flipH="1" rot="10800000">
            <a:off x="758825" y="2576006"/>
            <a:ext cx="400500" cy="587700"/>
          </a:xfrm>
          <a:prstGeom prst="straightConnector1">
            <a:avLst/>
          </a:prstGeom>
          <a:noFill/>
          <a:ln cap="flat" cmpd="sng" w="9525">
            <a:solidFill>
              <a:schemeClr val="dk2"/>
            </a:solidFill>
            <a:prstDash val="solid"/>
            <a:round/>
            <a:headEnd len="sm" w="sm" type="none"/>
            <a:tailEnd len="med" w="med" type="triangle"/>
          </a:ln>
        </p:spPr>
      </p:cxnSp>
      <p:sp>
        <p:nvSpPr>
          <p:cNvPr id="134" name="Google Shape;134;g13a429cad59_0_243"/>
          <p:cNvSpPr txBox="1"/>
          <p:nvPr/>
        </p:nvSpPr>
        <p:spPr>
          <a:xfrm>
            <a:off x="4574800" y="4119000"/>
            <a:ext cx="3951000" cy="3387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Aqui é onde efetivamente se cria um objeto dessa classe ….</a:t>
            </a:r>
            <a:endParaRPr b="0" i="0" sz="1000" u="none" cap="none" strike="noStrike">
              <a:solidFill>
                <a:srgbClr val="000000"/>
              </a:solidFill>
              <a:latin typeface="Arial"/>
              <a:ea typeface="Arial"/>
              <a:cs typeface="Arial"/>
              <a:sym typeface="Arial"/>
            </a:endParaRPr>
          </a:p>
        </p:txBody>
      </p:sp>
      <p:cxnSp>
        <p:nvCxnSpPr>
          <p:cNvPr id="135" name="Google Shape;135;g13a429cad59_0_243"/>
          <p:cNvCxnSpPr>
            <a:stCxn id="134" idx="0"/>
          </p:cNvCxnSpPr>
          <p:nvPr/>
        </p:nvCxnSpPr>
        <p:spPr>
          <a:xfrm rot="10800000">
            <a:off x="5134600" y="3857700"/>
            <a:ext cx="1415700" cy="2613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g13a429cad59_0_262"/>
          <p:cNvPicPr preferRelativeResize="0"/>
          <p:nvPr/>
        </p:nvPicPr>
        <p:blipFill rotWithShape="1">
          <a:blip r:embed="rId3">
            <a:alphaModFix/>
          </a:blip>
          <a:srcRect b="0" l="0" r="0" t="0"/>
          <a:stretch/>
        </p:blipFill>
        <p:spPr>
          <a:xfrm>
            <a:off x="5635775" y="1193902"/>
            <a:ext cx="3437400" cy="2286675"/>
          </a:xfrm>
          <a:prstGeom prst="rect">
            <a:avLst/>
          </a:prstGeom>
          <a:noFill/>
          <a:ln>
            <a:noFill/>
          </a:ln>
        </p:spPr>
      </p:pic>
      <p:sp>
        <p:nvSpPr>
          <p:cNvPr id="141" name="Google Shape;141;g13a429cad59_0_262"/>
          <p:cNvSpPr txBox="1"/>
          <p:nvPr>
            <p:ph type="title"/>
          </p:nvPr>
        </p:nvSpPr>
        <p:spPr>
          <a:xfrm>
            <a:off x="-19536" y="43994"/>
            <a:ext cx="7290000" cy="768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EM PYTHON</a:t>
            </a:r>
            <a:endParaRPr/>
          </a:p>
        </p:txBody>
      </p:sp>
      <p:sp>
        <p:nvSpPr>
          <p:cNvPr id="142" name="Google Shape;142;g13a429cad59_0_262"/>
          <p:cNvSpPr/>
          <p:nvPr/>
        </p:nvSpPr>
        <p:spPr>
          <a:xfrm>
            <a:off x="517100" y="1313451"/>
            <a:ext cx="7488900" cy="3653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rgbClr val="0000FF"/>
                </a:solidFill>
                <a:highlight>
                  <a:srgbClr val="FFFFFF"/>
                </a:highlight>
                <a:latin typeface="Courier New"/>
                <a:ea typeface="Courier New"/>
                <a:cs typeface="Courier New"/>
                <a:sym typeface="Courier New"/>
              </a:rPr>
              <a:t>class</a:t>
            </a:r>
            <a:r>
              <a:rPr b="0" i="0" lang="en" sz="1000" u="none" cap="none" strike="noStrike">
                <a:solidFill>
                  <a:schemeClr val="dk1"/>
                </a:solidFill>
                <a:highlight>
                  <a:srgbClr val="FFFFFF"/>
                </a:highlight>
                <a:latin typeface="Courier New"/>
                <a:ea typeface="Courier New"/>
                <a:cs typeface="Courier New"/>
                <a:sym typeface="Courier New"/>
              </a:rPr>
              <a:t> UltrasonicSensor:</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_ultrasonicSensorinstance = </a:t>
            </a:r>
            <a:r>
              <a:rPr b="0" i="0" lang="en" sz="1000" u="none" cap="none" strike="noStrike">
                <a:solidFill>
                  <a:srgbClr val="0000FF"/>
                </a:solidFill>
                <a:highlight>
                  <a:srgbClr val="FFFFFF"/>
                </a:highlight>
                <a:latin typeface="Courier New"/>
                <a:ea typeface="Courier New"/>
                <a:cs typeface="Courier New"/>
                <a:sym typeface="Courier New"/>
              </a:rPr>
              <a:t>None</a:t>
            </a:r>
            <a:endParaRPr b="0" i="0" sz="10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@classmethod</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def</a:t>
            </a:r>
            <a:r>
              <a:rPr b="0" i="0" lang="en" sz="1000" u="none" cap="none" strike="noStrike">
                <a:solidFill>
                  <a:schemeClr val="dk1"/>
                </a:solidFill>
                <a:highlight>
                  <a:srgbClr val="FFFFFF"/>
                </a:highlight>
                <a:latin typeface="Courier New"/>
                <a:ea typeface="Courier New"/>
                <a:cs typeface="Courier New"/>
                <a:sym typeface="Courier New"/>
              </a:rPr>
              <a:t> instance(cls): </a:t>
            </a:r>
            <a:r>
              <a:rPr b="0" i="0" lang="en" sz="1000" u="none" cap="none" strike="noStrike">
                <a:solidFill>
                  <a:srgbClr val="008000"/>
                </a:solidFill>
                <a:highlight>
                  <a:srgbClr val="FFFFFF"/>
                </a:highlight>
                <a:latin typeface="Courier New"/>
                <a:ea typeface="Courier New"/>
                <a:cs typeface="Courier New"/>
                <a:sym typeface="Courier New"/>
              </a:rPr>
              <a:t>#cls == class</a:t>
            </a:r>
            <a:endParaRPr b="0" i="0" sz="100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if</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cls</a:t>
            </a:r>
            <a:r>
              <a:rPr b="0" i="0" lang="en" sz="1000" u="none" cap="none" strike="noStrike">
                <a:solidFill>
                  <a:schemeClr val="dk1"/>
                </a:solidFill>
                <a:highlight>
                  <a:srgbClr val="FFFFFF"/>
                </a:highlight>
                <a:latin typeface="Courier New"/>
                <a:ea typeface="Courier New"/>
                <a:cs typeface="Courier New"/>
                <a:sym typeface="Courier New"/>
              </a:rPr>
              <a:t>.ultrasonicSensorinstance </a:t>
            </a:r>
            <a:r>
              <a:rPr b="0" i="0" lang="en" sz="1000" u="none" cap="none" strike="noStrike">
                <a:solidFill>
                  <a:srgbClr val="0000FF"/>
                </a:solidFill>
                <a:highlight>
                  <a:srgbClr val="FFFFFF"/>
                </a:highlight>
                <a:latin typeface="Courier New"/>
                <a:ea typeface="Courier New"/>
                <a:cs typeface="Courier New"/>
                <a:sym typeface="Courier New"/>
              </a:rPr>
              <a:t>is</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None</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cls</a:t>
            </a:r>
            <a:r>
              <a:rPr b="0" i="0" lang="en" sz="1000" u="none" cap="none" strike="noStrike">
                <a:solidFill>
                  <a:schemeClr val="dk1"/>
                </a:solidFill>
                <a:highlight>
                  <a:srgbClr val="FFFFFF"/>
                </a:highlight>
                <a:latin typeface="Courier New"/>
                <a:ea typeface="Courier New"/>
                <a:cs typeface="Courier New"/>
                <a:sym typeface="Courier New"/>
              </a:rPr>
              <a:t>.ultrasonicSensorinstance = </a:t>
            </a:r>
            <a:r>
              <a:rPr b="0" i="0" lang="en" sz="1000" u="none" cap="none" strike="noStrike">
                <a:solidFill>
                  <a:srgbClr val="0000FF"/>
                </a:solidFill>
                <a:highlight>
                  <a:srgbClr val="FFFFFF"/>
                </a:highlight>
                <a:latin typeface="Courier New"/>
                <a:ea typeface="Courier New"/>
                <a:cs typeface="Courier New"/>
                <a:sym typeface="Courier New"/>
              </a:rPr>
              <a:t>cls()</a:t>
            </a:r>
            <a:endParaRPr b="0" i="0" sz="100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return</a:t>
            </a:r>
            <a:r>
              <a:rPr b="0" i="0" lang="en" sz="1000" u="none" cap="none" strike="noStrike">
                <a:solidFill>
                  <a:schemeClr val="dk1"/>
                </a:solidFill>
                <a:highlight>
                  <a:srgbClr val="FFFFFF"/>
                </a:highlight>
                <a:latin typeface="Courier New"/>
                <a:ea typeface="Courier New"/>
                <a:cs typeface="Courier New"/>
                <a:sym typeface="Courier New"/>
              </a:rPr>
              <a:t> </a:t>
            </a:r>
            <a:r>
              <a:rPr b="0" i="0" lang="en" sz="1000" u="none" cap="none" strike="noStrike">
                <a:solidFill>
                  <a:srgbClr val="0000FF"/>
                </a:solidFill>
                <a:highlight>
                  <a:srgbClr val="FFFFFF"/>
                </a:highlight>
                <a:latin typeface="Courier New"/>
                <a:ea typeface="Courier New"/>
                <a:cs typeface="Courier New"/>
                <a:sym typeface="Courier New"/>
              </a:rPr>
              <a:t>cls</a:t>
            </a:r>
            <a:r>
              <a:rPr b="0" i="0" lang="en" sz="1000" u="none" cap="none" strike="noStrike">
                <a:solidFill>
                  <a:schemeClr val="dk1"/>
                </a:solidFill>
                <a:highlight>
                  <a:srgbClr val="FFFFFF"/>
                </a:highlight>
                <a:latin typeface="Courier New"/>
                <a:ea typeface="Courier New"/>
                <a:cs typeface="Courier New"/>
                <a:sym typeface="Courier New"/>
              </a:rPr>
              <a:t>.ultrasonicSensorinstance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rgbClr val="0000FF"/>
                </a:solidFill>
                <a:highlight>
                  <a:srgbClr val="FFFFFF"/>
                </a:highlight>
                <a:latin typeface="Courier New"/>
                <a:ea typeface="Courier New"/>
                <a:cs typeface="Courier New"/>
                <a:sym typeface="Courier New"/>
              </a:rPr>
              <a:t>if</a:t>
            </a:r>
            <a:r>
              <a:rPr b="0" i="0" lang="en" sz="1000" u="none" cap="none" strike="noStrike">
                <a:solidFill>
                  <a:schemeClr val="dk1"/>
                </a:solidFill>
                <a:highlight>
                  <a:srgbClr val="FFFFFF"/>
                </a:highlight>
                <a:latin typeface="Courier New"/>
                <a:ea typeface="Courier New"/>
                <a:cs typeface="Courier New"/>
                <a:sym typeface="Courier New"/>
              </a:rPr>
              <a:t> __name__ == </a:t>
            </a:r>
            <a:r>
              <a:rPr b="0" i="0" lang="en" sz="1000" u="none" cap="none" strike="noStrike">
                <a:solidFill>
                  <a:srgbClr val="A31515"/>
                </a:solidFill>
                <a:highlight>
                  <a:srgbClr val="FFFFFF"/>
                </a:highlight>
                <a:latin typeface="Courier New"/>
                <a:ea typeface="Courier New"/>
                <a:cs typeface="Courier New"/>
                <a:sym typeface="Courier New"/>
              </a:rPr>
              <a:t>"__main__"</a:t>
            </a:r>
            <a:r>
              <a:rPr b="0" i="0" lang="en" sz="1000" u="none" cap="none" strike="noStrike">
                <a:solidFill>
                  <a:schemeClr val="dk1"/>
                </a:solidFill>
                <a:highlight>
                  <a:srgbClr val="FFFFFF"/>
                </a:highlight>
                <a:latin typeface="Courier New"/>
                <a:ea typeface="Courier New"/>
                <a:cs typeface="Courier New"/>
                <a:sym typeface="Courier New"/>
              </a:rPr>
              <a:t>:</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ultrasonicSensor1 = UltrasonicSensor.instance()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ultrasonicSensor2 = UltrasonicSensor.instance()</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0" i="0" sz="1000" u="none" cap="none" strike="noStrike">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0" i="0" lang="en" sz="1000" u="none" cap="none" strike="noStrike">
                <a:solidFill>
                  <a:schemeClr val="dk1"/>
                </a:solidFill>
                <a:highlight>
                  <a:srgbClr val="FFFFFF"/>
                </a:highlight>
                <a:latin typeface="Courier New"/>
                <a:ea typeface="Courier New"/>
                <a:cs typeface="Courier New"/>
                <a:sym typeface="Courier New"/>
              </a:rPr>
              <a:t>    print(ultrasonicSensor1 == ultrasonicSensor2) </a:t>
            </a:r>
            <a:r>
              <a:rPr b="0" i="0" lang="en" sz="1000" u="none" cap="none" strike="noStrike">
                <a:solidFill>
                  <a:srgbClr val="008000"/>
                </a:solidFill>
                <a:highlight>
                  <a:srgbClr val="FFFFFF"/>
                </a:highlight>
                <a:latin typeface="Courier New"/>
                <a:ea typeface="Courier New"/>
                <a:cs typeface="Courier New"/>
                <a:sym typeface="Courier New"/>
              </a:rPr>
              <a:t>#true</a:t>
            </a:r>
            <a:endParaRPr b="0" i="0" sz="100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pic>
        <p:nvPicPr>
          <p:cNvPr id="143" name="Google Shape;143;g13a429cad59_0_262"/>
          <p:cNvPicPr preferRelativeResize="0"/>
          <p:nvPr/>
        </p:nvPicPr>
        <p:blipFill rotWithShape="1">
          <a:blip r:embed="rId4">
            <a:alphaModFix/>
          </a:blip>
          <a:srcRect b="0" l="0" r="0" t="0"/>
          <a:stretch/>
        </p:blipFill>
        <p:spPr>
          <a:xfrm>
            <a:off x="7967977" y="-1"/>
            <a:ext cx="1176025" cy="614175"/>
          </a:xfrm>
          <a:prstGeom prst="rect">
            <a:avLst/>
          </a:prstGeom>
          <a:noFill/>
          <a:ln>
            <a:noFill/>
          </a:ln>
        </p:spPr>
      </p:pic>
      <p:grpSp>
        <p:nvGrpSpPr>
          <p:cNvPr id="144" name="Google Shape;144;g13a429cad59_0_262"/>
          <p:cNvGrpSpPr/>
          <p:nvPr/>
        </p:nvGrpSpPr>
        <p:grpSpPr>
          <a:xfrm>
            <a:off x="-75" y="0"/>
            <a:ext cx="9144150" cy="1104600"/>
            <a:chOff x="0" y="7850"/>
            <a:chExt cx="9144150" cy="1104600"/>
          </a:xfrm>
        </p:grpSpPr>
        <p:sp>
          <p:nvSpPr>
            <p:cNvPr id="145" name="Google Shape;145;g13a429cad59_0_262"/>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3a429cad59_0_262"/>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13a429cad59_0_262"/>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g13a429cad59_0_262"/>
          <p:cNvSpPr txBox="1"/>
          <p:nvPr>
            <p:ph type="title"/>
          </p:nvPr>
        </p:nvSpPr>
        <p:spPr>
          <a:xfrm>
            <a:off x="417451" y="49325"/>
            <a:ext cx="82722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ROBOT SENSOR - SINGLETON IN PYTHON</a:t>
            </a:r>
            <a:endParaRPr>
              <a:solidFill>
                <a:schemeClr val="lt1"/>
              </a:solidFill>
            </a:endParaRPr>
          </a:p>
        </p:txBody>
      </p:sp>
      <p:sp>
        <p:nvSpPr>
          <p:cNvPr id="149" name="Google Shape;149;g13a429cad59_0_262"/>
          <p:cNvSpPr txBox="1"/>
          <p:nvPr/>
        </p:nvSpPr>
        <p:spPr>
          <a:xfrm>
            <a:off x="3495800" y="1104900"/>
            <a:ext cx="3309900" cy="8004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No Python não existe métodos/atributos verdadeiramente privados.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Os símbolos de underline colocados são apenas para convenção….</a:t>
            </a:r>
            <a:endParaRPr b="0" i="0" sz="1000" u="none" cap="none" strike="noStrike">
              <a:solidFill>
                <a:srgbClr val="000000"/>
              </a:solidFill>
              <a:latin typeface="Arial"/>
              <a:ea typeface="Arial"/>
              <a:cs typeface="Arial"/>
              <a:sym typeface="Arial"/>
            </a:endParaRPr>
          </a:p>
        </p:txBody>
      </p:sp>
      <p:sp>
        <p:nvSpPr>
          <p:cNvPr id="150" name="Google Shape;150;g13a429cad59_0_262"/>
          <p:cNvSpPr txBox="1"/>
          <p:nvPr/>
        </p:nvSpPr>
        <p:spPr>
          <a:xfrm>
            <a:off x="1767775" y="4457700"/>
            <a:ext cx="3309900" cy="3387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Provando que os dois objetos são o mesmo ! </a:t>
            </a:r>
            <a:endParaRPr b="0" i="0" sz="1000" u="none" cap="none" strike="noStrike">
              <a:solidFill>
                <a:srgbClr val="000000"/>
              </a:solidFill>
              <a:latin typeface="Arial"/>
              <a:ea typeface="Arial"/>
              <a:cs typeface="Arial"/>
              <a:sym typeface="Arial"/>
            </a:endParaRPr>
          </a:p>
        </p:txBody>
      </p:sp>
      <p:cxnSp>
        <p:nvCxnSpPr>
          <p:cNvPr id="151" name="Google Shape;151;g13a429cad59_0_262"/>
          <p:cNvCxnSpPr>
            <a:stCxn id="150" idx="0"/>
          </p:cNvCxnSpPr>
          <p:nvPr/>
        </p:nvCxnSpPr>
        <p:spPr>
          <a:xfrm rot="10800000">
            <a:off x="2830525" y="4028100"/>
            <a:ext cx="592200" cy="429600"/>
          </a:xfrm>
          <a:prstGeom prst="straightConnector1">
            <a:avLst/>
          </a:prstGeom>
          <a:noFill/>
          <a:ln cap="flat" cmpd="sng" w="9525">
            <a:solidFill>
              <a:schemeClr val="dk2"/>
            </a:solidFill>
            <a:prstDash val="solid"/>
            <a:round/>
            <a:headEnd len="sm" w="sm" type="none"/>
            <a:tailEnd len="med" w="med" type="triangle"/>
          </a:ln>
        </p:spPr>
      </p:cxnSp>
      <p:sp>
        <p:nvSpPr>
          <p:cNvPr id="152" name="Google Shape;152;g13a429cad59_0_262"/>
          <p:cNvSpPr txBox="1"/>
          <p:nvPr/>
        </p:nvSpPr>
        <p:spPr>
          <a:xfrm>
            <a:off x="5303875" y="3689400"/>
            <a:ext cx="3309900" cy="3387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Cria um objeto da classe </a:t>
            </a:r>
            <a:endParaRPr b="0" i="0" sz="1000" u="none" cap="none" strike="noStrike">
              <a:solidFill>
                <a:srgbClr val="000000"/>
              </a:solidFill>
              <a:latin typeface="Arial"/>
              <a:ea typeface="Arial"/>
              <a:cs typeface="Arial"/>
              <a:sym typeface="Arial"/>
            </a:endParaRPr>
          </a:p>
        </p:txBody>
      </p:sp>
      <p:cxnSp>
        <p:nvCxnSpPr>
          <p:cNvPr id="153" name="Google Shape;153;g13a429cad59_0_262"/>
          <p:cNvCxnSpPr>
            <a:stCxn id="152" idx="0"/>
          </p:cNvCxnSpPr>
          <p:nvPr/>
        </p:nvCxnSpPr>
        <p:spPr>
          <a:xfrm rot="10800000">
            <a:off x="4290925" y="2665200"/>
            <a:ext cx="2667900" cy="10242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g13a429cad59_0_279"/>
          <p:cNvSpPr txBox="1"/>
          <p:nvPr>
            <p:ph type="title"/>
          </p:nvPr>
        </p:nvSpPr>
        <p:spPr>
          <a:xfrm>
            <a:off x="0" y="22900"/>
            <a:ext cx="8984400" cy="7665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 EXAMPLE BD CONNECTION</a:t>
            </a:r>
            <a:endParaRPr/>
          </a:p>
        </p:txBody>
      </p:sp>
      <p:sp>
        <p:nvSpPr>
          <p:cNvPr id="159" name="Google Shape;159;g13a429cad59_0_279"/>
          <p:cNvSpPr txBox="1"/>
          <p:nvPr>
            <p:ph idx="1" type="body"/>
          </p:nvPr>
        </p:nvSpPr>
        <p:spPr>
          <a:xfrm>
            <a:off x="206975" y="1313450"/>
            <a:ext cx="8826900" cy="3559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Clr>
                <a:schemeClr val="dk1"/>
              </a:buClr>
              <a:buSzPts val="1100"/>
              <a:buFont typeface="Arial"/>
              <a:buNone/>
            </a:pPr>
            <a:r>
              <a:rPr lang="en" sz="1000">
                <a:solidFill>
                  <a:srgbClr val="0000FF"/>
                </a:solidFill>
                <a:highlight>
                  <a:srgbClr val="FFFFFF"/>
                </a:highlight>
                <a:latin typeface="Courier New"/>
                <a:ea typeface="Courier New"/>
                <a:cs typeface="Courier New"/>
                <a:sym typeface="Courier New"/>
              </a:rPr>
              <a:t>public</a:t>
            </a: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class</a:t>
            </a:r>
            <a:r>
              <a:rPr lang="en" sz="1000">
                <a:solidFill>
                  <a:schemeClr val="dk1"/>
                </a:solidFill>
                <a:highlight>
                  <a:srgbClr val="FFFFFF"/>
                </a:highlight>
                <a:latin typeface="Courier New"/>
                <a:ea typeface="Courier New"/>
                <a:cs typeface="Courier New"/>
                <a:sym typeface="Courier New"/>
              </a:rPr>
              <a:t> DatabaseConnection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private</a:t>
            </a: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static</a:t>
            </a: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DatabaseConnection</a:t>
            </a:r>
            <a:r>
              <a:rPr lang="en" sz="1000">
                <a:solidFill>
                  <a:schemeClr val="dk1"/>
                </a:solidFill>
                <a:highlight>
                  <a:srgbClr val="FFFFFF"/>
                </a:highlight>
                <a:latin typeface="Courier New"/>
                <a:ea typeface="Courier New"/>
                <a:cs typeface="Courier New"/>
                <a:sym typeface="Courier New"/>
              </a:rPr>
              <a:t> instance = </a:t>
            </a:r>
            <a:r>
              <a:rPr lang="en" sz="1000">
                <a:solidFill>
                  <a:srgbClr val="0000FF"/>
                </a:solidFill>
                <a:highlight>
                  <a:srgbClr val="FFFFFF"/>
                </a:highlight>
                <a:latin typeface="Courier New"/>
                <a:ea typeface="Courier New"/>
                <a:cs typeface="Courier New"/>
                <a:sym typeface="Courier New"/>
              </a:rPr>
              <a:t>null</a:t>
            </a: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private</a:t>
            </a:r>
            <a:r>
              <a:rPr lang="en" sz="1000">
                <a:solidFill>
                  <a:schemeClr val="dk1"/>
                </a:solidFill>
                <a:highlight>
                  <a:srgbClr val="FFFFFF"/>
                </a:highlight>
                <a:latin typeface="Courier New"/>
                <a:ea typeface="Courier New"/>
                <a:cs typeface="Courier New"/>
                <a:sym typeface="Courier New"/>
              </a:rPr>
              <a:t> DatabaseConnection()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8000"/>
                </a:solidFill>
                <a:highlight>
                  <a:srgbClr val="FFFFFF"/>
                </a:highlight>
                <a:latin typeface="Courier New"/>
                <a:ea typeface="Courier New"/>
                <a:cs typeface="Courier New"/>
                <a:sym typeface="Courier New"/>
              </a:rPr>
              <a:t>// Establish a database connection</a:t>
            </a:r>
            <a:endParaRPr sz="1000">
              <a:solidFill>
                <a:srgbClr val="008000"/>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public</a:t>
            </a: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synchronized</a:t>
            </a: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static</a:t>
            </a: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DatabaseConnection</a:t>
            </a:r>
            <a:r>
              <a:rPr lang="en" sz="1000">
                <a:solidFill>
                  <a:schemeClr val="dk1"/>
                </a:solidFill>
                <a:highlight>
                  <a:srgbClr val="FFFFFF"/>
                </a:highlight>
                <a:latin typeface="Courier New"/>
                <a:ea typeface="Courier New"/>
                <a:cs typeface="Courier New"/>
                <a:sym typeface="Courier New"/>
              </a:rPr>
              <a:t> instance()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if</a:t>
            </a:r>
            <a:r>
              <a:rPr lang="en" sz="1000">
                <a:solidFill>
                  <a:schemeClr val="dk1"/>
                </a:solidFill>
                <a:highlight>
                  <a:srgbClr val="FFFFFF"/>
                </a:highlight>
                <a:latin typeface="Courier New"/>
                <a:ea typeface="Courier New"/>
                <a:cs typeface="Courier New"/>
                <a:sym typeface="Courier New"/>
              </a:rPr>
              <a:t>( instance == </a:t>
            </a:r>
            <a:r>
              <a:rPr lang="en" sz="1000">
                <a:solidFill>
                  <a:srgbClr val="0000FF"/>
                </a:solidFill>
                <a:highlight>
                  <a:srgbClr val="FFFFFF"/>
                </a:highlight>
                <a:latin typeface="Courier New"/>
                <a:ea typeface="Courier New"/>
                <a:cs typeface="Courier New"/>
                <a:sym typeface="Courier New"/>
              </a:rPr>
              <a:t>null</a:t>
            </a:r>
            <a:r>
              <a:rPr lang="en" sz="1000">
                <a:solidFill>
                  <a:schemeClr val="dk1"/>
                </a:solidFill>
                <a:highlight>
                  <a:srgbClr val="FFFFFF"/>
                </a:highlight>
                <a:latin typeface="Courier New"/>
                <a:ea typeface="Courier New"/>
                <a:cs typeface="Courier New"/>
                <a:sym typeface="Courier New"/>
              </a:rPr>
              <a:t> )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instance = </a:t>
            </a:r>
            <a:r>
              <a:rPr lang="en" sz="1000">
                <a:solidFill>
                  <a:srgbClr val="0000FF"/>
                </a:solidFill>
                <a:highlight>
                  <a:srgbClr val="FFFFFF"/>
                </a:highlight>
                <a:latin typeface="Courier New"/>
                <a:ea typeface="Courier New"/>
                <a:cs typeface="Courier New"/>
                <a:sym typeface="Courier New"/>
              </a:rPr>
              <a:t>new</a:t>
            </a:r>
            <a:r>
              <a:rPr lang="en" sz="1000">
                <a:solidFill>
                  <a:schemeClr val="dk1"/>
                </a:solidFill>
                <a:highlight>
                  <a:srgbClr val="FFFFFF"/>
                </a:highlight>
                <a:latin typeface="Courier New"/>
                <a:ea typeface="Courier New"/>
                <a:cs typeface="Courier New"/>
                <a:sym typeface="Courier New"/>
              </a:rPr>
              <a:t> DatabaseConnection(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r>
              <a:rPr lang="en" sz="1000">
                <a:solidFill>
                  <a:srgbClr val="0000FF"/>
                </a:solidFill>
                <a:highlight>
                  <a:srgbClr val="FFFFFF"/>
                </a:highlight>
                <a:latin typeface="Courier New"/>
                <a:ea typeface="Courier New"/>
                <a:cs typeface="Courier New"/>
                <a:sym typeface="Courier New"/>
              </a:rPr>
              <a:t>return</a:t>
            </a:r>
            <a:r>
              <a:rPr lang="en" sz="1000">
                <a:solidFill>
                  <a:schemeClr val="dk1"/>
                </a:solidFill>
                <a:highlight>
                  <a:srgbClr val="FFFFFF"/>
                </a:highlight>
                <a:latin typeface="Courier New"/>
                <a:ea typeface="Courier New"/>
                <a:cs typeface="Courier New"/>
                <a:sym typeface="Courier New"/>
              </a:rPr>
              <a:t> instance;</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lnSpc>
                <a:spcPct val="100000"/>
              </a:lnSpc>
              <a:spcBef>
                <a:spcPts val="1400"/>
              </a:spcBef>
              <a:spcAft>
                <a:spcPts val="0"/>
              </a:spcAft>
              <a:buSzPts val="1800"/>
              <a:buNone/>
            </a:pPr>
            <a:r>
              <a:t/>
            </a:r>
            <a:endParaRPr b="1" sz="1000"/>
          </a:p>
        </p:txBody>
      </p:sp>
      <p:pic>
        <p:nvPicPr>
          <p:cNvPr id="160" name="Google Shape;160;g13a429cad59_0_279"/>
          <p:cNvPicPr preferRelativeResize="0"/>
          <p:nvPr/>
        </p:nvPicPr>
        <p:blipFill rotWithShape="1">
          <a:blip r:embed="rId3">
            <a:alphaModFix/>
          </a:blip>
          <a:srcRect b="0" l="0" r="0" t="0"/>
          <a:stretch/>
        </p:blipFill>
        <p:spPr>
          <a:xfrm>
            <a:off x="7967977" y="-1"/>
            <a:ext cx="1176025" cy="614175"/>
          </a:xfrm>
          <a:prstGeom prst="rect">
            <a:avLst/>
          </a:prstGeom>
          <a:noFill/>
          <a:ln>
            <a:noFill/>
          </a:ln>
        </p:spPr>
      </p:pic>
      <p:sp>
        <p:nvSpPr>
          <p:cNvPr id="161" name="Google Shape;161;g13a429cad59_0_279"/>
          <p:cNvSpPr txBox="1"/>
          <p:nvPr>
            <p:ph type="title"/>
          </p:nvPr>
        </p:nvSpPr>
        <p:spPr>
          <a:xfrm>
            <a:off x="-19536" y="43994"/>
            <a:ext cx="7290000" cy="768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t>SINGLETON EM PYTHON</a:t>
            </a:r>
            <a:endParaRPr/>
          </a:p>
        </p:txBody>
      </p:sp>
      <p:pic>
        <p:nvPicPr>
          <p:cNvPr id="162" name="Google Shape;162;g13a429cad59_0_279"/>
          <p:cNvPicPr preferRelativeResize="0"/>
          <p:nvPr/>
        </p:nvPicPr>
        <p:blipFill rotWithShape="1">
          <a:blip r:embed="rId3">
            <a:alphaModFix/>
          </a:blip>
          <a:srcRect b="0" l="0" r="0" t="0"/>
          <a:stretch/>
        </p:blipFill>
        <p:spPr>
          <a:xfrm>
            <a:off x="7967977" y="-1"/>
            <a:ext cx="1176025" cy="614175"/>
          </a:xfrm>
          <a:prstGeom prst="rect">
            <a:avLst/>
          </a:prstGeom>
          <a:noFill/>
          <a:ln>
            <a:noFill/>
          </a:ln>
        </p:spPr>
      </p:pic>
      <p:grpSp>
        <p:nvGrpSpPr>
          <p:cNvPr id="163" name="Google Shape;163;g13a429cad59_0_279"/>
          <p:cNvGrpSpPr/>
          <p:nvPr/>
        </p:nvGrpSpPr>
        <p:grpSpPr>
          <a:xfrm>
            <a:off x="-75" y="0"/>
            <a:ext cx="9144150" cy="1104600"/>
            <a:chOff x="0" y="7850"/>
            <a:chExt cx="9144150" cy="1104600"/>
          </a:xfrm>
        </p:grpSpPr>
        <p:sp>
          <p:nvSpPr>
            <p:cNvPr id="164" name="Google Shape;164;g13a429cad59_0_279"/>
            <p:cNvSpPr/>
            <p:nvPr/>
          </p:nvSpPr>
          <p:spPr>
            <a:xfrm>
              <a:off x="150" y="7850"/>
              <a:ext cx="9144000" cy="1104600"/>
            </a:xfrm>
            <a:prstGeom prst="rect">
              <a:avLst/>
            </a:prstGeom>
            <a:solidFill>
              <a:srgbClr val="10182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13a429cad59_0_279"/>
            <p:cNvSpPr/>
            <p:nvPr/>
          </p:nvSpPr>
          <p:spPr>
            <a:xfrm>
              <a:off x="0" y="9101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13a429cad59_0_279"/>
            <p:cNvSpPr/>
            <p:nvPr/>
          </p:nvSpPr>
          <p:spPr>
            <a:xfrm>
              <a:off x="0" y="987875"/>
              <a:ext cx="9144000" cy="47100"/>
            </a:xfrm>
            <a:prstGeom prst="rect">
              <a:avLst/>
            </a:prstGeom>
            <a:solidFill>
              <a:srgbClr val="EC54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7" name="Google Shape;167;g13a429cad59_0_279"/>
          <p:cNvSpPr txBox="1"/>
          <p:nvPr>
            <p:ph type="title"/>
          </p:nvPr>
        </p:nvSpPr>
        <p:spPr>
          <a:xfrm>
            <a:off x="417446" y="49334"/>
            <a:ext cx="7290000" cy="8436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Twentieth Century"/>
              <a:buNone/>
            </a:pPr>
            <a:r>
              <a:rPr lang="en">
                <a:solidFill>
                  <a:schemeClr val="lt1"/>
                </a:solidFill>
              </a:rPr>
              <a:t>DB CONNECTION - SINGLETON IN JAVA</a:t>
            </a:r>
            <a:endParaRPr>
              <a:solidFill>
                <a:schemeClr val="lt1"/>
              </a:solidFill>
            </a:endParaRPr>
          </a:p>
        </p:txBody>
      </p:sp>
      <p:pic>
        <p:nvPicPr>
          <p:cNvPr id="168" name="Google Shape;168;g13a429cad59_0_279"/>
          <p:cNvPicPr preferRelativeResize="0"/>
          <p:nvPr/>
        </p:nvPicPr>
        <p:blipFill rotWithShape="1">
          <a:blip r:embed="rId4">
            <a:alphaModFix/>
          </a:blip>
          <a:srcRect b="0" l="0" r="0" t="0"/>
          <a:stretch/>
        </p:blipFill>
        <p:spPr>
          <a:xfrm>
            <a:off x="5816356" y="1313450"/>
            <a:ext cx="3217518" cy="1554525"/>
          </a:xfrm>
          <a:prstGeom prst="rect">
            <a:avLst/>
          </a:prstGeom>
          <a:noFill/>
          <a:ln cap="flat" cmpd="sng" w="9525">
            <a:solidFill>
              <a:schemeClr val="dk1"/>
            </a:solidFill>
            <a:prstDash val="solid"/>
            <a:round/>
            <a:headEnd len="sm" w="sm" type="none"/>
            <a:tailEnd len="sm" w="sm" type="none"/>
          </a:ln>
        </p:spPr>
      </p:pic>
      <p:sp>
        <p:nvSpPr>
          <p:cNvPr id="169" name="Google Shape;169;g13a429cad59_0_279"/>
          <p:cNvSpPr txBox="1"/>
          <p:nvPr/>
        </p:nvSpPr>
        <p:spPr>
          <a:xfrm>
            <a:off x="3307775" y="4100350"/>
            <a:ext cx="3309900" cy="338700"/>
          </a:xfrm>
          <a:prstGeom prst="rect">
            <a:avLst/>
          </a:prstGeom>
          <a:solidFill>
            <a:schemeClr val="accent4"/>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Pontos importantes que caracterizam o Singleton</a:t>
            </a:r>
            <a:endParaRPr b="0" i="0" sz="1000" u="none" cap="none" strike="noStrike">
              <a:solidFill>
                <a:srgbClr val="000000"/>
              </a:solidFill>
              <a:latin typeface="Arial"/>
              <a:ea typeface="Arial"/>
              <a:cs typeface="Arial"/>
              <a:sym typeface="Arial"/>
            </a:endParaRPr>
          </a:p>
        </p:txBody>
      </p:sp>
      <p:cxnSp>
        <p:nvCxnSpPr>
          <p:cNvPr id="170" name="Google Shape;170;g13a429cad59_0_279"/>
          <p:cNvCxnSpPr>
            <a:stCxn id="169" idx="0"/>
          </p:cNvCxnSpPr>
          <p:nvPr/>
        </p:nvCxnSpPr>
        <p:spPr>
          <a:xfrm rot="10800000">
            <a:off x="3236225" y="1862050"/>
            <a:ext cx="1726500" cy="2238300"/>
          </a:xfrm>
          <a:prstGeom prst="straightConnector1">
            <a:avLst/>
          </a:prstGeom>
          <a:noFill/>
          <a:ln cap="flat" cmpd="sng" w="9525">
            <a:solidFill>
              <a:schemeClr val="dk2"/>
            </a:solidFill>
            <a:prstDash val="solid"/>
            <a:round/>
            <a:headEnd len="sm" w="sm" type="none"/>
            <a:tailEnd len="med" w="med" type="triangle"/>
          </a:ln>
        </p:spPr>
      </p:cxnSp>
      <p:cxnSp>
        <p:nvCxnSpPr>
          <p:cNvPr id="171" name="Google Shape;171;g13a429cad59_0_279"/>
          <p:cNvCxnSpPr>
            <a:stCxn id="169" idx="0"/>
          </p:cNvCxnSpPr>
          <p:nvPr/>
        </p:nvCxnSpPr>
        <p:spPr>
          <a:xfrm rot="10800000">
            <a:off x="842825" y="2153950"/>
            <a:ext cx="4119900" cy="1946400"/>
          </a:xfrm>
          <a:prstGeom prst="straightConnector1">
            <a:avLst/>
          </a:prstGeom>
          <a:noFill/>
          <a:ln cap="flat" cmpd="sng" w="9525">
            <a:solidFill>
              <a:schemeClr val="dk2"/>
            </a:solidFill>
            <a:prstDash val="solid"/>
            <a:round/>
            <a:headEnd len="sm" w="sm" type="none"/>
            <a:tailEnd len="med" w="med" type="triangle"/>
          </a:ln>
        </p:spPr>
      </p:cxnSp>
      <p:cxnSp>
        <p:nvCxnSpPr>
          <p:cNvPr id="172" name="Google Shape;172;g13a429cad59_0_279"/>
          <p:cNvCxnSpPr>
            <a:stCxn id="169" idx="0"/>
          </p:cNvCxnSpPr>
          <p:nvPr/>
        </p:nvCxnSpPr>
        <p:spPr>
          <a:xfrm rot="10800000">
            <a:off x="4712825" y="2916550"/>
            <a:ext cx="249900" cy="1183800"/>
          </a:xfrm>
          <a:prstGeom prst="straightConnector1">
            <a:avLst/>
          </a:prstGeom>
          <a:noFill/>
          <a:ln cap="flat" cmpd="sng" w="9525">
            <a:solidFill>
              <a:schemeClr val="dk2"/>
            </a:solidFill>
            <a:prstDash val="solid"/>
            <a:round/>
            <a:headEnd len="sm" w="sm" type="none"/>
            <a:tailEnd len="med" w="med" type="triangle"/>
          </a:ln>
        </p:spPr>
      </p:cxnSp>
      <p:cxnSp>
        <p:nvCxnSpPr>
          <p:cNvPr id="173" name="Google Shape;173;g13a429cad59_0_279"/>
          <p:cNvCxnSpPr>
            <a:stCxn id="169" idx="0"/>
          </p:cNvCxnSpPr>
          <p:nvPr/>
        </p:nvCxnSpPr>
        <p:spPr>
          <a:xfrm rot="10800000">
            <a:off x="1151225" y="2884150"/>
            <a:ext cx="3811500" cy="1216200"/>
          </a:xfrm>
          <a:prstGeom prst="straightConnector1">
            <a:avLst/>
          </a:prstGeom>
          <a:noFill/>
          <a:ln cap="flat" cmpd="sng" w="9525">
            <a:solidFill>
              <a:schemeClr val="dk2"/>
            </a:solidFill>
            <a:prstDash val="solid"/>
            <a:round/>
            <a:headEnd len="sm" w="sm" type="none"/>
            <a:tailEnd len="med" w="med" type="triangle"/>
          </a:ln>
        </p:spPr>
      </p:cxnSp>
      <p:cxnSp>
        <p:nvCxnSpPr>
          <p:cNvPr id="174" name="Google Shape;174;g13a429cad59_0_279"/>
          <p:cNvCxnSpPr>
            <a:stCxn id="169" idx="0"/>
          </p:cNvCxnSpPr>
          <p:nvPr/>
        </p:nvCxnSpPr>
        <p:spPr>
          <a:xfrm rot="10800000">
            <a:off x="3073925" y="3387250"/>
            <a:ext cx="1888800" cy="713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