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CFPeQ//y+/02V+M142fm7B2So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7D0112-EBE2-47BA-A627-DA783002E069}">
  <a:tblStyle styleId="{3A7D0112-EBE2-47BA-A627-DA783002E069}" styleName="Table_0">
    <a:wholeTbl>
      <a:tcTxStyle b="off" i="off">
        <a:font>
          <a:latin typeface="Tw Cen MT"/>
          <a:ea typeface="Tw Cen MT"/>
          <a:cs typeface="Tw Cen MT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 b="off" i="off"/>
      <a:tcStyle>
        <a:fill>
          <a:solidFill>
            <a:srgbClr val="CBE2F5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BE2F5"/>
          </a:solidFill>
        </a:fill>
      </a:tcStyle>
    </a:band1V>
    <a:band2V>
      <a:tcTxStyle b="off" i="off"/>
    </a:band2V>
    <a:la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fill>
          <a:solidFill>
            <a:srgbClr val="1CADE4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rgbClr val="FFFFFF"/>
      </a:tcTxStyle>
      <a:tcStyle>
        <a:fill>
          <a:solidFill>
            <a:srgbClr val="1CADE4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1CADE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Tw Cen MT"/>
          <a:ea typeface="Tw Cen MT"/>
          <a:cs typeface="Tw Cen MT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1CADE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e1e84d37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e1e84d37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e041ee5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26e041ee5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6e041ee50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7" name="Google Shape;187;g26e041ee502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041ee50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26e041ee502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6e041ee5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26e041ee502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d5c8a7b5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d5c8a7b5e2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d53ed49050_2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g2d53ed49050_2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6e041ee5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26e041ee502_0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e041ee5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2" name="Google Shape;252;g26e041ee502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c58c4cab7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g1fc58c4cab7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e041ee50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26e041ee502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6e041ee50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g26e041ee502_0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6e041ee502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g26e041ee502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6e041ee502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26e041ee502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d53ed49050_2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1" name="Google Shape;311;g2d53ed49050_2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fc58c4cab7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fc58c4cab7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5" name="Google Shape;13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3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7"/>
          <p:cNvSpPr txBox="1"/>
          <p:nvPr>
            <p:ph type="title"/>
          </p:nvPr>
        </p:nvSpPr>
        <p:spPr>
          <a:xfrm>
            <a:off x="768096" y="438912"/>
            <a:ext cx="7290000" cy="11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7"/>
          <p:cNvSpPr txBox="1"/>
          <p:nvPr>
            <p:ph idx="1" type="body"/>
          </p:nvPr>
        </p:nvSpPr>
        <p:spPr>
          <a:xfrm>
            <a:off x="768096" y="1714500"/>
            <a:ext cx="72900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7"/>
          <p:cNvSpPr txBox="1"/>
          <p:nvPr>
            <p:ph idx="10" type="dt"/>
          </p:nvPr>
        </p:nvSpPr>
        <p:spPr>
          <a:xfrm>
            <a:off x="768097" y="4853028"/>
            <a:ext cx="16155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37"/>
          <p:cNvSpPr txBox="1"/>
          <p:nvPr>
            <p:ph idx="11" type="ftr"/>
          </p:nvPr>
        </p:nvSpPr>
        <p:spPr>
          <a:xfrm>
            <a:off x="3632200" y="4853028"/>
            <a:ext cx="4426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8128000" y="4853028"/>
            <a:ext cx="730200" cy="2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/>
          <p:nvPr/>
        </p:nvSpPr>
        <p:spPr>
          <a:xfrm>
            <a:off x="0" y="0"/>
            <a:ext cx="41934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481750" y="794075"/>
            <a:ext cx="3345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Padrões de Projeto</a:t>
            </a:r>
            <a:endParaRPr b="0" i="0" sz="3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Neste conjunto → </a:t>
            </a:r>
            <a:endParaRPr b="0" i="0" sz="25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" sz="25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Composite e Observer</a:t>
            </a:r>
            <a:endParaRPr b="0" i="0" sz="25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" sz="19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Valter Camargo</a:t>
            </a:r>
            <a:endParaRPr b="0" i="1" sz="1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g1e1e84d3719_0_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62" name="Google Shape;162;g1e1e84d3719_0_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e1e84d3719_0_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e1e84d3719_0_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g1e1e84d3719_0_6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PRÁTICA RÁPIDA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1e1e84d3719_0_6"/>
          <p:cNvSpPr txBox="1"/>
          <p:nvPr>
            <p:ph idx="1" type="body"/>
          </p:nvPr>
        </p:nvSpPr>
        <p:spPr>
          <a:xfrm>
            <a:off x="168450" y="1201650"/>
            <a:ext cx="87933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33375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50"/>
              <a:buChar char="●"/>
            </a:pPr>
            <a:r>
              <a:rPr lang="en" sz="1650">
                <a:solidFill>
                  <a:schemeClr val="dk1"/>
                </a:solidFill>
              </a:rPr>
              <a:t>Modele apenas com diagramas de classe as situações a seguir com o padrão Composite</a:t>
            </a:r>
            <a:endParaRPr sz="1650">
              <a:solidFill>
                <a:schemeClr val="dk1"/>
              </a:solidFill>
            </a:endParaRPr>
          </a:p>
          <a:p>
            <a:pPr indent="-3333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" sz="1650">
                <a:solidFill>
                  <a:schemeClr val="dk1"/>
                </a:solidFill>
              </a:rPr>
              <a:t>Coloque apenas as classes envolvidas</a:t>
            </a:r>
            <a:endParaRPr sz="1650">
              <a:solidFill>
                <a:schemeClr val="dk1"/>
              </a:solidFill>
            </a:endParaRPr>
          </a:p>
          <a:p>
            <a:pPr indent="-3333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" sz="1650">
                <a:solidFill>
                  <a:schemeClr val="dk1"/>
                </a:solidFill>
              </a:rPr>
              <a:t>Coloque apenas os relacionamentos envolvidos</a:t>
            </a:r>
            <a:endParaRPr sz="1650">
              <a:solidFill>
                <a:schemeClr val="dk1"/>
              </a:solidFill>
            </a:endParaRPr>
          </a:p>
          <a:p>
            <a:pPr indent="-333375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50"/>
              <a:buChar char="○"/>
            </a:pPr>
            <a:r>
              <a:rPr lang="en" sz="1650">
                <a:solidFill>
                  <a:schemeClr val="dk1"/>
                </a:solidFill>
              </a:rPr>
              <a:t>Não se preocupe com o corpo dos métodos</a:t>
            </a:r>
            <a:endParaRPr sz="1650">
              <a:solidFill>
                <a:schemeClr val="dk1"/>
              </a:solidFill>
            </a:endParaRPr>
          </a:p>
        </p:txBody>
      </p:sp>
      <p:sp>
        <p:nvSpPr>
          <p:cNvPr id="167" name="Google Shape;167;g1e1e84d3719_0_6"/>
          <p:cNvSpPr/>
          <p:nvPr/>
        </p:nvSpPr>
        <p:spPr>
          <a:xfrm>
            <a:off x="340075" y="2622275"/>
            <a:ext cx="8472300" cy="24168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Examples: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Menus contain items, each of which could be a </a:t>
            </a: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functionality</a:t>
            </a: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or another </a:t>
            </a: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menu</a:t>
            </a: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Directories contain items, each of which could be a </a:t>
            </a: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file</a:t>
            </a: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or another </a:t>
            </a:r>
            <a:r>
              <a:rPr b="1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directory</a:t>
            </a: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Companies have departments and the departments can be composed of other departments or sections</a:t>
            </a:r>
            <a:endParaRPr b="0" i="0" sz="1600" u="none" cap="none" strike="noStrike">
              <a:solidFill>
                <a:srgbClr val="000000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22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73" name="Google Shape;173;p22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22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2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2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 -  (EXER)SAMPLE ! 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123550" y="1195950"/>
            <a:ext cx="5605800" cy="37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Considere o exemplo de Caixas e Objetos mostrado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Queremos aplicar duas funcionalidades de forma a tratar os diferentes objetos (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caixas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objetos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da mesma forma: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1" lang="en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Calcular o preço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 funcionar tanto para uma caixa quanto para um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1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Listar infos básicas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também deve funcionar tanto para a caixa quanto para um objeto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7141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saída esperada é esta ao lado  →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Faça: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add() // para adicionar objetos na caixa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calculatePrice() do Box()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método showContent() do Box()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-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 o Main da seguinte forma: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quatro caixas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6 objetos com preços (10,00 cada objeto)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caixas e objetos dentro de suas caixas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Chamar o método showContent para a Caixa 1 e Caixa 3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0832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■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Chamar o método calculatePrice() para as 3 caixas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947250" y="1286250"/>
            <a:ext cx="29085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Box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Box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Box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--&gt; Element: Object 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----  PRICES -----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box1 is 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box2 is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price of box3 is 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e041ee502_0_0"/>
          <p:cNvSpPr/>
          <p:nvPr/>
        </p:nvSpPr>
        <p:spPr>
          <a:xfrm>
            <a:off x="0" y="0"/>
            <a:ext cx="41934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26e041ee502_0_0"/>
          <p:cNvSpPr txBox="1"/>
          <p:nvPr/>
        </p:nvSpPr>
        <p:spPr>
          <a:xfrm>
            <a:off x="424050" y="1423300"/>
            <a:ext cx="33453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</a:pPr>
            <a:r>
              <a:rPr b="0" i="0" lang="en" sz="57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b="0" i="0" sz="57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7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(behavior pattern)</a:t>
            </a:r>
            <a:endParaRPr b="0" i="0" sz="57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br>
              <a:rPr b="0" i="0" lang="en" sz="31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1" sz="1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e041ee502_0_5"/>
          <p:cNvSpPr txBox="1"/>
          <p:nvPr>
            <p:ph idx="1" type="body"/>
          </p:nvPr>
        </p:nvSpPr>
        <p:spPr>
          <a:xfrm>
            <a:off x="377100" y="1723800"/>
            <a:ext cx="8467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>
                <a:solidFill>
                  <a:schemeClr val="dk1"/>
                </a:solidFill>
              </a:rPr>
              <a:t>When to use? 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45720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 Use the Observer pattern when changes to the </a:t>
            </a:r>
            <a:r>
              <a:rPr b="1" lang="en" sz="2400">
                <a:solidFill>
                  <a:schemeClr val="dk1"/>
                </a:solidFill>
                <a:highlight>
                  <a:schemeClr val="accent6"/>
                </a:highlight>
              </a:rPr>
              <a:t>state </a:t>
            </a:r>
            <a:r>
              <a:rPr lang="en" sz="2400">
                <a:solidFill>
                  <a:schemeClr val="dk1"/>
                </a:solidFill>
              </a:rPr>
              <a:t>of one object may require changing other objects, and the actual set of objects is unknown beforehand or changes dynamically. </a:t>
            </a:r>
            <a:endParaRPr sz="2400">
              <a:solidFill>
                <a:schemeClr val="dk1"/>
              </a:solidFill>
            </a:endParaRPr>
          </a:p>
        </p:txBody>
      </p:sp>
      <p:grpSp>
        <p:nvGrpSpPr>
          <p:cNvPr id="190" name="Google Shape;190;g26e041ee502_0_5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91" name="Google Shape;191;g26e041ee502_0_5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6e041ee502_0_5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6e041ee502_0_5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26e041ee502_0_5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6e041ee502_0_14"/>
          <p:cNvSpPr txBox="1"/>
          <p:nvPr>
            <p:ph idx="1" type="body"/>
          </p:nvPr>
        </p:nvSpPr>
        <p:spPr>
          <a:xfrm>
            <a:off x="377100" y="1419000"/>
            <a:ext cx="8468100" cy="32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139700" marR="1397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>
                <a:solidFill>
                  <a:schemeClr val="dk1"/>
                </a:solidFill>
                <a:highlight>
                  <a:srgbClr val="FFFFFF"/>
                </a:highlight>
              </a:rPr>
              <a:t>Examples:</a:t>
            </a:r>
            <a:endParaRPr b="1" sz="21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1 - Redes Sociais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- Quando um usuário publica algo (mudança de estado), seus seguidores são notificados;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2 - Interfaces Gráficas</a:t>
            </a: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</a:rPr>
              <a:t> (Java Swing e Java FX) - quando eventos acontecem (clique de um botão, movimentação do mouse, etc), existem observadores que percebem isso e tratam este evento;</a:t>
            </a:r>
            <a:endParaRPr sz="13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  <a:highlight>
                  <a:srgbClr val="FFFFFF"/>
                </a:highlight>
              </a:rPr>
              <a:t>3 - </a:t>
            </a:r>
            <a:r>
              <a:rPr b="1" lang="en" sz="1200">
                <a:solidFill>
                  <a:schemeClr val="dk1"/>
                </a:solidFill>
              </a:rPr>
              <a:t>Frameworks como Angular, React, e Spring MVC - </a:t>
            </a:r>
            <a:r>
              <a:rPr lang="en" sz="1200">
                <a:solidFill>
                  <a:schemeClr val="dk1"/>
                </a:solidFill>
              </a:rPr>
              <a:t>Padrão MVC - A View observa o modelo, sempre que há mudanças no modelo (dados), a view é atualizada;</a:t>
            </a:r>
            <a:endParaRPr sz="12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4 - Monitoramento de Sistemas IOT</a:t>
            </a:r>
            <a:r>
              <a:rPr lang="en" sz="1200">
                <a:solidFill>
                  <a:schemeClr val="dk1"/>
                </a:solidFill>
              </a:rPr>
              <a:t> - Sempre que há mudança de estado de sensores (temperatura, velocidade, distância), módulos que tem interesse nessas mudanças são notificados para fazer alguma coisa;</a:t>
            </a:r>
            <a:endParaRPr sz="1200">
              <a:solidFill>
                <a:schemeClr val="dk1"/>
              </a:solidFill>
            </a:endParaRPr>
          </a:p>
          <a:p>
            <a:pPr indent="0" lvl="0" marL="0" marR="1397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" sz="1200">
                <a:solidFill>
                  <a:schemeClr val="dk1"/>
                </a:solidFill>
              </a:rPr>
              <a:t>5 - Plataformas de negociação de ações</a:t>
            </a:r>
            <a:r>
              <a:rPr lang="en" sz="1200">
                <a:solidFill>
                  <a:schemeClr val="dk1"/>
                </a:solidFill>
              </a:rPr>
              <a:t> (Bloomberg Terminal) - quando o preço de ações mudam, os clientes recebem atualizações</a:t>
            </a:r>
            <a:endParaRPr sz="1200">
              <a:solidFill>
                <a:schemeClr val="dk1"/>
              </a:solidFill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0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grpSp>
        <p:nvGrpSpPr>
          <p:cNvPr id="200" name="Google Shape;200;g26e041ee502_0_14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01" name="Google Shape;201;g26e041ee502_0_14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g26e041ee502_0_14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g26e041ee502_0_14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g26e041ee502_0_14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g26e041ee502_0_2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10" name="Google Shape;210;g26e041ee502_0_2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g26e041ee502_0_2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g26e041ee502_0_2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3" name="Google Shape;213;g26e041ee502_0_23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4" name="Google Shape;214;g26e041ee502_0_23"/>
          <p:cNvSpPr/>
          <p:nvPr/>
        </p:nvSpPr>
        <p:spPr>
          <a:xfrm>
            <a:off x="2931400" y="121750"/>
            <a:ext cx="6125100" cy="1260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motivação principal para o Observer é poder acoplar e desacoplar módulos (</a:t>
            </a: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observers</a:t>
            </a: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facilmente. O entendimento é que existe um sistema principal (subject) e diversos módulos independentes tem interesse nas mudanças de estado desse sistema. Sempre que o estado muda, esses módulos são notificados, pegam o novo estado e decidem o que fazer.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" name="Google Shape;215;g26e041ee502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11250"/>
            <a:ext cx="8667800" cy="322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g2d5c8a7b5e2_0_2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21" name="Google Shape;221;g2d5c8a7b5e2_0_2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g2d5c8a7b5e2_0_2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g2d5c8a7b5e2_0_2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g2d5c8a7b5e2_0_2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g2d5c8a7b5e2_0_2"/>
          <p:cNvSpPr/>
          <p:nvPr/>
        </p:nvSpPr>
        <p:spPr>
          <a:xfrm>
            <a:off x="2931400" y="121750"/>
            <a:ext cx="6125100" cy="12609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Variação com vários observadores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d5c8a7b5e2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35050"/>
            <a:ext cx="7068938" cy="345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g2d53ed49050_20_1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32" name="Google Shape;232;g2d53ed49050_20_1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g2d53ed49050_20_1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g2d53ed49050_20_1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5" name="Google Shape;235;g2d53ed49050_20_10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Programação Reativa e o Padrão Observer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36" name="Google Shape;236;g2d53ed49050_2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477" y="4457699"/>
            <a:ext cx="1176025" cy="614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2d53ed49050_20_10"/>
          <p:cNvSpPr txBox="1"/>
          <p:nvPr>
            <p:ph idx="1" type="body"/>
          </p:nvPr>
        </p:nvSpPr>
        <p:spPr>
          <a:xfrm>
            <a:off x="369825" y="1440300"/>
            <a:ext cx="8059800" cy="30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</a:rPr>
              <a:t>O uso do padrão Observer é justamente para permitir o uso de um tipo de programação chamado de “Programação Reativa”</a:t>
            </a:r>
            <a:endParaRPr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</a:rPr>
              <a:t>Programação Reativa lida com fluxos de dados assíncronos e eventos, reagindo à mudanças</a:t>
            </a:r>
            <a:endParaRPr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</a:rPr>
              <a:t>Programação Reativa permite que você escreva Observadores que respondem a mudanças</a:t>
            </a:r>
            <a:endParaRPr sz="1495">
              <a:solidFill>
                <a:schemeClr val="dk1"/>
              </a:solidFill>
            </a:endParaRPr>
          </a:p>
          <a:p>
            <a:pPr indent="-3235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5"/>
              <a:buChar char="●"/>
            </a:pPr>
            <a:r>
              <a:rPr lang="en" sz="1495">
                <a:solidFill>
                  <a:schemeClr val="dk1"/>
                </a:solidFill>
              </a:rPr>
              <a:t>Especialmente útil em aplicações que lidam com eventos que chegam a qualquer momento (interfaces de usuário)</a:t>
            </a:r>
            <a:endParaRPr sz="14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g26e041ee502_0_33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43" name="Google Shape;243;g26e041ee502_0_33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g26e041ee502_0_33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g26e041ee502_0_33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6" name="Google Shape;246;g26e041ee502_0_33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 in PYTHON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7" name="Google Shape;247;g26e041ee502_0_33"/>
          <p:cNvSpPr txBox="1"/>
          <p:nvPr/>
        </p:nvSpPr>
        <p:spPr>
          <a:xfrm>
            <a:off x="243250" y="1284475"/>
            <a:ext cx="8337600" cy="35787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Subject():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attach(self, observer: Observer)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detach(self, observer: Observer)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notify(self)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7CE1E7"/>
                </a:highlight>
                <a:latin typeface="Courier New"/>
                <a:ea typeface="Courier New"/>
                <a:cs typeface="Courier New"/>
                <a:sym typeface="Courier New"/>
              </a:rPr>
              <a:t>ConcreteSubject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(Subject):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_state: int =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endParaRPr b="0" i="0" sz="1050" u="none" cap="none" strike="noStrike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_observers: List[Observer] = []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attach(self, observer: Observer)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"Subject: Attached an observer."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._observers.append(observer)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26e041ee502_0_33"/>
          <p:cNvSpPr txBox="1"/>
          <p:nvPr/>
        </p:nvSpPr>
        <p:spPr>
          <a:xfrm>
            <a:off x="4649350" y="1360675"/>
            <a:ext cx="45327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detach(self, observer: Observer)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._observers.remove(observer)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notify(self)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"Subject: Notifying observers..."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observer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._observers:</a:t>
            </a:r>
            <a:endParaRPr b="0" i="0" sz="105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observer.update(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some_business_logic(self)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"\nSubject: I'm doing something important."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._state = randrange(</a:t>
            </a:r>
            <a:r>
              <a:rPr b="0" i="0" lang="en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n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print(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"Subject: My state has just changed </a:t>
            </a:r>
            <a:endParaRPr b="0" i="0" sz="1050" u="none" cap="none" strike="noStrike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to: 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._state}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.notify()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26e041ee502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477" y="4457699"/>
            <a:ext cx="1176025" cy="6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g26e041ee502_0_44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55" name="Google Shape;255;g26e041ee502_0_44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g26e041ee502_0_44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g26e041ee502_0_44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8" name="Google Shape;258;g26e041ee502_0_44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OBSERVER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59" name="Google Shape;259;g26e041ee502_0_44"/>
          <p:cNvSpPr txBox="1"/>
          <p:nvPr/>
        </p:nvSpPr>
        <p:spPr>
          <a:xfrm>
            <a:off x="395650" y="1360675"/>
            <a:ext cx="83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g26e041ee502_0_44"/>
          <p:cNvSpPr txBox="1"/>
          <p:nvPr/>
        </p:nvSpPr>
        <p:spPr>
          <a:xfrm>
            <a:off x="403200" y="1471025"/>
            <a:ext cx="83376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Observer():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update(self, subject: Subject)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raise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NotImplementedError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—--------------------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ConcreteObserverA(Observer):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update(self, subject: Subject)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subject._state &lt; </a:t>
            </a:r>
            <a:r>
              <a:rPr b="0" i="0" lang="en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"ConcreteObserverA: Reacted to the event"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—-------------------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ConcreteObserverB(Observer):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update(self, subject: Subject) -&gt;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subject._state == </a:t>
            </a:r>
            <a:r>
              <a:rPr b="0" i="0" lang="en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" sz="1050" u="none" cap="none" strike="noStrike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subject._state &gt;= </a:t>
            </a:r>
            <a:r>
              <a:rPr b="0" i="0" lang="en" sz="1050" u="none" cap="none" strike="noStrike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print(</a:t>
            </a:r>
            <a:r>
              <a:rPr b="0" i="0" lang="en" sz="1050" u="none" cap="none" strike="noStrike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"ConcreteObserverB: Reacted to the event"</a:t>
            </a:r>
            <a:r>
              <a:rPr b="0" i="0" lang="en" sz="105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g26e041ee502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1477" y="4457699"/>
            <a:ext cx="1176025" cy="61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" name="Google Shape;66;g1fc58c4cab7_0_414"/>
          <p:cNvGraphicFramePr/>
          <p:nvPr/>
        </p:nvGraphicFramePr>
        <p:xfrm>
          <a:off x="1150289" y="496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{3A7D0112-EBE2-47BA-A627-DA783002E069}</a:tableStyleId>
              </a:tblPr>
              <a:tblGrid>
                <a:gridCol w="769500"/>
                <a:gridCol w="936725"/>
                <a:gridCol w="1580750"/>
                <a:gridCol w="1405075"/>
                <a:gridCol w="1998975"/>
              </a:tblGrid>
              <a:tr h="32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Purpose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 hMerge="1"/>
                <a:tc hMerge="1"/>
              </a:tr>
              <a:tr h="32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Creational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Structural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Behavioral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</a:tr>
              <a:tr h="569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Escopo</a:t>
                      </a:r>
                      <a:endParaRPr sz="14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Class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Factory Method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Adapter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Interpreter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Template Method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</a:tr>
              <a:tr h="2519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Object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Abstract Factory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Builder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Prototype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Singleton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Adapter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Bridge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Composite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Decorator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Façade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Flyweight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proxy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Chain of Responsibility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Command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Iterator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Mediator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Memento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Observer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State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Strategy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Visitor</a:t>
                      </a:r>
                      <a:endParaRPr sz="1800" u="none" cap="none" strike="noStrike"/>
                    </a:p>
                  </a:txBody>
                  <a:tcPr marT="45725" marB="45725" marR="81000" marL="81000"/>
                </a:tc>
              </a:tr>
            </a:tbl>
          </a:graphicData>
        </a:graphic>
      </p:graphicFrame>
      <p:sp>
        <p:nvSpPr>
          <p:cNvPr id="67" name="Google Shape;67;g1fc58c4cab7_0_414"/>
          <p:cNvSpPr/>
          <p:nvPr/>
        </p:nvSpPr>
        <p:spPr>
          <a:xfrm>
            <a:off x="4214375" y="2504950"/>
            <a:ext cx="3012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1fc58c4cab7_0_414"/>
          <p:cNvSpPr/>
          <p:nvPr/>
        </p:nvSpPr>
        <p:spPr>
          <a:xfrm>
            <a:off x="4214375" y="1952975"/>
            <a:ext cx="3012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1fc58c4cab7_0_414"/>
          <p:cNvSpPr/>
          <p:nvPr/>
        </p:nvSpPr>
        <p:spPr>
          <a:xfrm>
            <a:off x="4214375" y="3056925"/>
            <a:ext cx="3012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1fc58c4cab7_0_414"/>
          <p:cNvSpPr/>
          <p:nvPr/>
        </p:nvSpPr>
        <p:spPr>
          <a:xfrm>
            <a:off x="5644525" y="1618400"/>
            <a:ext cx="301200" cy="17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6e041ee502_0_55"/>
          <p:cNvSpPr txBox="1"/>
          <p:nvPr>
            <p:ph idx="1" type="body"/>
          </p:nvPr>
        </p:nvSpPr>
        <p:spPr>
          <a:xfrm>
            <a:off x="224275" y="1255600"/>
            <a:ext cx="8726400" cy="371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45700" spcFirstLastPara="1" rIns="45700" wrap="square" tIns="45700">
            <a:normAutofit fontScale="85000" lnSpcReduction="20000"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TestProgram {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public static void main(String[] args){ 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TestProgramm a = new TestProgramm ();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a.go();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}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public void go (){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MyLightListener lightListener = new MyLightListener ();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//concrete observer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MyTouchListener touchListener = new MyTouchListener ();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//concrete observer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LightSensor light = new LightSensor (SensorPort.S1);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TouchSensor touch = new TouchSensor (SensorPort.S2);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SensorPort.S1.addSensorPortListener(lightListener); 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//ATTACH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SensorPort.S2.addSensorPortListener(touchListener);  </a:t>
            </a:r>
            <a:r>
              <a:rPr b="1"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//ATTACH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LCD.drawString("LightListener:", 0, 1);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LCD.drawString("TouchListener:", 0, 4);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 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Button.waitForPress();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7" name="Google Shape;267;g26e041ee502_0_55"/>
          <p:cNvSpPr txBox="1"/>
          <p:nvPr>
            <p:ph idx="12" type="sldNum"/>
          </p:nvPr>
        </p:nvSpPr>
        <p:spPr>
          <a:xfrm>
            <a:off x="8128000" y="3639771"/>
            <a:ext cx="73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8" name="Google Shape;268;g26e041ee502_0_55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69" name="Google Shape;269;g26e041ee502_0_55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g26e041ee502_0_55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g26e041ee502_0_55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2" name="Google Shape;272;g26e041ee502_0_55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EXEMPLO DE OBSERVER/LISTENERS...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g26e041ee502_0_55"/>
          <p:cNvSpPr/>
          <p:nvPr/>
        </p:nvSpPr>
        <p:spPr>
          <a:xfrm>
            <a:off x="5132275" y="3818325"/>
            <a:ext cx="3885600" cy="12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state of the subjects (sensors/ports) change, the listeners will be automatically notified...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6e041ee502_0_66"/>
          <p:cNvSpPr txBox="1"/>
          <p:nvPr>
            <p:ph idx="12" type="sldNum"/>
          </p:nvPr>
        </p:nvSpPr>
        <p:spPr>
          <a:xfrm>
            <a:off x="8128000" y="3639771"/>
            <a:ext cx="730200" cy="15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g26e041ee502_0_66"/>
          <p:cNvSpPr txBox="1"/>
          <p:nvPr/>
        </p:nvSpPr>
        <p:spPr>
          <a:xfrm>
            <a:off x="179675" y="1257925"/>
            <a:ext cx="8770800" cy="341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7175" lvl="0" marL="257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MyLightListener implements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SensorPortListener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 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@overrides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 public void stateChanged(SensorPort source, int oldValue, int newValue) {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 LCD.drawString("alt: "+ oldValue + "   neu: " + newValue, 0, 2);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}  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class MyTouchListener implements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SensorPortListener</a:t>
            </a: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@overrides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public void stateChanged (SensorPort source, int oldValue, int newValue){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      LCD.drawString("alt: " + oldValue + "   neu: " + newValue, 0, 5);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 }</a:t>
            </a:r>
            <a:endParaRPr b="0" i="0" sz="14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7175" lvl="0" marL="257175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" sz="14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  </a:t>
            </a:r>
            <a:endParaRPr b="0" i="0" sz="1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280" name="Google Shape;280;g26e041ee502_0_6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81" name="Google Shape;281;g26e041ee502_0_6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g26e041ee502_0_6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g26e041ee502_0_6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4" name="Google Shape;284;g26e041ee502_0_66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EXEMPLO DE OBSERVER/LISTENERS...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5" name="Google Shape;285;g26e041ee502_0_66"/>
          <p:cNvSpPr/>
          <p:nvPr/>
        </p:nvSpPr>
        <p:spPr>
          <a:xfrm>
            <a:off x="6109300" y="875975"/>
            <a:ext cx="2841300" cy="707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the “update” methods 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g26e041ee502_0_66"/>
          <p:cNvCxnSpPr>
            <a:stCxn id="285" idx="2"/>
          </p:cNvCxnSpPr>
          <p:nvPr/>
        </p:nvCxnSpPr>
        <p:spPr>
          <a:xfrm flipH="1">
            <a:off x="2526850" y="1583375"/>
            <a:ext cx="5003100" cy="28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7" name="Google Shape;287;g26e041ee502_0_66"/>
          <p:cNvCxnSpPr>
            <a:stCxn id="285" idx="2"/>
          </p:cNvCxnSpPr>
          <p:nvPr/>
        </p:nvCxnSpPr>
        <p:spPr>
          <a:xfrm flipH="1">
            <a:off x="2852650" y="1583375"/>
            <a:ext cx="4677300" cy="181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26e041ee502_0_66"/>
          <p:cNvSpPr/>
          <p:nvPr/>
        </p:nvSpPr>
        <p:spPr>
          <a:xfrm>
            <a:off x="1134275" y="4076625"/>
            <a:ext cx="7602900" cy="887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Notice that there is no need to implement the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notify()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operation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26e041ee502_0_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438" y="1615113"/>
            <a:ext cx="8467725" cy="3000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4" name="Google Shape;294;g26e041ee502_0_8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295" name="Google Shape;295;g26e041ee502_0_8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g26e041ee502_0_8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g26e041ee502_0_8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8" name="Google Shape;298;g26e041ee502_0_80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EXEMPLO DE OBSERVER/LISTENERS...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g26e041ee502_0_89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304" name="Google Shape;304;g26e041ee502_0_89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g26e041ee502_0_89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6e041ee502_0_89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g26e041ee502_0_89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Detalhes adicionais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08" name="Google Shape;308;g26e041ee502_0_89"/>
          <p:cNvSpPr txBox="1"/>
          <p:nvPr>
            <p:ph idx="1" type="body"/>
          </p:nvPr>
        </p:nvSpPr>
        <p:spPr>
          <a:xfrm>
            <a:off x="293625" y="1287900"/>
            <a:ext cx="8588700" cy="3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●"/>
            </a:pPr>
            <a:r>
              <a:rPr lang="en" sz="1395">
                <a:solidFill>
                  <a:schemeClr val="dk1"/>
                </a:solidFill>
              </a:rPr>
              <a:t>Listeners em Java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Em Java há o conceito de Listeners. Embora tenha similaridade com o Observer, os Listeners foram exclusivamente desenvolvidos para tratamento de eventos em interfaces gráficas (Swing e Java FX). Há interfaces específicas: ActionListeners, MouseListeners, etc.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Usados em cliques de botão, mudanças de foco e ações do usuário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●"/>
            </a:pPr>
            <a:r>
              <a:rPr lang="en" sz="1395">
                <a:solidFill>
                  <a:schemeClr val="dk1"/>
                </a:solidFill>
              </a:rPr>
              <a:t>Pub/Sub é mais conhecido como um “padrão arquitetural”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Também pode ser dito que é um padrão de “mensageria” (</a:t>
            </a:r>
            <a:r>
              <a:rPr b="1" lang="en" sz="1395">
                <a:solidFill>
                  <a:schemeClr val="dk1"/>
                </a:solidFill>
                <a:highlight>
                  <a:schemeClr val="accent6"/>
                </a:highlight>
              </a:rPr>
              <a:t>Assíncrono</a:t>
            </a:r>
            <a:r>
              <a:rPr lang="en" sz="1395">
                <a:solidFill>
                  <a:schemeClr val="dk1"/>
                </a:solidFill>
              </a:rPr>
              <a:t>)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Emissores de mensagens, chamados de </a:t>
            </a:r>
            <a:r>
              <a:rPr i="1" lang="en" sz="1395">
                <a:solidFill>
                  <a:schemeClr val="dk1"/>
                </a:solidFill>
              </a:rPr>
              <a:t>Publishers</a:t>
            </a:r>
            <a:r>
              <a:rPr lang="en" sz="1395">
                <a:solidFill>
                  <a:schemeClr val="dk1"/>
                </a:solidFill>
              </a:rPr>
              <a:t>, não enviam mensagens diretamente a determinados </a:t>
            </a:r>
            <a:r>
              <a:rPr i="1" lang="en" sz="1395">
                <a:solidFill>
                  <a:schemeClr val="dk1"/>
                </a:solidFill>
              </a:rPr>
              <a:t>Receivers</a:t>
            </a:r>
            <a:r>
              <a:rPr lang="en" sz="1395">
                <a:solidFill>
                  <a:schemeClr val="dk1"/>
                </a:solidFill>
              </a:rPr>
              <a:t>, chamados de </a:t>
            </a:r>
            <a:r>
              <a:rPr i="1" lang="en" sz="1395">
                <a:solidFill>
                  <a:schemeClr val="dk1"/>
                </a:solidFill>
              </a:rPr>
              <a:t>Subscribers</a:t>
            </a:r>
            <a:r>
              <a:rPr lang="en" sz="1395">
                <a:solidFill>
                  <a:schemeClr val="dk1"/>
                </a:solidFill>
              </a:rPr>
              <a:t>. Isto é, não conhecem os recebedores;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Em vez disso, os publicadores categorizam as mensagens em classes/categorias/tópicos e submetem a um broker.</a:t>
            </a:r>
            <a:endParaRPr sz="1395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○"/>
            </a:pPr>
            <a:r>
              <a:rPr lang="en" sz="1395">
                <a:solidFill>
                  <a:schemeClr val="dk1"/>
                </a:solidFill>
              </a:rPr>
              <a:t>De forma similar, os recebedores também não tem conhecimentos dos publishers, eles apenas declaram interesse em classes/categorias/tópicos de mensagens</a:t>
            </a:r>
            <a:endParaRPr sz="1395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95"/>
              <a:buChar char="●"/>
            </a:pPr>
            <a:r>
              <a:rPr lang="en" sz="1395">
                <a:solidFill>
                  <a:schemeClr val="dk1"/>
                </a:solidFill>
              </a:rPr>
              <a:t>Exemplos de sistemas de mensageria que usam este padrão são Kafka, RabbitMQ, Amazon Kinesis, Locoia, Alumio, MQTT, etc.</a:t>
            </a:r>
            <a:endParaRPr sz="13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13;g2d53ed49050_20_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314" name="Google Shape;314;g2d53ed49050_20_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g2d53ed49050_20_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g2d53ed49050_20_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7" name="Google Shape;317;g2d53ed49050_20_0"/>
          <p:cNvSpPr txBox="1"/>
          <p:nvPr>
            <p:ph type="title"/>
          </p:nvPr>
        </p:nvSpPr>
        <p:spPr>
          <a:xfrm>
            <a:off x="417446" y="49334"/>
            <a:ext cx="72900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Twentieth Century"/>
              <a:buNone/>
            </a:pPr>
            <a:r>
              <a:rPr lang="en">
                <a:solidFill>
                  <a:schemeClr val="lt1"/>
                </a:solidFill>
              </a:rPr>
              <a:t>Exercício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8" name="Google Shape;318;g2d53ed49050_20_0"/>
          <p:cNvSpPr txBox="1"/>
          <p:nvPr>
            <p:ph idx="1" type="body"/>
          </p:nvPr>
        </p:nvSpPr>
        <p:spPr>
          <a:xfrm>
            <a:off x="65025" y="1211700"/>
            <a:ext cx="86931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en" sz="1195">
                <a:solidFill>
                  <a:schemeClr val="dk1"/>
                </a:solidFill>
              </a:rPr>
              <a:t>Deve-se desenvolver um sistema para uma estação de meteorologia (Weather Station) que gerencia a temperatura.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en" sz="1195">
                <a:solidFill>
                  <a:schemeClr val="dk1"/>
                </a:solidFill>
              </a:rPr>
              <a:t>O sistema deve ser </a:t>
            </a:r>
            <a:r>
              <a:rPr b="1" lang="en" sz="1195">
                <a:solidFill>
                  <a:schemeClr val="dk1"/>
                </a:solidFill>
              </a:rPr>
              <a:t>modularizado</a:t>
            </a:r>
            <a:r>
              <a:rPr lang="en" sz="1195">
                <a:solidFill>
                  <a:schemeClr val="dk1"/>
                </a:solidFill>
              </a:rPr>
              <a:t>, isto é, deve existir dois módulos independentes que fazem o seguinte: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Módulo 1 - responsável por dar um display na temperatura </a:t>
            </a:r>
            <a:r>
              <a:rPr i="1" lang="en" sz="1195">
                <a:solidFill>
                  <a:schemeClr val="dk1"/>
                </a:solidFill>
              </a:rPr>
              <a:t>sempre que ela for alterada</a:t>
            </a:r>
            <a:endParaRPr i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Módulo 2 - responsável por exibir estatísticas da temperatura </a:t>
            </a:r>
            <a:r>
              <a:rPr i="1" lang="en" sz="1195">
                <a:solidFill>
                  <a:schemeClr val="dk1"/>
                </a:solidFill>
              </a:rPr>
              <a:t>sempre que ela mudar</a:t>
            </a:r>
            <a:endParaRPr i="1"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en" sz="1195">
                <a:solidFill>
                  <a:schemeClr val="dk1"/>
                </a:solidFill>
              </a:rPr>
              <a:t>O sistema deve ser implementado de forma que outros módulos possam ser facilmente acoplados se necessário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lang="en" sz="1195">
                <a:solidFill>
                  <a:schemeClr val="dk1"/>
                </a:solidFill>
              </a:rPr>
              <a:t>Tratar o problema da seguinte forma: O módulo principal, isto é, o sistema em si é o módulo de meteorologia </a:t>
            </a:r>
            <a:r>
              <a:rPr i="1" lang="en" sz="1195">
                <a:solidFill>
                  <a:schemeClr val="dk1"/>
                </a:solidFill>
              </a:rPr>
              <a:t>WeatherStation</a:t>
            </a:r>
            <a:r>
              <a:rPr lang="en" sz="1195">
                <a:solidFill>
                  <a:schemeClr val="dk1"/>
                </a:solidFill>
              </a:rPr>
              <a:t>, o qual gerencia a temperatura. Mudanças de temperatura devem então ser monitoradas e observadas por vários módulos, subsistemas, componentes,etc. Na versão atual, há somente dois módulos interessados.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b="1" lang="en" sz="1195">
                <a:solidFill>
                  <a:schemeClr val="dk1"/>
                </a:solidFill>
              </a:rPr>
              <a:t>No Main</a:t>
            </a:r>
            <a:endParaRPr b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Instancie somente uma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Acople dois observadores nessa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Altere a temperatura três vezes para ver se funciona</a:t>
            </a:r>
            <a:endParaRPr sz="1195">
              <a:solidFill>
                <a:schemeClr val="dk1"/>
              </a:solidFill>
            </a:endParaRPr>
          </a:p>
          <a:p>
            <a:pPr indent="-304482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●"/>
            </a:pPr>
            <a:r>
              <a:rPr b="1" lang="en" sz="1195">
                <a:solidFill>
                  <a:schemeClr val="dk1"/>
                </a:solidFill>
              </a:rPr>
              <a:t>Segunda versão do Main</a:t>
            </a:r>
            <a:endParaRPr b="1"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Instancie duas WeatherStations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Acople os dois observadores na primeira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Acople somente o observador de Display na segunda WeatherStation</a:t>
            </a:r>
            <a:endParaRPr sz="1195">
              <a:solidFill>
                <a:schemeClr val="dk1"/>
              </a:solidFill>
            </a:endParaRPr>
          </a:p>
          <a:p>
            <a:pPr indent="-304482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95"/>
              <a:buChar char="○"/>
            </a:pPr>
            <a:r>
              <a:rPr lang="en" sz="1195">
                <a:solidFill>
                  <a:schemeClr val="dk1"/>
                </a:solidFill>
              </a:rPr>
              <a:t>Mude o estado → altere a temperatura para as duas estações meteorológicas</a:t>
            </a:r>
            <a:endParaRPr sz="119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fc58c4cab7_0_424"/>
          <p:cNvSpPr/>
          <p:nvPr/>
        </p:nvSpPr>
        <p:spPr>
          <a:xfrm>
            <a:off x="0" y="0"/>
            <a:ext cx="4193400" cy="5143500"/>
          </a:xfrm>
          <a:prstGeom prst="rect">
            <a:avLst/>
          </a:prstGeom>
          <a:solidFill>
            <a:srgbClr val="10182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1fc58c4cab7_0_424"/>
          <p:cNvSpPr txBox="1"/>
          <p:nvPr/>
        </p:nvSpPr>
        <p:spPr>
          <a:xfrm>
            <a:off x="258575" y="324400"/>
            <a:ext cx="33453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0" i="0" lang="en" sz="39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Padrões de Projeto</a:t>
            </a:r>
            <a:endParaRPr b="0" i="0" sz="3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Padrão Composite</a:t>
            </a:r>
            <a:endParaRPr b="0" i="0" sz="23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1" sz="1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1" lang="en" sz="1900" u="none" cap="none" strike="noStrike">
                <a:solidFill>
                  <a:srgbClr val="EC5459"/>
                </a:solidFill>
                <a:latin typeface="Arial"/>
                <a:ea typeface="Arial"/>
                <a:cs typeface="Arial"/>
                <a:sym typeface="Arial"/>
              </a:rPr>
              <a:t>Valter Camargo</a:t>
            </a:r>
            <a:endParaRPr b="0" i="1" sz="1900" u="none" cap="none" strike="noStrike">
              <a:solidFill>
                <a:srgbClr val="EC54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377100" y="1723800"/>
            <a:ext cx="8467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tree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16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83" name="Google Shape;83;p16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p16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CONCEITO DE “ÁRVORE” EM PROGRAMAÇÃO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4625" y="2295413"/>
            <a:ext cx="29527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/>
        </p:nvSpPr>
        <p:spPr>
          <a:xfrm>
            <a:off x="4144950" y="4660600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leafs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6"/>
          <p:cNvCxnSpPr>
            <a:stCxn id="88" idx="0"/>
          </p:cNvCxnSpPr>
          <p:nvPr/>
        </p:nvCxnSpPr>
        <p:spPr>
          <a:xfrm rot="10800000">
            <a:off x="3436500" y="4334800"/>
            <a:ext cx="11745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6"/>
          <p:cNvCxnSpPr>
            <a:stCxn id="88" idx="0"/>
          </p:cNvCxnSpPr>
          <p:nvPr/>
        </p:nvCxnSpPr>
        <p:spPr>
          <a:xfrm rot="10800000">
            <a:off x="4301100" y="4334800"/>
            <a:ext cx="3099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1" name="Google Shape;91;p16"/>
          <p:cNvCxnSpPr>
            <a:stCxn id="88" idx="0"/>
          </p:cNvCxnSpPr>
          <p:nvPr/>
        </p:nvCxnSpPr>
        <p:spPr>
          <a:xfrm flipH="1" rot="10800000">
            <a:off x="4611000" y="4312600"/>
            <a:ext cx="263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" name="Google Shape;92;p16"/>
          <p:cNvCxnSpPr>
            <a:stCxn id="88" idx="0"/>
          </p:cNvCxnSpPr>
          <p:nvPr/>
        </p:nvCxnSpPr>
        <p:spPr>
          <a:xfrm flipH="1" rot="10800000">
            <a:off x="4611000" y="4334800"/>
            <a:ext cx="1251300" cy="32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3" name="Google Shape;93;p16"/>
          <p:cNvSpPr txBox="1"/>
          <p:nvPr/>
        </p:nvSpPr>
        <p:spPr>
          <a:xfrm>
            <a:off x="6447150" y="2097375"/>
            <a:ext cx="93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Root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 flipH="1">
            <a:off x="4817750" y="2295425"/>
            <a:ext cx="1893300" cy="33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650" y="1190738"/>
            <a:ext cx="2438400" cy="187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7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01" name="Google Shape;101;p17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17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EXEMPLOS DE AGRUPAMENTOS ÁRVORE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264850"/>
            <a:ext cx="3903247" cy="37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4">
            <a:alphaModFix/>
          </a:blip>
          <a:srcRect b="49433" l="0" r="65128" t="0"/>
          <a:stretch/>
        </p:blipFill>
        <p:spPr>
          <a:xfrm>
            <a:off x="4464413" y="1155385"/>
            <a:ext cx="2278975" cy="228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 rotWithShape="1">
          <a:blip r:embed="rId4">
            <a:alphaModFix/>
          </a:blip>
          <a:srcRect b="49433" l="75081" r="0" t="0"/>
          <a:stretch/>
        </p:blipFill>
        <p:spPr>
          <a:xfrm>
            <a:off x="7484950" y="1155375"/>
            <a:ext cx="1516100" cy="212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6653200" y="2214050"/>
            <a:ext cx="977100" cy="393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66175" y="3486554"/>
            <a:ext cx="3507501" cy="168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8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15" name="Google Shape;115;p18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EXEMPLO PEDIDO </a:t>
            </a:r>
            <a:r>
              <a:rPr b="0" i="0" lang="en" sz="2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(CAIXA COM OUTRAS DENTRO)</a:t>
            </a:r>
            <a:endParaRPr b="0" i="0" sz="2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75" y="1196550"/>
            <a:ext cx="3806050" cy="380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76200" y="1196548"/>
            <a:ext cx="3960574" cy="198028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2542000" y="1214725"/>
            <a:ext cx="2357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Qual o preço do pedido 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call pedido1.calcularPreço()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/>
        </p:nvSpPr>
        <p:spPr>
          <a:xfrm>
            <a:off x="377100" y="1723800"/>
            <a:ext cx="8467800" cy="34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to use?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need to represent composition of objects… and let </a:t>
            </a: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clients treat (</a:t>
            </a:r>
            <a:r>
              <a:rPr b="0" i="1" lang="en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chamar métodos</a:t>
            </a:r>
            <a:r>
              <a:rPr b="0" i="0" lang="en" sz="20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 (</a:t>
            </a:r>
            <a:r>
              <a:rPr b="0" i="0" lang="en" sz="2000" u="none" cap="none" strike="noStrike">
                <a:solidFill>
                  <a:schemeClr val="dk1"/>
                </a:solidFill>
                <a:highlight>
                  <a:srgbClr val="FF0000"/>
                </a:highlight>
                <a:latin typeface="Arial"/>
                <a:ea typeface="Arial"/>
                <a:cs typeface="Arial"/>
                <a:sym typeface="Arial"/>
              </a:rPr>
              <a:t>individual objects and composition of objects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b="0" i="0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 the same way.</a:t>
            </a: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" name="Google Shape;127;p19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28" name="Google Shape;128;p19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9"/>
          <p:cNvSpPr/>
          <p:nvPr/>
        </p:nvSpPr>
        <p:spPr>
          <a:xfrm>
            <a:off x="5898850" y="1240925"/>
            <a:ext cx="3039300" cy="1330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Nada mais é do que poder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chamar um método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para um objeto, sem se preocupar se o objeto é parte ou todo. Isto é, independentemente se o objeto é um composite ou individual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45" y="1979367"/>
            <a:ext cx="6264696" cy="30804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20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39" name="Google Shape;139;p20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0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0"/>
          <p:cNvSpPr/>
          <p:nvPr/>
        </p:nvSpPr>
        <p:spPr>
          <a:xfrm>
            <a:off x="4981650" y="1339825"/>
            <a:ext cx="3911700" cy="2230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ponto mais importante é notar que o composite só funciona como agrupador, ele não sabe executar a operação (Operation). A folha é a única que sabe efetivamente executar a operação.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04600"/>
            <a:ext cx="4752874" cy="3195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9274" y="1987013"/>
            <a:ext cx="3343275" cy="1609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21"/>
          <p:cNvGrpSpPr/>
          <p:nvPr/>
        </p:nvGrpSpPr>
        <p:grpSpPr>
          <a:xfrm>
            <a:off x="-75" y="0"/>
            <a:ext cx="9144150" cy="1104600"/>
            <a:chOff x="0" y="7850"/>
            <a:chExt cx="9144150" cy="1104600"/>
          </a:xfrm>
        </p:grpSpPr>
        <p:sp>
          <p:nvSpPr>
            <p:cNvPr id="151" name="Google Shape;151;p21"/>
            <p:cNvSpPr/>
            <p:nvPr/>
          </p:nvSpPr>
          <p:spPr>
            <a:xfrm>
              <a:off x="150" y="7850"/>
              <a:ext cx="9144000" cy="1104600"/>
            </a:xfrm>
            <a:prstGeom prst="rect">
              <a:avLst/>
            </a:prstGeom>
            <a:solidFill>
              <a:srgbClr val="101820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1"/>
            <p:cNvSpPr/>
            <p:nvPr/>
          </p:nvSpPr>
          <p:spPr>
            <a:xfrm>
              <a:off x="0" y="9101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1"/>
            <p:cNvSpPr/>
            <p:nvPr/>
          </p:nvSpPr>
          <p:spPr>
            <a:xfrm>
              <a:off x="0" y="987875"/>
              <a:ext cx="9144000" cy="47100"/>
            </a:xfrm>
            <a:prstGeom prst="rect">
              <a:avLst/>
            </a:prstGeom>
            <a:solidFill>
              <a:srgbClr val="EC54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21"/>
          <p:cNvSpPr txBox="1"/>
          <p:nvPr/>
        </p:nvSpPr>
        <p:spPr>
          <a:xfrm>
            <a:off x="417451" y="49325"/>
            <a:ext cx="8659800" cy="8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COMPOSITE</a:t>
            </a:r>
            <a:endParaRPr b="0" i="0" sz="2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6704525" y="4285175"/>
            <a:ext cx="1909200" cy="84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Conceptual Modeling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1786875" y="4300500"/>
            <a:ext cx="1909200" cy="8436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Concrete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 (Impementation)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