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c08b7c2a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c08b7c2a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c08b7c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c08b7c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c08b7c2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c08b7c2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c08b7c2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c08b7c2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c08b7c2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c08b7c2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8071f2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8071f2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8071f2e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8071f2e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c08b7c2a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c08b7c2a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c08b7c2a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c08b7c2a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13224"/>
            <a:ext cx="4572001" cy="293091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61150" y="14850"/>
            <a:ext cx="3776100" cy="11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Ciclicidade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22474"/>
            <a:ext cx="4621626" cy="30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 da Ciclicidade no Sonar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525"/>
            <a:ext cx="8839200" cy="2291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5109125" y="270275"/>
            <a:ext cx="3224700" cy="92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Significa que 60% dos pacotes do sistema encontram-se envolvidos em ciclos.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ciclos ?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ciclos no código fonte ocorrem quando as dependências (sentido amplo) entre elementos fazem com que todos os elementos possam ser alcançados a partir de qualquer um que encontra-se no ciclo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Por exemplo: A → B → C → 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Ciclos são reconhecidos como problemas: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manutenção → Alterar A pode refletir mudanças em C, que pode refletir mudanças em B que pode refletir mudanças em A novamente …..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teste → testar torna-se mais complicado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Ciclos podem ocorrer em nível de classes, pacotes e até mesmo de subsistemas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ciclos ?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Exemplo de ciclos entre 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</a:rPr>
              <a:t>pacotes (esquerda) e classes (direita) </a:t>
            </a:r>
            <a:r>
              <a:rPr lang="pt-BR" sz="1700">
                <a:solidFill>
                  <a:schemeClr val="dk1"/>
                </a:solidFill>
              </a:rPr>
              <a:t>no Cassandra (gerado pelo Sonar)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note-se que há ciclos menores dentro do ciclo maior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75" y="2229175"/>
            <a:ext cx="4366449" cy="2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350" y="2316025"/>
            <a:ext cx="4616575" cy="25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ciclos ?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Ciclos também influenciam negativamente a métrica de manutenibilidade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49" y="2065125"/>
            <a:ext cx="4585274" cy="31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 sobre o cálculo da ciclicidade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48312"/>
              </a:buClr>
              <a:buSzPts val="1700"/>
              <a:buFont typeface="Calibri"/>
              <a:buChar char="●"/>
            </a:pPr>
            <a:r>
              <a:rPr i="1" lang="pt-BR" sz="19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Além das fórmulas anteriores, uma </a:t>
            </a:r>
            <a:r>
              <a:rPr i="1" lang="pt-BR" sz="1900">
                <a:solidFill>
                  <a:srgbClr val="40404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outra </a:t>
            </a:r>
            <a:r>
              <a:rPr i="1" lang="pt-BR" sz="19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alternativa para caracterizar o nível de manutenibilidade (ML) de um sistema é por meio do cálculo da ciclicidade</a:t>
            </a:r>
            <a:endParaRPr i="1" sz="19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463" y="3577680"/>
            <a:ext cx="6646324" cy="9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96500" y="2058725"/>
            <a:ext cx="7352700" cy="129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= quadrado do número de componentes de um ciclo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de todo o sistema = soma da ciclicidade de cada um dos ciclos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ciclicidade relativa de um sistema = 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7424425" y="2933775"/>
            <a:ext cx="1331400" cy="1331700"/>
          </a:xfrm>
          <a:prstGeom prst="flowChartAlternateProcess">
            <a:avLst/>
          </a:prstGeom>
          <a:solidFill>
            <a:srgbClr val="CCDDEA"/>
          </a:solidFill>
          <a:ln cap="flat" cmpd="sng" w="9525">
            <a:solidFill>
              <a:srgbClr val="637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ou np = número de componentes totais do sistema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900" y="-12175"/>
            <a:ext cx="28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Ciclo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41375" y="560525"/>
            <a:ext cx="3978000" cy="264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// UserController.java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public class </a:t>
            </a:r>
            <a:r>
              <a:rPr b="1" lang="pt-BR" sz="1000"/>
              <a:t>UserController </a:t>
            </a:r>
            <a:r>
              <a:rPr lang="pt-BR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private UserService service = new UserService();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public void criarUsuario(String nome)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System.out.println("Controller: Criando usuário");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service.criar(nome);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public void notificar(String mensagem)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System.out.println("Controller: Notificando - " + mensagem);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3" name="Google Shape;93;p18"/>
          <p:cNvSpPr txBox="1"/>
          <p:nvPr/>
        </p:nvSpPr>
        <p:spPr>
          <a:xfrm>
            <a:off x="2001975" y="3262500"/>
            <a:ext cx="5272800" cy="187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// UserRepository.java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public class </a:t>
            </a:r>
            <a:r>
              <a:rPr b="1" lang="pt-BR" sz="1000"/>
              <a:t>UserRepository </a:t>
            </a:r>
            <a:r>
              <a:rPr lang="pt-BR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private UserController controller = new UserController(); // ❌ CRIA O CICLO!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public void salvar(String nome)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System.out.println("Repository: Salvando no banco de dados");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// ERRO: acesso à camada de apresentação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controller.notificar("Usuário " + nome + " criado.");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</p:txBody>
      </p:sp>
      <p:sp>
        <p:nvSpPr>
          <p:cNvPr id="94" name="Google Shape;94;p18"/>
          <p:cNvSpPr txBox="1"/>
          <p:nvPr/>
        </p:nvSpPr>
        <p:spPr>
          <a:xfrm>
            <a:off x="4600025" y="1389000"/>
            <a:ext cx="4254000" cy="203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// UserService.java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public class </a:t>
            </a:r>
            <a:r>
              <a:rPr b="1" lang="pt-BR" sz="1000"/>
              <a:t>UserService </a:t>
            </a:r>
            <a:r>
              <a:rPr lang="pt-BR" sz="1000"/>
              <a:t>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private UserRepository repository = new UserRepository();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public void criar(String nome)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System.out.println("Service: Processando criação");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repository.salvar(nome);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5" name="Google Shape;95;p18"/>
          <p:cNvSpPr/>
          <p:nvPr/>
        </p:nvSpPr>
        <p:spPr>
          <a:xfrm>
            <a:off x="113750" y="3343275"/>
            <a:ext cx="1824600" cy="16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Camada de repositório conhece a camada de apresentação…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900" y="-12175"/>
            <a:ext cx="884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Ciclo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5"/>
              <a:t>Quais mudanças no Controller teriam impacto em Repository ? </a:t>
            </a:r>
            <a:endParaRPr sz="2355"/>
          </a:p>
        </p:txBody>
      </p:sp>
      <p:sp>
        <p:nvSpPr>
          <p:cNvPr id="101" name="Google Shape;101;p19"/>
          <p:cNvSpPr txBox="1"/>
          <p:nvPr/>
        </p:nvSpPr>
        <p:spPr>
          <a:xfrm>
            <a:off x="83225" y="922300"/>
            <a:ext cx="4904700" cy="331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1. </a:t>
            </a:r>
            <a:r>
              <a:rPr b="1" lang="pt-BR" sz="1100">
                <a:solidFill>
                  <a:schemeClr val="dk1"/>
                </a:solidFill>
              </a:rPr>
              <a:t>Renomear ou remover um método usado no Repository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Ex: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controller.notificar(...)</a:t>
            </a:r>
            <a:r>
              <a:rPr lang="pt-BR" sz="900">
                <a:solidFill>
                  <a:schemeClr val="dk1"/>
                </a:solidFill>
              </a:rPr>
              <a:t> é chamado pelo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UserRepository</a:t>
            </a:r>
            <a:r>
              <a:rPr lang="pt-BR" sz="900">
                <a:solidFill>
                  <a:schemeClr val="dk1"/>
                </a:solidFill>
              </a:rPr>
              <a:t>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Se o método for renomeado ou removido, o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UserRepository</a:t>
            </a:r>
            <a:r>
              <a:rPr lang="pt-BR" sz="900">
                <a:solidFill>
                  <a:schemeClr val="dk1"/>
                </a:solidFill>
              </a:rPr>
              <a:t> não compila.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2. Mudar a assinatura de um método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Alterar o tipo de parâmetro de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notificar(String)</a:t>
            </a:r>
            <a:r>
              <a:rPr lang="pt-BR" sz="900">
                <a:solidFill>
                  <a:schemeClr val="dk1"/>
                </a:solidFill>
              </a:rPr>
              <a:t> para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notificar</a:t>
            </a:r>
            <a:b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(Mensagem)</a:t>
            </a:r>
            <a:r>
              <a:rPr lang="pt-BR" sz="900">
                <a:solidFill>
                  <a:schemeClr val="dk1"/>
                </a:solidFill>
              </a:rPr>
              <a:t>, por exemplo.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Exige atualização no repositório, o que </a:t>
            </a:r>
            <a:r>
              <a:rPr b="1" lang="pt-BR" sz="900">
                <a:solidFill>
                  <a:schemeClr val="dk1"/>
                </a:solidFill>
              </a:rPr>
              <a:t>não deveria ser necessário</a:t>
            </a:r>
            <a:r>
              <a:rPr lang="pt-BR" sz="900">
                <a:solidFill>
                  <a:schemeClr val="dk1"/>
                </a:solidFill>
              </a:rPr>
              <a:t> em uma </a:t>
            </a:r>
            <a:br>
              <a:rPr lang="pt-BR" sz="900">
                <a:solidFill>
                  <a:schemeClr val="dk1"/>
                </a:solidFill>
              </a:rPr>
            </a:br>
            <a:r>
              <a:rPr lang="pt-BR" sz="900">
                <a:solidFill>
                  <a:schemeClr val="dk1"/>
                </a:solidFill>
              </a:rPr>
              <a:t>arquitetura limpa.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3. Modificar o construtor ou forma de instanciar o Controller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Ex: Adiciona parâmetros obrigatórios no construtor de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lang="pt-BR" sz="900">
                <a:solidFill>
                  <a:schemeClr val="dk1"/>
                </a:solidFill>
              </a:rPr>
              <a:t>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O repositório quebra porque o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 UserController()</a:t>
            </a:r>
            <a:r>
              <a:rPr lang="pt-BR" sz="900">
                <a:solidFill>
                  <a:schemeClr val="dk1"/>
                </a:solidFill>
              </a:rPr>
              <a:t> direto não funciona mais.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996850" y="2350800"/>
            <a:ext cx="4153800" cy="253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4. Adicionar lógica ou exceções internas que se propagam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Ex: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controller.notificar()</a:t>
            </a:r>
            <a:r>
              <a:rPr lang="pt-BR" sz="900">
                <a:solidFill>
                  <a:schemeClr val="dk1"/>
                </a:solidFill>
              </a:rPr>
              <a:t> passa a lançar uma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NotificationException</a:t>
            </a:r>
            <a:r>
              <a:rPr lang="pt-BR" sz="900">
                <a:solidFill>
                  <a:schemeClr val="dk1"/>
                </a:solidFill>
              </a:rPr>
              <a:t>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O </a:t>
            </a:r>
            <a:r>
              <a:rPr lang="pt-BR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UserRepository</a:t>
            </a:r>
            <a:r>
              <a:rPr lang="pt-BR" sz="900">
                <a:solidFill>
                  <a:schemeClr val="dk1"/>
                </a:solidFill>
              </a:rPr>
              <a:t> agora precisa capturar ou propagar essa exceção, acoplando-se ainda mais à lógica da interface.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5. Modificar dependências internas do Controller</a:t>
            </a:r>
            <a:endParaRPr b="1" sz="11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Ex: Controller passa a depender de novos serviços.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pt-BR" sz="900">
                <a:solidFill>
                  <a:schemeClr val="dk1"/>
                </a:solidFill>
              </a:rPr>
              <a:t>Se ele for instanciado diretamente pelo Repository, é necessário propagar essas dependências — o que quebra o encapsulamento.</a:t>
            </a:r>
            <a:br>
              <a:rPr lang="pt-B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Ciclos no SonarGraph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SonarGraph considera ciclos como </a:t>
            </a:r>
            <a:r>
              <a:rPr lang="pt-BR">
                <a:solidFill>
                  <a:schemeClr val="accent2"/>
                </a:solidFill>
                <a:highlight>
                  <a:schemeClr val="accent6"/>
                </a:highlight>
              </a:rPr>
              <a:t>Issues </a:t>
            </a:r>
            <a:r>
              <a:rPr lang="pt-BR">
                <a:solidFill>
                  <a:schemeClr val="accent2"/>
                </a:solidFill>
              </a:rPr>
              <a:t>pois ciclos contribuem grandemente para a degradação arquitetural do sistema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Terminologia usada no SonarGraph: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pt-BR">
                <a:solidFill>
                  <a:schemeClr val="accent2"/>
                </a:solidFill>
              </a:rPr>
              <a:t>Cycle Group → é um container envolvendo elementos que participam em um grupo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Há visões específicas para se analisar ciclos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pt-BR">
                <a:solidFill>
                  <a:schemeClr val="accent2"/>
                </a:solidFill>
              </a:rPr>
              <a:t>Window - ShowView - Cycle Groups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pt-BR">
                <a:solidFill>
                  <a:schemeClr val="accent2"/>
                </a:solidFill>
              </a:rPr>
              <a:t>Window - ShowView - Cycle Breakup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pt-BR">
                <a:solidFill>
                  <a:schemeClr val="accent2"/>
                </a:solidFill>
              </a:rPr>
              <a:t>Cycle View - acessada por right click sobre elementos</a:t>
            </a:r>
            <a:endParaRPr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Ciclos no SonarGraph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pt-BR">
                <a:solidFill>
                  <a:schemeClr val="accent2"/>
                </a:solidFill>
              </a:rPr>
              <a:t>A visão de ciclos (cycle view) permite que se inspecione as arestas causadoras de ciclos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75" y="1917349"/>
            <a:ext cx="6694550" cy="31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