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7315200" cy="9601200"/>
  <p:embeddedFontLst>
    <p:embeddedFont>
      <p:font typeface="Economica"/>
      <p:regular r:id="rId27"/>
      <p:bold r:id="rId28"/>
      <p:italic r:id="rId29"/>
      <p:boldItalic r:id="rId30"/>
    </p:embeddedFont>
    <p:embeddedFont>
      <p:font typeface="Garamond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jxvzC0yerwzDIi5VFtJB49//qA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Economica-bold.fntdata"/><Relationship Id="rId27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regular.fntdata"/><Relationship Id="rId3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33" Type="http://schemas.openxmlformats.org/officeDocument/2006/relationships/font" Target="fonts/Garamond-italic.fntdata"/><Relationship Id="rId10" Type="http://schemas.openxmlformats.org/officeDocument/2006/relationships/slide" Target="slides/slide5.xml"/><Relationship Id="rId32" Type="http://schemas.openxmlformats.org/officeDocument/2006/relationships/font" Target="fonts/Garamond-bold.fntdata"/><Relationship Id="rId13" Type="http://schemas.openxmlformats.org/officeDocument/2006/relationships/slide" Target="slides/slide8.xml"/><Relationship Id="rId35" Type="http://schemas.openxmlformats.org/officeDocument/2006/relationships/font" Target="fonts/OpenSans-regular.fntdata"/><Relationship Id="rId12" Type="http://schemas.openxmlformats.org/officeDocument/2006/relationships/slide" Target="slides/slide7.xml"/><Relationship Id="rId34" Type="http://schemas.openxmlformats.org/officeDocument/2006/relationships/font" Target="fonts/Garamond-boldItalic.fntdata"/><Relationship Id="rId15" Type="http://schemas.openxmlformats.org/officeDocument/2006/relationships/slide" Target="slides/slide10.xml"/><Relationship Id="rId37" Type="http://schemas.openxmlformats.org/officeDocument/2006/relationships/font" Target="fonts/OpenSans-italic.fntdata"/><Relationship Id="rId14" Type="http://schemas.openxmlformats.org/officeDocument/2006/relationships/slide" Target="slides/slide9.xml"/><Relationship Id="rId36" Type="http://schemas.openxmlformats.org/officeDocument/2006/relationships/font" Target="fonts/Open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6f33545ab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g146f33545ab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46f33545ab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51fbff1ab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1e51fbff1ab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e51fbff1ab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51fbff1ab_0_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g1e51fbff1ab_0_8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1e51fbff1ab_0_8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f33545ab_0_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5" name="Google Shape;185;g146f33545ab_0_8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46f33545ab_0_8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51fbff1ab_0_419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g1e51fbff1ab_0_419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e51fbff1ab_0_419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f8d6cc59b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g25f8d6cc59b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25f8d6cc59b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f8d6cc59b_0_8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g25f8d6cc59b_0_8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25f8d6cc59b_0_8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f8d6cc59b_0_15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g25f8d6cc59b_0_15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5f8d6cc59b_0_15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f8d6cc59b_0_2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9" name="Google Shape;229;g25f8d6cc59b_0_23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25f8d6cc59b_0_23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8b8652c28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8b8652c28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58b8652c28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9e781a5e6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g259e781a5e6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59e781a5e6_0_0:notes"/>
          <p:cNvSpPr txBox="1"/>
          <p:nvPr>
            <p:ph idx="12" type="sldNum"/>
          </p:nvPr>
        </p:nvSpPr>
        <p:spPr>
          <a:xfrm>
            <a:off x="4144963" y="9121775"/>
            <a:ext cx="31701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a917c4cc8_0_0:notes"/>
          <p:cNvSpPr txBox="1"/>
          <p:nvPr>
            <p:ph idx="1" type="body"/>
          </p:nvPr>
        </p:nvSpPr>
        <p:spPr>
          <a:xfrm>
            <a:off x="974725" y="4560888"/>
            <a:ext cx="53658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1ea917c4cc8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e51fbff1ab_0_396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g1e51fbff1ab_0_39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g1e51fbff1ab_0_396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1e51fbff1ab_0_396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8" name="Google Shape;18;g1e51fbff1ab_0_39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g1e51fbff1ab_0_39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51fbff1ab_0_403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60" name="Google Shape;60;g1e51fbff1ab_0_40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1fbff1ab_0_40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e51fbff1ab_0_406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1e51fbff1ab_0_406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g1e51fbff1ab_0_4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51fbff1ab_0_4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e51fbff1ab_0_413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1e51fbff1ab_0_413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3" name="Google Shape;23;g1e51fbff1ab_0_413"/>
          <p:cNvSpPr txBox="1"/>
          <p:nvPr>
            <p:ph idx="10" type="dt"/>
          </p:nvPr>
        </p:nvSpPr>
        <p:spPr>
          <a:xfrm>
            <a:off x="822325" y="6459538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g1e51fbff1ab_0_413"/>
          <p:cNvSpPr txBox="1"/>
          <p:nvPr>
            <p:ph idx="11" type="ftr"/>
          </p:nvPr>
        </p:nvSpPr>
        <p:spPr>
          <a:xfrm>
            <a:off x="2765425" y="6459538"/>
            <a:ext cx="3616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1e51fbff1ab_0_41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e51fbff1ab_0_364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" name="Google Shape;28;g1e51fbff1ab_0_364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" name="Google Shape;29;g1e51fbff1ab_0_364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" name="Google Shape;30;g1e51fbff1ab_0_364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31" name="Google Shape;31;g1e51fbff1ab_0_3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e51fbff1ab_0_370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" name="Google Shape;34;g1e51fbff1ab_0_370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" name="Google Shape;35;g1e51fbff1ab_0_370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" name="Google Shape;36;g1e51fbff1ab_0_37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e51fbff1ab_0_375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1e51fbff1ab_0_37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0" name="Google Shape;40;g1e51fbff1ab_0_375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g1e51fbff1ab_0_3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e51fbff1ab_0_38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4" name="Google Shape;44;g1e51fbff1ab_0_380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g1e51fbff1ab_0_380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g1e51fbff1ab_0_38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1fbff1ab_0_385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49" name="Google Shape;49;g1e51fbff1ab_0_38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51fbff1ab_0_38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" name="Google Shape;52;g1e51fbff1ab_0_388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g1e51fbff1ab_0_3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e51fbff1ab_0_392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1e51fbff1ab_0_392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g1e51fbff1ab_0_3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e51fbff1ab_0_360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1" name="Google Shape;11;g1e51fbff1ab_0_360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g1e51fbff1ab_0_3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556"/>
              <a:buNone/>
            </a:pPr>
            <a:br>
              <a:rPr lang="pt-BR" sz="5600"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73" name="Google Shape;73;p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800"/>
              <a:t>SONAR GRAPH </a:t>
            </a:r>
            <a:endParaRPr sz="3800"/>
          </a:p>
        </p:txBody>
      </p:sp>
      <p:sp>
        <p:nvSpPr>
          <p:cNvPr id="74" name="Google Shape;74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Visão de Métricas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8" lvl="0" marL="90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pt-BR"/>
              <a:t>Detalhes da ferramenta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 Na terminologia da ferramenta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 Classes são “Componentes” ou “Types” ou “Source Files”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pt-BR"/>
              <a:t> A visão gráfica de dependências </a:t>
            </a:r>
            <a:endParaRPr/>
          </a:p>
          <a:p>
            <a:pPr indent="-936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682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048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86510"/>
            <a:ext cx="9144000" cy="3300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Visão de Métricas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8" lvl="0" marL="90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Na visão de métricas algumas coisas podem ser respondidas, entre elas...</a:t>
            </a:r>
            <a:endParaRPr/>
          </a:p>
          <a:p>
            <a:pPr indent="-90488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1. </a:t>
            </a:r>
            <a:r>
              <a:rPr lang="pt-BR" sz="1600"/>
              <a:t>Quantos pacotes (e subpacotes) há na aplicação ?</a:t>
            </a:r>
            <a:endParaRPr/>
          </a:p>
          <a:p>
            <a:pPr indent="-90488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 "/>
            </a:pPr>
            <a:r>
              <a:rPr lang="pt-BR" sz="1600"/>
              <a:t>2. Quão abstrato é um pacote ? 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</a:pPr>
            <a:r>
              <a:rPr lang="pt-BR" sz="1400"/>
              <a:t>Métrica “Abstractness” mede o quão abstrato é um pacote. 1 significa que 100% dos elementos são abstratos, 0 significa que todos são concretos. 0,5 significa que 50% dos elementos do pacote são abstratos.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◦"/>
            </a:pPr>
            <a:r>
              <a:rPr lang="pt-BR" sz="1400"/>
              <a:t>O que isso nos indica 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pt-BR" sz="1600"/>
              <a:t>3. Número de dependências de entrada (acoplamento aferente)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pt-BR" sz="1600"/>
              <a:t>4. Número de dependências de saída (acoplamento eferente)</a:t>
            </a:r>
            <a:endParaRPr/>
          </a:p>
          <a:p>
            <a:pPr indent="-93663" lvl="1" marL="3825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682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90488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f33545ab_0_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Atribuição de Thresholds</a:t>
            </a:r>
            <a:endParaRPr/>
          </a:p>
        </p:txBody>
      </p:sp>
      <p:sp>
        <p:nvSpPr>
          <p:cNvPr id="163" name="Google Shape;163;g146f33545ab_0_0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-"/>
            </a:pPr>
            <a:r>
              <a:rPr lang="pt-BR" sz="2100"/>
              <a:t>Thresholds são valores limítrofes que podem ser colocados para as métricas de forma que a ferramenta emita um alerta se o threshold for atingido (</a:t>
            </a:r>
            <a:r>
              <a:rPr b="1" lang="pt-BR" sz="2100"/>
              <a:t>Issues</a:t>
            </a:r>
            <a:r>
              <a:rPr lang="pt-BR" sz="2100"/>
              <a:t>).</a:t>
            </a:r>
            <a:endParaRPr sz="21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2100"/>
              <a:t>Isso é possível de ser feito com a ferramenta SonarGraph</a:t>
            </a:r>
            <a:endParaRPr sz="21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pt-BR" sz="2100"/>
              <a:t>Basta clicar sobre o nome de uma métrica que as opções para definição de thresholds aparecem ou System - New Threshold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Também pode-se fazer configurações pelo menu System - Configure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sz="2100"/>
          </a:p>
        </p:txBody>
      </p:sp>
      <p:sp>
        <p:nvSpPr>
          <p:cNvPr id="164" name="Google Shape;164;g146f33545ab_0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51fbff1ab_0_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Definição de Threshold para Incoming Dependencies</a:t>
            </a:r>
            <a:endParaRPr/>
          </a:p>
        </p:txBody>
      </p:sp>
      <p:sp>
        <p:nvSpPr>
          <p:cNvPr id="171" name="Google Shape;171;g1e51fbff1ab_0_0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2" name="Google Shape;172;g1e51fbff1ab_0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3" name="Google Shape;173;g1e51fbff1a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36884"/>
            <a:ext cx="9144000" cy="394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51fbff1ab_0_8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Na aba “Issues” também aparece…</a:t>
            </a:r>
            <a:endParaRPr/>
          </a:p>
        </p:txBody>
      </p:sp>
      <p:sp>
        <p:nvSpPr>
          <p:cNvPr id="180" name="Google Shape;180;g1e51fbff1ab_0_8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1" name="Google Shape;181;g1e51fbff1ab_0_8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2" name="Google Shape;182;g1e51fbff1ab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39065"/>
            <a:ext cx="9144001" cy="439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6f33545ab_0_8"/>
          <p:cNvSpPr txBox="1"/>
          <p:nvPr>
            <p:ph type="title"/>
          </p:nvPr>
        </p:nvSpPr>
        <p:spPr>
          <a:xfrm>
            <a:off x="43750" y="154825"/>
            <a:ext cx="27384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Atribuição de Thresholds</a:t>
            </a:r>
            <a:endParaRPr/>
          </a:p>
        </p:txBody>
      </p:sp>
      <p:sp>
        <p:nvSpPr>
          <p:cNvPr id="189" name="Google Shape;189;g146f33545ab_0_8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0" name="Google Shape;190;g146f33545ab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00" y="2701825"/>
            <a:ext cx="4692601" cy="348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46f33545ab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7838" y="326963"/>
            <a:ext cx="61817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e51fbff1ab_0_419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Complexidade Ciclomática no SonarGraph</a:t>
            </a:r>
            <a:endParaRPr/>
          </a:p>
        </p:txBody>
      </p:sp>
      <p:sp>
        <p:nvSpPr>
          <p:cNvPr id="198" name="Google Shape;198;g1e51fbff1ab_0_419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9" name="Google Shape;199;g1e51fbff1ab_0_4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117650"/>
            <a:ext cx="8991600" cy="396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f8d6cc59b_0_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Análise combinada de métricas</a:t>
            </a:r>
            <a:endParaRPr/>
          </a:p>
        </p:txBody>
      </p:sp>
      <p:sp>
        <p:nvSpPr>
          <p:cNvPr id="206" name="Google Shape;206;g25f8d6cc59b_0_0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é possível colocar várias métricas juntas  para analisar alguma correlação entre elas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isso, basta selecionar com o CTRL as métricas na visão de métricas</a:t>
            </a:r>
            <a:endParaRPr/>
          </a:p>
        </p:txBody>
      </p:sp>
      <p:sp>
        <p:nvSpPr>
          <p:cNvPr id="207" name="Google Shape;207;g25f8d6cc59b_0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8" name="Google Shape;208;g25f8d6cc59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275" y="2907900"/>
            <a:ext cx="8293999" cy="381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f8d6cc59b_0_8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Visualizações 2D e 3D</a:t>
            </a:r>
            <a:endParaRPr/>
          </a:p>
        </p:txBody>
      </p:sp>
      <p:sp>
        <p:nvSpPr>
          <p:cNvPr id="215" name="Google Shape;215;g25f8d6cc59b_0_8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Também é possível criar visualizações chamadas “ThreeMap”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TheeMaps visam fornecer uma visualização “diferente” para a compreensão do sistema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criação de three maps deve ser eita na aba “Files”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Veja a seguir duas visualizações</a:t>
            </a:r>
            <a:endParaRPr/>
          </a:p>
        </p:txBody>
      </p:sp>
      <p:sp>
        <p:nvSpPr>
          <p:cNvPr id="216" name="Google Shape;216;g25f8d6cc59b_0_8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17" name="Google Shape;217;g25f8d6cc59b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196800"/>
            <a:ext cx="5944450" cy="36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f8d6cc59b_0_15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4100"/>
              <a:t>ThreeMap 2D para IncomingDependencies</a:t>
            </a:r>
            <a:endParaRPr sz="4100"/>
          </a:p>
        </p:txBody>
      </p:sp>
      <p:sp>
        <p:nvSpPr>
          <p:cNvPr id="224" name="Google Shape;224;g25f8d6cc59b_0_15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5" name="Google Shape;225;g25f8d6cc59b_0_15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6" name="Google Shape;226;g25f8d6cc59b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75" y="1766750"/>
            <a:ext cx="8871201" cy="47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Sonar Graph Explorer</a:t>
            </a:r>
            <a:endParaRPr/>
          </a:p>
        </p:txBody>
      </p:sp>
      <p:sp>
        <p:nvSpPr>
          <p:cNvPr id="80" name="Google Shape;80;p2"/>
          <p:cNvSpPr txBox="1"/>
          <p:nvPr>
            <p:ph idx="1" type="body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8" lvl="0" marL="90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pt-BR" sz="2400"/>
              <a:t>Ferramenta que oferece várias visões para um sistema:</a:t>
            </a:r>
            <a:endParaRPr/>
          </a:p>
          <a:p>
            <a:pPr indent="-182563" lvl="1" marL="38258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pt-BR" sz="2000"/>
              <a:t> Graph View</a:t>
            </a:r>
            <a:endParaRPr sz="2000"/>
          </a:p>
          <a:p>
            <a:pPr indent="-1825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pt-BR" sz="2000"/>
              <a:t> Exploration View</a:t>
            </a:r>
            <a:endParaRPr sz="2000"/>
          </a:p>
          <a:p>
            <a:pPr indent="-182560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pt-BR" sz="2000"/>
              <a:t> Dependencies View</a:t>
            </a:r>
            <a:endParaRPr sz="2000"/>
          </a:p>
          <a:p>
            <a:pPr indent="-182561" lvl="1" marL="38258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Metrics View </a:t>
            </a:r>
            <a:endParaRPr sz="2000"/>
          </a:p>
          <a:p>
            <a:pPr indent="-182563" lvl="1" marL="38258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❑"/>
            </a:pPr>
            <a:r>
              <a:rPr lang="pt-BR" sz="2000"/>
              <a:t>Etc</a:t>
            </a:r>
            <a:endParaRPr sz="2000"/>
          </a:p>
          <a:p>
            <a:pPr indent="-90487" lvl="0" marL="90487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pt-BR" sz="2400"/>
              <a:t> O foco da ferramenta é nas dependências e métricas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90488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81" name="Google Shape;81;p2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f8d6cc59b_0_23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ThreeMap 3D para Incoming x Outgoing</a:t>
            </a:r>
            <a:endParaRPr/>
          </a:p>
        </p:txBody>
      </p:sp>
      <p:sp>
        <p:nvSpPr>
          <p:cNvPr id="233" name="Google Shape;233;g25f8d6cc59b_0_23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Incoming = Color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/>
              <a:t>Outgoing = altura</a:t>
            </a:r>
            <a:endParaRPr/>
          </a:p>
        </p:txBody>
      </p:sp>
      <p:sp>
        <p:nvSpPr>
          <p:cNvPr id="234" name="Google Shape;234;g25f8d6cc59b_0_23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5" name="Google Shape;235;g25f8d6cc59b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78101"/>
            <a:ext cx="9143998" cy="34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8b8652c28_0_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700"/>
              <a:t>6D5C-4A9C-43F4-F0A6</a:t>
            </a:r>
            <a:endParaRPr sz="4700"/>
          </a:p>
        </p:txBody>
      </p:sp>
      <p:sp>
        <p:nvSpPr>
          <p:cNvPr id="242" name="Google Shape;242;g358b8652c28_0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Graph View</a:t>
            </a:r>
            <a:br>
              <a:rPr lang="pt-BR"/>
            </a:br>
            <a:r>
              <a:rPr lang="pt-BR" sz="3200"/>
              <a:t>(pacotes)</a:t>
            </a:r>
            <a:endParaRPr/>
          </a:p>
        </p:txBody>
      </p:sp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8410" y="476672"/>
            <a:ext cx="3105150" cy="56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/>
          <p:nvPr/>
        </p:nvSpPr>
        <p:spPr>
          <a:xfrm>
            <a:off x="683568" y="1988840"/>
            <a:ext cx="4248472" cy="41171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Detalhes importantes: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sentido da dependência;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grossura da dependência;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a dependência é com algo externo ou interno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 há dependências internas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possível identificar código cliente e código fornecedor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possível ter um indicativo do nível de acoplamento aferente e eferente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-"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 exemplo, obviamente, Framework não poderia depender da aplicação....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Graph View</a:t>
            </a:r>
            <a:br>
              <a:rPr lang="pt-BR"/>
            </a:br>
            <a:r>
              <a:rPr lang="pt-BR" sz="3200"/>
              <a:t>(pacotes)</a:t>
            </a:r>
            <a:endParaRPr/>
          </a:p>
        </p:txBody>
      </p:sp>
      <p:sp>
        <p:nvSpPr>
          <p:cNvPr id="95" name="Google Shape;95;p4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9952" y="287338"/>
            <a:ext cx="1944216" cy="262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71897"/>
            <a:ext cx="9144000" cy="17428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/>
          <p:nvPr/>
        </p:nvSpPr>
        <p:spPr>
          <a:xfrm>
            <a:off x="179512" y="4941168"/>
            <a:ext cx="8712968" cy="12961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Ao selecionar a seta, a ferramenta detalha as dependências de granularidade menor.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Graph View</a:t>
            </a:r>
            <a:endParaRPr/>
          </a:p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0488" lvl="0" marL="9048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pt-BR"/>
              <a:t> Também é possível analisar as dependências entre classes dentro de pacotes</a:t>
            </a:r>
            <a:endParaRPr/>
          </a:p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528887"/>
            <a:ext cx="6741163" cy="335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9e781a5e6_0_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Ferramenta de busca</a:t>
            </a:r>
            <a:endParaRPr/>
          </a:p>
        </p:txBody>
      </p:sp>
      <p:sp>
        <p:nvSpPr>
          <p:cNvPr id="113" name="Google Shape;113;g259e781a5e6_0_0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SonarGraph possui uma ferramenta interessante de busca por strings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Menu - Edit - Search in the system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g259e781a5e6_0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5" name="Google Shape;115;g259e781a5e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162" y="2852350"/>
            <a:ext cx="6632126" cy="35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Graph View</a:t>
            </a:r>
            <a:br>
              <a:rPr lang="pt-BR"/>
            </a:br>
            <a:r>
              <a:rPr lang="pt-BR" sz="3200"/>
              <a:t>(tipos de dependências)</a:t>
            </a:r>
            <a:endParaRPr/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2" name="Google Shape;12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988840"/>
            <a:ext cx="3343006" cy="406119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7"/>
          <p:cNvSpPr/>
          <p:nvPr/>
        </p:nvSpPr>
        <p:spPr>
          <a:xfrm>
            <a:off x="4592687" y="1844824"/>
            <a:ext cx="4004866" cy="1080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30934" y="86323"/>
                </a:lnTo>
              </a:path>
            </a:pathLst>
          </a:cu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Mostra só as dependências entre as classes do projeto. Exclui as dependências com APIs, frameworks,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4603724" y="3212976"/>
            <a:ext cx="4004866" cy="1080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69463" y="-43837"/>
                </a:lnTo>
              </a:path>
            </a:pathLst>
          </a:cu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ativado mostra também as dependências transitivas isto é, não apenas as de primeiro nível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4603724" y="4551326"/>
            <a:ext cx="4004866" cy="1080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103426" y="-6799"/>
                </a:lnTo>
              </a:path>
            </a:pathLst>
          </a:cu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São as dependências de parâmetros, retornos e todo o resto que não for as outras.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Visualização de Ciclos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22325" y="1846263"/>
            <a:ext cx="75438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/>
              <a:t>Ciclos são problemáticos em sistemas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SonarGraph → Windows - Show View - Cycle Groups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a917c4cc8_0_0"/>
          <p:cNvSpPr txBox="1"/>
          <p:nvPr>
            <p:ph type="title"/>
          </p:nvPr>
        </p:nvSpPr>
        <p:spPr>
          <a:xfrm>
            <a:off x="822325" y="287338"/>
            <a:ext cx="75438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Visualização de Ciclos</a:t>
            </a:r>
            <a:endParaRPr/>
          </a:p>
        </p:txBody>
      </p:sp>
      <p:sp>
        <p:nvSpPr>
          <p:cNvPr id="137" name="Google Shape;137;g1ea917c4cc8_0_0"/>
          <p:cNvSpPr txBox="1"/>
          <p:nvPr>
            <p:ph idx="12" type="sldNum"/>
          </p:nvPr>
        </p:nvSpPr>
        <p:spPr>
          <a:xfrm>
            <a:off x="7424738" y="6459538"/>
            <a:ext cx="98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8" name="Google Shape;138;g1ea917c4cc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44824"/>
            <a:ext cx="64198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ea917c4cc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960" y="3894509"/>
            <a:ext cx="4488797" cy="2747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ea917c4cc8_0_0"/>
          <p:cNvSpPr/>
          <p:nvPr/>
        </p:nvSpPr>
        <p:spPr>
          <a:xfrm>
            <a:off x="6167314" y="4653136"/>
            <a:ext cx="432054" cy="365148"/>
          </a:xfrm>
          <a:prstGeom prst="irregularSeal2">
            <a:avLst/>
          </a:prstGeom>
          <a:solidFill>
            <a:srgbClr val="FF0000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ea917c4cc8_0_0"/>
          <p:cNvSpPr/>
          <p:nvPr/>
        </p:nvSpPr>
        <p:spPr>
          <a:xfrm>
            <a:off x="6565429" y="5647618"/>
            <a:ext cx="432054" cy="365148"/>
          </a:xfrm>
          <a:prstGeom prst="irregularSeal2">
            <a:avLst/>
          </a:prstGeom>
          <a:solidFill>
            <a:srgbClr val="FF0000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2004-08-10T17:32:50Z</dcterms:created>
  <dc:creator>Valter Camargo</dc:creator>
</cp:coreProperties>
</file>