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  <p:embeddedFont>
      <p:font typeface="Roboto Mon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7" roundtripDataSignature="AMtx7mjACDTQrruSDHCGkPLGr4fGFzCy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13" Type="http://schemas.openxmlformats.org/officeDocument/2006/relationships/font" Target="fonts/RobotoMono-regular.fntdata"/><Relationship Id="rId12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regular.fntdata"/><Relationship Id="rId15" Type="http://schemas.openxmlformats.org/officeDocument/2006/relationships/font" Target="fonts/RobotoMono-italic.fntdata"/><Relationship Id="rId14" Type="http://schemas.openxmlformats.org/officeDocument/2006/relationships/font" Target="fonts/RobotoMono-bold.fntdata"/><Relationship Id="rId17" Type="http://customschemas.google.com/relationships/presentationmetadata" Target="metadata"/><Relationship Id="rId16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1cd010ca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351cd010ca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1cd010ca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351cd010ca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1cd010ca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351cd010ca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38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38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38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7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9" name="Google Shape;49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8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3" name="Google Shape;53;p48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9"/>
          <p:cNvSpPr txBox="1"/>
          <p:nvPr>
            <p:ph type="title"/>
          </p:nvPr>
        </p:nvSpPr>
        <p:spPr>
          <a:xfrm>
            <a:off x="946404" y="220649"/>
            <a:ext cx="72696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205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49"/>
          <p:cNvSpPr txBox="1"/>
          <p:nvPr>
            <p:ph idx="1" type="body"/>
          </p:nvPr>
        </p:nvSpPr>
        <p:spPr>
          <a:xfrm>
            <a:off x="946404" y="1371600"/>
            <a:ext cx="6446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49"/>
          <p:cNvSpPr txBox="1"/>
          <p:nvPr>
            <p:ph idx="10" type="dt"/>
          </p:nvPr>
        </p:nvSpPr>
        <p:spPr>
          <a:xfrm rot="-5400000">
            <a:off x="8098259" y="748949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49"/>
          <p:cNvSpPr txBox="1"/>
          <p:nvPr>
            <p:ph idx="11" type="ftr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49"/>
          <p:cNvSpPr txBox="1"/>
          <p:nvPr>
            <p:ph idx="12" type="sldNum"/>
          </p:nvPr>
        </p:nvSpPr>
        <p:spPr>
          <a:xfrm>
            <a:off x="8469630" y="4629150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1" name="Google Shape;61;p49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rgbClr val="A5A1A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SECTION_HEADER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0"/>
          <p:cNvSpPr txBox="1"/>
          <p:nvPr>
            <p:ph type="title"/>
          </p:nvPr>
        </p:nvSpPr>
        <p:spPr>
          <a:xfrm>
            <a:off x="946404" y="569214"/>
            <a:ext cx="7063800" cy="303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205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entury Schoolbook"/>
              <a:buNone/>
              <a:defRPr b="1"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50"/>
          <p:cNvSpPr txBox="1"/>
          <p:nvPr>
            <p:ph idx="1" type="body"/>
          </p:nvPr>
        </p:nvSpPr>
        <p:spPr>
          <a:xfrm>
            <a:off x="946404" y="3600450"/>
            <a:ext cx="7063800" cy="12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  <a:defRPr sz="1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" name="Google Shape;65;p50"/>
          <p:cNvSpPr txBox="1"/>
          <p:nvPr>
            <p:ph idx="10" type="dt"/>
          </p:nvPr>
        </p:nvSpPr>
        <p:spPr>
          <a:xfrm rot="-5400000">
            <a:off x="8098259" y="748949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50"/>
          <p:cNvSpPr txBox="1"/>
          <p:nvPr>
            <p:ph idx="11" type="ftr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50"/>
          <p:cNvSpPr txBox="1"/>
          <p:nvPr>
            <p:ph idx="12" type="sldNum"/>
          </p:nvPr>
        </p:nvSpPr>
        <p:spPr>
          <a:xfrm>
            <a:off x="8469630" y="4629150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8" name="Google Shape;68;p50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rgbClr val="A5A1A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6;p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" name="Google Shape;18;p3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" name="Google Shape;19;p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4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4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4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4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4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" name="Google Shape;4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1cd010ca1_0_57"/>
          <p:cNvSpPr txBox="1"/>
          <p:nvPr>
            <p:ph idx="4294967295"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Exercício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-35690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pt-BR" sz="2244"/>
              <a:t>Calcule a instabilidade das classes </a:t>
            </a:r>
            <a:endParaRPr sz="2244"/>
          </a:p>
          <a:p>
            <a:pPr indent="-35690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pt-BR" sz="2244"/>
              <a:t>Se usar interfaces/inversão de dependência os valores de instabilidade melhoram ? </a:t>
            </a:r>
            <a:endParaRPr sz="2244"/>
          </a:p>
        </p:txBody>
      </p:sp>
      <p:sp>
        <p:nvSpPr>
          <p:cNvPr id="74" name="Google Shape;74;g351cd010ca1_0_57"/>
          <p:cNvSpPr txBox="1"/>
          <p:nvPr/>
        </p:nvSpPr>
        <p:spPr>
          <a:xfrm>
            <a:off x="47125" y="863250"/>
            <a:ext cx="2968200" cy="1662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package com.exemplo.controller;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com.exemplo.service.PedidoService;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PedidoController {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private PedidoService service = new PedidoService();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void criarPedido() {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service.processar();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351cd010ca1_0_57"/>
          <p:cNvSpPr txBox="1"/>
          <p:nvPr/>
        </p:nvSpPr>
        <p:spPr>
          <a:xfrm>
            <a:off x="3164200" y="863250"/>
            <a:ext cx="2066100" cy="178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package com.exemplo.service;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com.exemplo.domain.Pedido;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com.exemplo.domain.Cliente;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PedidoService {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void processar() {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Pedido pedido = new Pedido();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Cliente cliente = new Cliente();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pedido.associarCliente(cliente);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351cd010ca1_0_57"/>
          <p:cNvSpPr txBox="1"/>
          <p:nvPr/>
        </p:nvSpPr>
        <p:spPr>
          <a:xfrm>
            <a:off x="5350075" y="863250"/>
            <a:ext cx="2236500" cy="141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package com.exemplo.domain;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Pedido {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private Cliente cliente;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void associarCliente(Cliente c) {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this.cliente = c;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351cd010ca1_0_57"/>
          <p:cNvSpPr txBox="1"/>
          <p:nvPr/>
        </p:nvSpPr>
        <p:spPr>
          <a:xfrm>
            <a:off x="31225" y="2679750"/>
            <a:ext cx="3000000" cy="101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package com.exemplo.domain;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Cliente {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// apenas estrutura de dados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1cd010ca1_0_73"/>
          <p:cNvSpPr txBox="1"/>
          <p:nvPr>
            <p:ph idx="4294967295"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Exercício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614"/>
              <a:buNone/>
            </a:pPr>
            <a:r>
              <a:rPr lang="pt-BR" sz="2244"/>
              <a:t>Calcule a instabilidade das classes </a:t>
            </a:r>
            <a:endParaRPr sz="2244"/>
          </a:p>
        </p:txBody>
      </p:sp>
      <p:sp>
        <p:nvSpPr>
          <p:cNvPr id="83" name="Google Shape;83;g351cd010ca1_0_73"/>
          <p:cNvSpPr txBox="1"/>
          <p:nvPr/>
        </p:nvSpPr>
        <p:spPr>
          <a:xfrm>
            <a:off x="47125" y="863250"/>
            <a:ext cx="2968200" cy="1662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package com.exemplo.controller;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com.exemplo.service.PedidoService;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PedidoController {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private PedidoService service = new PedidoService();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void criarPedido() {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service.processar();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351cd010ca1_0_73"/>
          <p:cNvSpPr txBox="1"/>
          <p:nvPr/>
        </p:nvSpPr>
        <p:spPr>
          <a:xfrm>
            <a:off x="3164200" y="863250"/>
            <a:ext cx="2066100" cy="178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package com.exemplo.service;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com.exemplo.domain.Pedido;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com.exemplo.domain.Cliente;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PedidoService {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void processar() {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Pedido pedido = new Pedido();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Cliente cliente = new Cliente();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pedido.associarCliente(cliente);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351cd010ca1_0_73"/>
          <p:cNvSpPr txBox="1"/>
          <p:nvPr/>
        </p:nvSpPr>
        <p:spPr>
          <a:xfrm>
            <a:off x="5350075" y="863250"/>
            <a:ext cx="2236500" cy="141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package com.exemplo.domain;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Pedido {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private Cliente cliente;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void associarCliente(Cliente c) {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this.cliente = c;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351cd010ca1_0_73"/>
          <p:cNvSpPr txBox="1"/>
          <p:nvPr/>
        </p:nvSpPr>
        <p:spPr>
          <a:xfrm>
            <a:off x="31225" y="2679750"/>
            <a:ext cx="3000000" cy="101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package com.exemplo.domain;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Cliente {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// apenas estrutura de dados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g351cd010ca1_0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3625" y="2801250"/>
            <a:ext cx="5609617" cy="21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1cd010ca1_0_82"/>
          <p:cNvSpPr txBox="1"/>
          <p:nvPr>
            <p:ph idx="4294967295"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Exercício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614"/>
              <a:buNone/>
            </a:pPr>
            <a:r>
              <a:rPr lang="pt-BR" sz="2244"/>
              <a:t>Calcule a instabilidade das classes </a:t>
            </a:r>
            <a:endParaRPr sz="2244"/>
          </a:p>
        </p:txBody>
      </p:sp>
      <p:sp>
        <p:nvSpPr>
          <p:cNvPr id="93" name="Google Shape;93;g351cd010ca1_0_82"/>
          <p:cNvSpPr txBox="1"/>
          <p:nvPr/>
        </p:nvSpPr>
        <p:spPr>
          <a:xfrm>
            <a:off x="47125" y="863250"/>
            <a:ext cx="2968200" cy="178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package com.exemplo.controller;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com.exemplo.service.PedidoService;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PedidoController {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   private PedidoService service = new PedidoService();</a:t>
            </a:r>
            <a:endParaRPr b="0" i="0" sz="8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void criarPedido() {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service.processar();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351cd010ca1_0_82"/>
          <p:cNvSpPr txBox="1"/>
          <p:nvPr/>
        </p:nvSpPr>
        <p:spPr>
          <a:xfrm>
            <a:off x="3164200" y="863250"/>
            <a:ext cx="2066100" cy="178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package com.exemplo.service;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com.exemplo.domain.Pedido;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com.exemplo.domain.Cliente;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PedidoService {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void processar() {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Pedido pedido = new Pedido();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Cliente cliente = new Cliente();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pedido.associarCliente(cliente);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351cd010ca1_0_82"/>
          <p:cNvSpPr txBox="1"/>
          <p:nvPr/>
        </p:nvSpPr>
        <p:spPr>
          <a:xfrm>
            <a:off x="5350075" y="863250"/>
            <a:ext cx="2236500" cy="141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package com.exemplo.domain;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Pedido {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private Cliente cliente;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void associarCliente(Cliente c) {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this.cliente = c;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351cd010ca1_0_82"/>
          <p:cNvSpPr txBox="1"/>
          <p:nvPr/>
        </p:nvSpPr>
        <p:spPr>
          <a:xfrm>
            <a:off x="31225" y="2679750"/>
            <a:ext cx="3000000" cy="101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package com.exemplo.domain;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Cliente {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// apenas estrutura de dados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351cd010ca1_0_82"/>
          <p:cNvSpPr/>
          <p:nvPr/>
        </p:nvSpPr>
        <p:spPr>
          <a:xfrm>
            <a:off x="3318325" y="2831625"/>
            <a:ext cx="5682000" cy="204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- Se existisse uma interface </a:t>
            </a:r>
            <a:r>
              <a:rPr b="0" i="0" lang="pt-BR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IPedido → private IPedidoService service = new PedidoService())</a:t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b="1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 (Efferent Coupling)</a:t>
            </a: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continua sendo </a:t>
            </a:r>
            <a:r>
              <a:rPr b="0" i="0" lang="pt-BR" sz="9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pois </a:t>
            </a:r>
            <a:r>
              <a:rPr b="0" i="0" lang="pt-BR" sz="9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PedidoController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 de </a:t>
            </a:r>
            <a:r>
              <a:rPr b="1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 externo</a:t>
            </a: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(interface ou classe, ambos contam como dependência).</a:t>
            </a:r>
            <a:b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 (Afferent Coupling)</a:t>
            </a: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também não muda, a menos que outra classe passe a depender da interface.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- não mudaria o valor da métrica, mas mudaria a “natureza” da dependência, fazendo com que o código cliente não fique dependente de uma implementação concreta.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