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3" autoAdjust="0"/>
    <p:restoredTop sz="96400" autoAdjust="0"/>
  </p:normalViewPr>
  <p:slideViewPr>
    <p:cSldViewPr snapToGrid="0">
      <p:cViewPr varScale="1">
        <p:scale>
          <a:sx n="206" d="100"/>
          <a:sy n="206" d="100"/>
        </p:scale>
        <p:origin x="1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Fontes" userId="cf54608e-b5e8-46d2-a52a-2b66be370aaa" providerId="ADAL" clId="{91DEDBB2-8449-448D-826C-C3F9211AB83F}"/>
    <pc:docChg chg="delSld modSld">
      <pc:chgData name="Francisco Fontes" userId="cf54608e-b5e8-46d2-a52a-2b66be370aaa" providerId="ADAL" clId="{91DEDBB2-8449-448D-826C-C3F9211AB83F}" dt="2024-11-06T19:44:11.215" v="2" actId="20577"/>
      <pc:docMkLst>
        <pc:docMk/>
      </pc:docMkLst>
      <pc:sldChg chg="modSp mod">
        <pc:chgData name="Francisco Fontes" userId="cf54608e-b5e8-46d2-a52a-2b66be370aaa" providerId="ADAL" clId="{91DEDBB2-8449-448D-826C-C3F9211AB83F}" dt="2024-11-06T19:44:11.215" v="2" actId="20577"/>
        <pc:sldMkLst>
          <pc:docMk/>
          <pc:sldMk cId="0" sldId="256"/>
        </pc:sldMkLst>
        <pc:spChg chg="mod">
          <ac:chgData name="Francisco Fontes" userId="cf54608e-b5e8-46d2-a52a-2b66be370aaa" providerId="ADAL" clId="{91DEDBB2-8449-448D-826C-C3F9211AB83F}" dt="2024-11-06T19:44:11.215" v="2" actId="20577"/>
          <ac:spMkLst>
            <pc:docMk/>
            <pc:sldMk cId="0" sldId="256"/>
            <ac:spMk id="83" creationId="{00000000-0000-0000-0000-000000000000}"/>
          </ac:spMkLst>
        </pc:spChg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0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1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2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3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4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5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6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7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8"/>
        </pc:sldMkLst>
      </pc:sldChg>
      <pc:sldChg chg="del">
        <pc:chgData name="Francisco Fontes" userId="cf54608e-b5e8-46d2-a52a-2b66be370aaa" providerId="ADAL" clId="{91DEDBB2-8449-448D-826C-C3F9211AB83F}" dt="2024-11-06T19:40:17.488" v="0" actId="47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A4AC7D-7013-4DB1-9A56-839CB255F3D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3769200"/>
            <a:ext cx="1051524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9C909B-E5F5-4303-B90B-6791E28ADF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C1E13C-664D-4DC1-B533-9BDD51D75BF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13688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13688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376920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376920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376920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B32982-3F2D-4C4E-8223-0D513106BED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DC6CBF-0641-48A8-AEA7-AE8E3D75DF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7160B2-5B7E-4E33-8F42-915C86D6866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1A60B1-C4BC-4B5F-9254-C78A4C8E7F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0385EE-3A73-4F68-BCF1-57B2A69483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4E11ED-6071-4068-9127-D1A502BD778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42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C450B0-D658-41E7-9BF1-B3B75989BA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37A902-3CDE-44DC-B856-B42D233C53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8EC474-E084-404B-BBBD-27FD67C673D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F73A46-E954-435B-990B-715ACDAD76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3769200"/>
            <a:ext cx="1051524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83E83C-5B49-4DE8-B5C2-0228098735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3769200"/>
            <a:ext cx="1051524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4B9491-979A-4855-B922-06B5297BA2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1397F1-B0B4-47EA-87EB-42384D94FA5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13688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13688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376920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376920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3769200"/>
            <a:ext cx="33858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78A334-0FCA-40AF-BB04-434457A30C0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0DDE98-42EA-4824-8841-B8456B8861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16465-F8E0-4AA3-9545-9E69E93E8F6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F69497-1F15-4D0F-9F6D-BCE663019C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42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BC9DFD-8654-4F72-A661-CA4513D7EF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4FD6C6-B902-4001-B3DF-E1B88B1AB9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50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76920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22E113-F2C6-4108-8CDC-751A903320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136880"/>
            <a:ext cx="513108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769200"/>
            <a:ext cx="1051524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E1D76F-2A60-4119-A390-4796B3B81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295AAD-F568-46F1-A187-117AFB1B291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E3F86E-EF77-4991-B1A8-6628361A832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free5gc/free5gc/wiki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aligungr/UERANSIM/wiki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pt-PT" sz="6000" b="0" strike="noStrike" spc="-1">
                <a:solidFill>
                  <a:schemeClr val="dk1"/>
                </a:solidFill>
                <a:latin typeface="Calibri Light"/>
              </a:rPr>
              <a:t>Comunicações Móveis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400" b="0" strike="noStrike" spc="-1" dirty="0">
                <a:solidFill>
                  <a:schemeClr val="dk1"/>
                </a:solidFill>
                <a:latin typeface="Calibri"/>
              </a:rPr>
              <a:t>Lab3: 5G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2024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"/>
          <p:cNvPicPr/>
          <p:nvPr/>
        </p:nvPicPr>
        <p:blipFill>
          <a:blip r:embed="rId2"/>
          <a:stretch/>
        </p:blipFill>
        <p:spPr>
          <a:xfrm>
            <a:off x="443520" y="1088640"/>
            <a:ext cx="5183280" cy="23400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3"/>
          <p:cNvPicPr/>
          <p:nvPr/>
        </p:nvPicPr>
        <p:blipFill>
          <a:blip r:embed="rId3"/>
          <a:stretch/>
        </p:blipFill>
        <p:spPr>
          <a:xfrm>
            <a:off x="3179520" y="2313000"/>
            <a:ext cx="5183280" cy="234000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5"/>
          <p:cNvPicPr/>
          <p:nvPr/>
        </p:nvPicPr>
        <p:blipFill>
          <a:blip r:embed="rId4"/>
          <a:stretch/>
        </p:blipFill>
        <p:spPr>
          <a:xfrm>
            <a:off x="3431880" y="3609000"/>
            <a:ext cx="5183280" cy="23400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7"/>
          <p:cNvPicPr/>
          <p:nvPr/>
        </p:nvPicPr>
        <p:blipFill>
          <a:blip r:embed="rId5"/>
          <a:stretch/>
        </p:blipFill>
        <p:spPr>
          <a:xfrm>
            <a:off x="6311880" y="4473000"/>
            <a:ext cx="5183280" cy="2340000"/>
          </a:xfrm>
          <a:prstGeom prst="rect">
            <a:avLst/>
          </a:prstGeom>
          <a:ln w="0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6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.3 </a:t>
            </a:r>
            <a:r>
              <a:rPr lang="pt-PT" sz="4400" b="0" strike="noStrike" spc="-1" dirty="0" err="1">
                <a:solidFill>
                  <a:schemeClr val="dk1"/>
                </a:solidFill>
                <a:latin typeface="Calibri Light"/>
              </a:rPr>
              <a:t>and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 6.4: UE11 </a:t>
            </a:r>
            <a:r>
              <a:rPr lang="pt-PT" sz="4400" b="0" strike="noStrike" spc="-1" dirty="0" err="1">
                <a:solidFill>
                  <a:schemeClr val="dk1"/>
                </a:solidFill>
                <a:latin typeface="Calibri Light"/>
              </a:rPr>
              <a:t>ping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 to 8.8.8.8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443200" y="10440"/>
            <a:ext cx="6732360" cy="49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24292F"/>
                </a:solidFill>
                <a:latin typeface="Calibri"/>
                <a:ea typeface="Yu Mincho"/>
              </a:rPr>
              <a:t>~/5GLab/netns5G$</a:t>
            </a:r>
            <a:r>
              <a:rPr lang="en-GB" sz="1800" b="0" strike="noStrike" spc="-1">
                <a:solidFill>
                  <a:schemeClr val="dk1"/>
                </a:solidFill>
                <a:latin typeface="Calibri"/>
                <a:ea typeface="Yu Mincho"/>
              </a:rPr>
              <a:t> </a:t>
            </a:r>
            <a:r>
              <a:rPr lang="en-GB" sz="1800" b="1" strike="noStrike" spc="-1">
                <a:solidFill>
                  <a:schemeClr val="dk1"/>
                </a:solidFill>
                <a:latin typeface="Calibri"/>
                <a:ea typeface="Yu Mincho"/>
              </a:rPr>
              <a:t>sudo ip netns exec ue11 ping 8.8.8.8 -I uesimtun0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Rectangle: Rounded Corners 15"/>
          <p:cNvSpPr/>
          <p:nvPr/>
        </p:nvSpPr>
        <p:spPr>
          <a:xfrm>
            <a:off x="1307520" y="3069000"/>
            <a:ext cx="1800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TextBox 16"/>
          <p:cNvSpPr/>
          <p:nvPr/>
        </p:nvSpPr>
        <p:spPr>
          <a:xfrm>
            <a:off x="5599440" y="1052640"/>
            <a:ext cx="190152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gNB1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UPF (N3)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tangle: Rounded Corners 17"/>
          <p:cNvSpPr/>
          <p:nvPr/>
        </p:nvSpPr>
        <p:spPr>
          <a:xfrm>
            <a:off x="623520" y="2637000"/>
            <a:ext cx="719640" cy="71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0160" rIns="90000" bIns="201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4" name="Rectangle: Rounded Corners 18"/>
          <p:cNvSpPr/>
          <p:nvPr/>
        </p:nvSpPr>
        <p:spPr>
          <a:xfrm>
            <a:off x="6527880" y="6021360"/>
            <a:ext cx="719640" cy="71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0160" rIns="90000" bIns="201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5" name="Rectangle: Rounded Corners 19"/>
          <p:cNvSpPr/>
          <p:nvPr/>
        </p:nvSpPr>
        <p:spPr>
          <a:xfrm>
            <a:off x="1451520" y="2169000"/>
            <a:ext cx="1944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TextBox 20"/>
          <p:cNvSpPr/>
          <p:nvPr/>
        </p:nvSpPr>
        <p:spPr>
          <a:xfrm>
            <a:off x="1960200" y="2313000"/>
            <a:ext cx="8928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SA: gNB1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DA: UPF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tangle: Rounded Corners 21"/>
          <p:cNvSpPr/>
          <p:nvPr/>
        </p:nvSpPr>
        <p:spPr>
          <a:xfrm>
            <a:off x="7320240" y="5553360"/>
            <a:ext cx="1908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8" name="TextBox 22"/>
          <p:cNvSpPr/>
          <p:nvPr/>
        </p:nvSpPr>
        <p:spPr>
          <a:xfrm>
            <a:off x="8982360" y="5661360"/>
            <a:ext cx="9126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SA: UPF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DA: gNB1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Box 23"/>
          <p:cNvSpPr/>
          <p:nvPr/>
        </p:nvSpPr>
        <p:spPr>
          <a:xfrm>
            <a:off x="8375760" y="2277000"/>
            <a:ext cx="256752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UPF (N6)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Internet (8.8.8.8)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angle: Rounded Corners 24"/>
          <p:cNvSpPr/>
          <p:nvPr/>
        </p:nvSpPr>
        <p:spPr>
          <a:xfrm>
            <a:off x="3539880" y="4545000"/>
            <a:ext cx="2808000" cy="323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1" name="TextBox 25"/>
          <p:cNvSpPr/>
          <p:nvPr/>
        </p:nvSpPr>
        <p:spPr>
          <a:xfrm>
            <a:off x="442080" y="4679280"/>
            <a:ext cx="27504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‘clean’ ICMP packet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UE IP address is ‘NATed’ to UPF N6 IP address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6"/>
          <p:cNvSpPr/>
          <p:nvPr/>
        </p:nvSpPr>
        <p:spPr>
          <a:xfrm>
            <a:off x="8607600" y="3501000"/>
            <a:ext cx="259956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Internet (8.8.8.8) 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UPF (N6)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ctangle: Rounded Corners 27"/>
          <p:cNvSpPr/>
          <p:nvPr/>
        </p:nvSpPr>
        <p:spPr>
          <a:xfrm>
            <a:off x="3251520" y="3249000"/>
            <a:ext cx="2808000" cy="323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24" name="Straight Arrow Connector 29"/>
          <p:cNvCxnSpPr>
            <a:stCxn id="223" idx="1"/>
            <a:endCxn id="221" idx="0"/>
          </p:cNvCxnSpPr>
          <p:nvPr/>
        </p:nvCxnSpPr>
        <p:spPr>
          <a:xfrm flipH="1">
            <a:off x="1817280" y="3410640"/>
            <a:ext cx="1434600" cy="1269000"/>
          </a:xfrm>
          <a:prstGeom prst="straightConnector1">
            <a:avLst/>
          </a:prstGeom>
          <a:ln>
            <a:solidFill>
              <a:srgbClr val="ED7D31"/>
            </a:solidFill>
            <a:tailEnd type="triangle" w="med" len="med"/>
          </a:ln>
        </p:spPr>
      </p:cxnSp>
      <p:cxnSp>
        <p:nvCxnSpPr>
          <p:cNvPr id="225" name="Straight Arrow Connector 31"/>
          <p:cNvCxnSpPr>
            <a:stCxn id="220" idx="1"/>
            <a:endCxn id="221" idx="0"/>
          </p:cNvCxnSpPr>
          <p:nvPr/>
        </p:nvCxnSpPr>
        <p:spPr>
          <a:xfrm flipH="1" flipV="1">
            <a:off x="1817280" y="4679280"/>
            <a:ext cx="1722960" cy="27720"/>
          </a:xfrm>
          <a:prstGeom prst="straightConnector1">
            <a:avLst/>
          </a:prstGeom>
          <a:ln>
            <a:solidFill>
              <a:srgbClr val="ED7D31"/>
            </a:solidFill>
            <a:tailEnd type="triangle" w="med" len="med"/>
          </a:ln>
        </p:spPr>
      </p:cxnSp>
      <p:sp>
        <p:nvSpPr>
          <p:cNvPr id="226" name="TextBox 36"/>
          <p:cNvSpPr/>
          <p:nvPr/>
        </p:nvSpPr>
        <p:spPr>
          <a:xfrm>
            <a:off x="10208160" y="4077000"/>
            <a:ext cx="193356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UPF (N3) 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gNB1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Picture 45"/>
          <p:cNvPicPr/>
          <p:nvPr/>
        </p:nvPicPr>
        <p:blipFill>
          <a:blip r:embed="rId6"/>
          <a:stretch/>
        </p:blipFill>
        <p:spPr>
          <a:xfrm>
            <a:off x="9336240" y="332640"/>
            <a:ext cx="2425680" cy="1692360"/>
          </a:xfrm>
          <a:prstGeom prst="rect">
            <a:avLst/>
          </a:prstGeom>
          <a:ln w="0">
            <a:noFill/>
          </a:ln>
        </p:spPr>
      </p:pic>
      <p:sp>
        <p:nvSpPr>
          <p:cNvPr id="228" name="Freeform: Shape 46"/>
          <p:cNvSpPr/>
          <p:nvPr/>
        </p:nvSpPr>
        <p:spPr>
          <a:xfrm>
            <a:off x="9491400" y="365760"/>
            <a:ext cx="2290680" cy="1518840"/>
          </a:xfrm>
          <a:custGeom>
            <a:avLst/>
            <a:gdLst>
              <a:gd name="textAreaLeft" fmla="*/ 0 w 2290680"/>
              <a:gd name="textAreaRight" fmla="*/ 2291040 w 2290680"/>
              <a:gd name="textAreaTop" fmla="*/ 0 h 1518840"/>
              <a:gd name="textAreaBottom" fmla="*/ 1519200 h 1518840"/>
            </a:gdLst>
            <a:ahLst/>
            <a:cxnLst/>
            <a:rect l="textAreaLeft" t="textAreaTop" r="textAreaRight" b="textAreaBottom"/>
            <a:pathLst>
              <a:path w="2290992" h="1519150">
                <a:moveTo>
                  <a:pt x="12487" y="1519150"/>
                </a:moveTo>
                <a:cubicBezTo>
                  <a:pt x="-7812" y="1404225"/>
                  <a:pt x="-28111" y="1289301"/>
                  <a:pt x="166136" y="1226842"/>
                </a:cubicBezTo>
                <a:cubicBezTo>
                  <a:pt x="360383" y="1164383"/>
                  <a:pt x="884415" y="1162509"/>
                  <a:pt x="1177972" y="1144396"/>
                </a:cubicBezTo>
                <a:cubicBezTo>
                  <a:pt x="1471529" y="1126283"/>
                  <a:pt x="1890629" y="1284928"/>
                  <a:pt x="1927480" y="1118163"/>
                </a:cubicBezTo>
                <a:cubicBezTo>
                  <a:pt x="1964331" y="951398"/>
                  <a:pt x="1338492" y="326183"/>
                  <a:pt x="1399077" y="143803"/>
                </a:cubicBezTo>
                <a:cubicBezTo>
                  <a:pt x="1459662" y="-38577"/>
                  <a:pt x="1875327" y="-7348"/>
                  <a:pt x="2290992" y="2388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9" name="Oval 47"/>
          <p:cNvSpPr/>
          <p:nvPr/>
        </p:nvSpPr>
        <p:spPr>
          <a:xfrm>
            <a:off x="10092600" y="1448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val 48"/>
          <p:cNvSpPr/>
          <p:nvPr/>
        </p:nvSpPr>
        <p:spPr>
          <a:xfrm>
            <a:off x="11028600" y="1448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2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val 49"/>
          <p:cNvSpPr/>
          <p:nvPr/>
        </p:nvSpPr>
        <p:spPr>
          <a:xfrm>
            <a:off x="5735880" y="1268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val 50"/>
          <p:cNvSpPr/>
          <p:nvPr/>
        </p:nvSpPr>
        <p:spPr>
          <a:xfrm>
            <a:off x="11532600" y="440100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val 51"/>
          <p:cNvSpPr/>
          <p:nvPr/>
        </p:nvSpPr>
        <p:spPr>
          <a:xfrm>
            <a:off x="8508240" y="252900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2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val 52"/>
          <p:cNvSpPr/>
          <p:nvPr/>
        </p:nvSpPr>
        <p:spPr>
          <a:xfrm>
            <a:off x="8688240" y="378900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2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6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.6: UE11-UE12(sl1) </a:t>
            </a:r>
            <a:r>
              <a:rPr lang="pt-PT" sz="4400" b="0" strike="noStrike" spc="-1" dirty="0" err="1">
                <a:solidFill>
                  <a:schemeClr val="dk1"/>
                </a:solidFill>
                <a:latin typeface="Calibri Light"/>
              </a:rPr>
              <a:t>ping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36" name="Picture 2"/>
          <p:cNvPicPr/>
          <p:nvPr/>
        </p:nvPicPr>
        <p:blipFill>
          <a:blip r:embed="rId2"/>
          <a:stretch/>
        </p:blipFill>
        <p:spPr>
          <a:xfrm>
            <a:off x="8688240" y="584640"/>
            <a:ext cx="3138120" cy="1983600"/>
          </a:xfrm>
          <a:prstGeom prst="rect">
            <a:avLst/>
          </a:prstGeom>
          <a:ln w="0">
            <a:noFill/>
          </a:ln>
        </p:spPr>
      </p:pic>
      <p:sp>
        <p:nvSpPr>
          <p:cNvPr id="237" name="Freeform: Shape 3"/>
          <p:cNvSpPr/>
          <p:nvPr/>
        </p:nvSpPr>
        <p:spPr>
          <a:xfrm>
            <a:off x="8896680" y="1390320"/>
            <a:ext cx="2593800" cy="854280"/>
          </a:xfrm>
          <a:custGeom>
            <a:avLst/>
            <a:gdLst>
              <a:gd name="textAreaLeft" fmla="*/ 0 w 2593800"/>
              <a:gd name="textAreaRight" fmla="*/ 2594160 w 2593800"/>
              <a:gd name="textAreaTop" fmla="*/ 0 h 854280"/>
              <a:gd name="textAreaBottom" fmla="*/ 854640 h 854280"/>
            </a:gdLst>
            <a:ahLst/>
            <a:cxnLst/>
            <a:rect l="textAreaLeft" t="textAreaTop" r="textAreaRight" b="textAreaBottom"/>
            <a:pathLst>
              <a:path w="2594300" h="854580">
                <a:moveTo>
                  <a:pt x="0" y="854580"/>
                </a:moveTo>
                <a:cubicBezTo>
                  <a:pt x="46220" y="648465"/>
                  <a:pt x="92440" y="442350"/>
                  <a:pt x="524656" y="299944"/>
                </a:cubicBezTo>
                <a:cubicBezTo>
                  <a:pt x="956872" y="157538"/>
                  <a:pt x="2547704" y="-5480"/>
                  <a:pt x="2593299" y="141"/>
                </a:cubicBezTo>
                <a:cubicBezTo>
                  <a:pt x="2638894" y="5762"/>
                  <a:pt x="1114270" y="196262"/>
                  <a:pt x="798227" y="333672"/>
                </a:cubicBezTo>
                <a:cubicBezTo>
                  <a:pt x="482184" y="471082"/>
                  <a:pt x="589613" y="647841"/>
                  <a:pt x="697043" y="8246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8" name="Oval 5"/>
          <p:cNvSpPr/>
          <p:nvPr/>
        </p:nvSpPr>
        <p:spPr>
          <a:xfrm>
            <a:off x="10092600" y="1448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16"/>
          <p:cNvPicPr/>
          <p:nvPr/>
        </p:nvPicPr>
        <p:blipFill>
          <a:blip r:embed="rId3"/>
          <a:stretch/>
        </p:blipFill>
        <p:spPr>
          <a:xfrm>
            <a:off x="263520" y="1016640"/>
            <a:ext cx="5544360" cy="240948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18"/>
          <p:cNvPicPr/>
          <p:nvPr/>
        </p:nvPicPr>
        <p:blipFill>
          <a:blip r:embed="rId4"/>
          <a:stretch/>
        </p:blipFill>
        <p:spPr>
          <a:xfrm>
            <a:off x="263520" y="3501000"/>
            <a:ext cx="5544360" cy="240948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20"/>
          <p:cNvPicPr/>
          <p:nvPr/>
        </p:nvPicPr>
        <p:blipFill>
          <a:blip r:embed="rId5"/>
          <a:stretch/>
        </p:blipFill>
        <p:spPr>
          <a:xfrm>
            <a:off x="6275880" y="2385000"/>
            <a:ext cx="5544360" cy="240948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22"/>
          <p:cNvPicPr/>
          <p:nvPr/>
        </p:nvPicPr>
        <p:blipFill>
          <a:blip r:embed="rId6"/>
          <a:stretch/>
        </p:blipFill>
        <p:spPr>
          <a:xfrm>
            <a:off x="6275880" y="4448160"/>
            <a:ext cx="5544360" cy="2409480"/>
          </a:xfrm>
          <a:prstGeom prst="rect">
            <a:avLst/>
          </a:prstGeom>
          <a:ln w="0">
            <a:noFill/>
          </a:ln>
        </p:spPr>
      </p:pic>
      <p:sp>
        <p:nvSpPr>
          <p:cNvPr id="243" name="Rectangle: Rounded Corners 23"/>
          <p:cNvSpPr/>
          <p:nvPr/>
        </p:nvSpPr>
        <p:spPr>
          <a:xfrm>
            <a:off x="479520" y="2673000"/>
            <a:ext cx="71964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4" name="Rectangle: Rounded Corners 24"/>
          <p:cNvSpPr/>
          <p:nvPr/>
        </p:nvSpPr>
        <p:spPr>
          <a:xfrm>
            <a:off x="479520" y="5157360"/>
            <a:ext cx="71964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5" name="Rectangle: Rounded Corners 25"/>
          <p:cNvSpPr/>
          <p:nvPr/>
        </p:nvSpPr>
        <p:spPr>
          <a:xfrm>
            <a:off x="6527880" y="4041000"/>
            <a:ext cx="71964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6" name="Rectangle: Rounded Corners 26"/>
          <p:cNvSpPr/>
          <p:nvPr/>
        </p:nvSpPr>
        <p:spPr>
          <a:xfrm>
            <a:off x="6491880" y="6093360"/>
            <a:ext cx="71964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7" name="Rectangle: Rounded Corners 27"/>
          <p:cNvSpPr/>
          <p:nvPr/>
        </p:nvSpPr>
        <p:spPr>
          <a:xfrm>
            <a:off x="7356240" y="5625360"/>
            <a:ext cx="2052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8" name="Rectangle: Rounded Corners 28"/>
          <p:cNvSpPr/>
          <p:nvPr/>
        </p:nvSpPr>
        <p:spPr>
          <a:xfrm>
            <a:off x="7356240" y="3573000"/>
            <a:ext cx="2052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9" name="Rectangle: Rounded Corners 29"/>
          <p:cNvSpPr/>
          <p:nvPr/>
        </p:nvSpPr>
        <p:spPr>
          <a:xfrm>
            <a:off x="1343520" y="2205000"/>
            <a:ext cx="2052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0" name="Rectangle: Rounded Corners 30"/>
          <p:cNvSpPr/>
          <p:nvPr/>
        </p:nvSpPr>
        <p:spPr>
          <a:xfrm>
            <a:off x="1343520" y="4689000"/>
            <a:ext cx="2052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1" name="Rectangle: Rounded Corners 31"/>
          <p:cNvSpPr/>
          <p:nvPr/>
        </p:nvSpPr>
        <p:spPr>
          <a:xfrm>
            <a:off x="5087880" y="1592640"/>
            <a:ext cx="395640" cy="359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2" name="TextBox 32"/>
          <p:cNvSpPr/>
          <p:nvPr/>
        </p:nvSpPr>
        <p:spPr>
          <a:xfrm>
            <a:off x="5779440" y="1124640"/>
            <a:ext cx="190152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gNB1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UPF (N3)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Box 33"/>
          <p:cNvSpPr/>
          <p:nvPr/>
        </p:nvSpPr>
        <p:spPr>
          <a:xfrm>
            <a:off x="3044880" y="5949360"/>
            <a:ext cx="218052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UPF (N3)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gNB2 (N3)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Box 34"/>
          <p:cNvSpPr/>
          <p:nvPr/>
        </p:nvSpPr>
        <p:spPr>
          <a:xfrm>
            <a:off x="9739800" y="3465000"/>
            <a:ext cx="193356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gNB2 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UPF (N3)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Box 35"/>
          <p:cNvSpPr/>
          <p:nvPr/>
        </p:nvSpPr>
        <p:spPr>
          <a:xfrm>
            <a:off x="9811800" y="5949360"/>
            <a:ext cx="193356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UPF (N3) 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gNB1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6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.8: UE12-UE21 </a:t>
            </a:r>
            <a:r>
              <a:rPr lang="pt-PT" sz="4400" b="0" strike="noStrike" spc="-1" dirty="0" err="1">
                <a:solidFill>
                  <a:schemeClr val="dk1"/>
                </a:solidFill>
                <a:latin typeface="Calibri Light"/>
              </a:rPr>
              <a:t>ping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2"/>
          <a:stretch/>
        </p:blipFill>
        <p:spPr>
          <a:xfrm>
            <a:off x="8688240" y="584640"/>
            <a:ext cx="3138120" cy="1983600"/>
          </a:xfrm>
          <a:prstGeom prst="rect">
            <a:avLst/>
          </a:prstGeom>
          <a:ln w="0">
            <a:noFill/>
          </a:ln>
        </p:spPr>
      </p:pic>
      <p:sp>
        <p:nvSpPr>
          <p:cNvPr id="258" name="Freeform: Shape 3"/>
          <p:cNvSpPr/>
          <p:nvPr/>
        </p:nvSpPr>
        <p:spPr>
          <a:xfrm>
            <a:off x="9533520" y="1388880"/>
            <a:ext cx="2014200" cy="1038960"/>
          </a:xfrm>
          <a:custGeom>
            <a:avLst/>
            <a:gdLst>
              <a:gd name="textAreaLeft" fmla="*/ 0 w 2014200"/>
              <a:gd name="textAreaRight" fmla="*/ 2014560 w 2014200"/>
              <a:gd name="textAreaTop" fmla="*/ 0 h 1038960"/>
              <a:gd name="textAreaBottom" fmla="*/ 1039320 h 1038960"/>
            </a:gdLst>
            <a:ahLst/>
            <a:cxnLst/>
            <a:rect l="textAreaLeft" t="textAreaTop" r="textAreaRight" b="textAreaBottom"/>
            <a:pathLst>
              <a:path w="2014484" h="1039410">
                <a:moveTo>
                  <a:pt x="131301" y="897002"/>
                </a:moveTo>
                <a:cubicBezTo>
                  <a:pt x="177521" y="690887"/>
                  <a:pt x="-180369" y="427936"/>
                  <a:pt x="123806" y="278659"/>
                </a:cubicBezTo>
                <a:cubicBezTo>
                  <a:pt x="427981" y="129382"/>
                  <a:pt x="1725256" y="-15523"/>
                  <a:pt x="1956354" y="1341"/>
                </a:cubicBezTo>
                <a:cubicBezTo>
                  <a:pt x="2187452" y="18205"/>
                  <a:pt x="1665295" y="115016"/>
                  <a:pt x="1510396" y="379842"/>
                </a:cubicBezTo>
                <a:cubicBezTo>
                  <a:pt x="1194353" y="517252"/>
                  <a:pt x="1271803" y="862651"/>
                  <a:pt x="1379233" y="103941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9" name="Oval 5"/>
          <p:cNvSpPr/>
          <p:nvPr/>
        </p:nvSpPr>
        <p:spPr>
          <a:xfrm>
            <a:off x="10092600" y="1448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Box 13"/>
          <p:cNvSpPr/>
          <p:nvPr/>
        </p:nvSpPr>
        <p:spPr>
          <a:xfrm>
            <a:off x="469800" y="4077000"/>
            <a:ext cx="4493880" cy="219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Ping are seen twice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ICMP packets travel via the UPF in GTP tunnels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10.0.130.1 to 10.0.130.254 (ICMP Req)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10.0.130.254 to 10.0.130.2 (ICMP Req)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10.0.130.2. to 10.0.130.254 (ICMP Reply)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10.0.130.254 to 10.0.130.1 (ICMP Reply)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TEIDs: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UE11: 19 and 8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UE21: 1 and 21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Box 14"/>
          <p:cNvSpPr/>
          <p:nvPr/>
        </p:nvSpPr>
        <p:spPr>
          <a:xfrm>
            <a:off x="9124920" y="2313000"/>
            <a:ext cx="1049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10.61.0.1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Picture 40"/>
          <p:cNvPicPr/>
          <p:nvPr/>
        </p:nvPicPr>
        <p:blipFill>
          <a:blip r:embed="rId3"/>
          <a:stretch/>
        </p:blipFill>
        <p:spPr>
          <a:xfrm>
            <a:off x="451800" y="928440"/>
            <a:ext cx="4392000" cy="194580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42"/>
          <p:cNvPicPr/>
          <p:nvPr/>
        </p:nvPicPr>
        <p:blipFill>
          <a:blip r:embed="rId4"/>
          <a:stretch/>
        </p:blipFill>
        <p:spPr>
          <a:xfrm>
            <a:off x="2855520" y="1989000"/>
            <a:ext cx="4392000" cy="194580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44"/>
          <p:cNvPicPr/>
          <p:nvPr/>
        </p:nvPicPr>
        <p:blipFill>
          <a:blip r:embed="rId5"/>
          <a:stretch/>
        </p:blipFill>
        <p:spPr>
          <a:xfrm>
            <a:off x="5231880" y="3033000"/>
            <a:ext cx="4392000" cy="194580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46"/>
          <p:cNvPicPr/>
          <p:nvPr/>
        </p:nvPicPr>
        <p:blipFill>
          <a:blip r:embed="rId6"/>
          <a:stretch/>
        </p:blipFill>
        <p:spPr>
          <a:xfrm>
            <a:off x="7608240" y="4077000"/>
            <a:ext cx="4392000" cy="194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7.x: iperf3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3160" y="1016640"/>
            <a:ext cx="3636000" cy="558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UE11 (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with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IP 10.60.10); 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UL/DL: 10/20Mbps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ubuntu@ubuntu-VirtualBox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:~/5GLab/netns5g$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sudo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ip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netns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exec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ue11 iperf3 -c 10.1.0.2 -B 10.60.0.10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Connecting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to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host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10.1.0.2,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port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5201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local 10.60.0.10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port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47875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connected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to 10.1.0.2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port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5201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ID]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Interval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Transfer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Bitrate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Retr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Cwnd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0.00-1.00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3.62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30.4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536   17.1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1.00-2.00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9.83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187   21.1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2.00-3.00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9.83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124   1.32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3.00-4.01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9.25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153   15.8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4.01-5.01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9.31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148   19.7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5.01-6.00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9.89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145   18.4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6.00-7.00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9.84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173   17.1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7.00-8.01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9.26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170   17.1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8.01-9.00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9.93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137   19.7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9.00-10.00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1.17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9.83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167   34.2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KBytes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- - - - - - - - - - - - - - - - - - - - - - - - -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ID]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Interval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Transfer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Bitrate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Retr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0.00-10.00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14.0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11.7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1940  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sender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0.00-10.05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12.6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10.5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receiver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iperf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Done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.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ubuntu@ubuntu-VirtualBox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:~/5GLab/netns5g$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sudo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ip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netns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1" strike="noStrike" spc="-1" dirty="0" err="1">
                <a:solidFill>
                  <a:schemeClr val="dk1"/>
                </a:solidFill>
                <a:latin typeface="Courier New"/>
              </a:rPr>
              <a:t>exec</a:t>
            </a:r>
            <a:r>
              <a:rPr lang="pt-PT" sz="500" b="1" strike="noStrike" spc="-1" dirty="0">
                <a:solidFill>
                  <a:schemeClr val="dk1"/>
                </a:solidFill>
                <a:latin typeface="Courier New"/>
              </a:rPr>
              <a:t> ue11 iperf3 -c 10.1.0.2 -R -B 10.60.0.10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Connecting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to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host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10.1.0.2,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port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5201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Reverse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mode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,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remote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host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10.1.0.2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is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sending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local 10.60.0.10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port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55073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connected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to 10.1.0.2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port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5201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ID]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Interval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Transfer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Bitrate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0.00-1.00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4.64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38.9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1.00-2.00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2.25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18.9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2.00-3.00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1.95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16.4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3.00-4.00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2.63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22.0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4.00-5.00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2.14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18.0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5.00-6.00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2.14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17.9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6.00-7.00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2.67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22.4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7.00-8.00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2.20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18.4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8.00-9.00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2.12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17.8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9.00-10.00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2.14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17.9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- - - - - - - - - - - - - - - - - - - - - - - - -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ID]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Interval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Transfer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Bitrate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Retr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0.00-10.04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25.2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21.1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2881  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sender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[  5]   0.00-10.00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24.9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MBytes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20.9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Mbits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/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sec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                 </a:t>
            </a:r>
            <a:r>
              <a:rPr lang="pt-PT" sz="500" b="0" strike="noStrike" spc="-1" dirty="0" err="1">
                <a:solidFill>
                  <a:schemeClr val="dk1"/>
                </a:solidFill>
                <a:latin typeface="Courier New"/>
              </a:rPr>
              <a:t>receiver</a:t>
            </a:r>
            <a:r>
              <a:rPr lang="pt-PT" sz="500" b="0" strike="noStrike" spc="-1" dirty="0">
                <a:solidFill>
                  <a:schemeClr val="dk1"/>
                </a:solidFill>
                <a:latin typeface="Courier New"/>
              </a:rPr>
              <a:t> </a:t>
            </a:r>
            <a:endParaRPr lang="en-US" sz="5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" name="Content Placeholder 4"/>
          <p:cNvSpPr/>
          <p:nvPr/>
        </p:nvSpPr>
        <p:spPr>
          <a:xfrm>
            <a:off x="4079880" y="1016640"/>
            <a:ext cx="3636000" cy="550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6050"/>
          </a:bodyPr>
          <a:lstStyle/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UE12  (with IP 10.60.0.12); </a:t>
            </a:r>
            <a:r>
              <a:rPr lang="pt-PT" sz="600" b="1" strike="noStrike" spc="-1">
                <a:solidFill>
                  <a:schemeClr val="dk1"/>
                </a:solidFill>
                <a:latin typeface="Courier New"/>
              </a:rPr>
              <a:t>UL/DL: 100/200Mbps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ubuntu@ubuntu-VirtualBox:~/5GLab/netns5g$ </a:t>
            </a:r>
            <a:r>
              <a:rPr lang="pt-PT" sz="600" b="1" strike="noStrike" spc="-1">
                <a:solidFill>
                  <a:schemeClr val="dk1"/>
                </a:solidFill>
                <a:latin typeface="Courier New"/>
              </a:rPr>
              <a:t>sudo ip netns exec ue12 iperf3 -c 10.1.0.2 -B 10.60.0.12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Connecting to host 10.1.0.2, port 5201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local 10.60.0.12 port 37897 connected to 10.1.0.2 port 5201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        Retr  Cwnd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0.00-1.00   sec  23.9 MBytes   201 Mbits/sec  406    126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1.00-2.00   sec  11.7 MBytes  98.4 Mbits/sec  792   40.8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2.00-3.00   sec  11.8 MBytes  98.9 Mbits/sec  632   57.9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3.00-4.00   sec  10.3 MBytes  86.5 Mbits/sec  543    282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4.00-5.00   sec  11.7 MBytes  98.2 Mbits/sec  722   11.8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5.00-6.00   sec  11.1 MBytes  93.2 Mbits/sec  528   63.2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6.00-7.00   sec  12.3 MBytes   104 Mbits/sec  761   79.0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7.00-8.02   sec  11.7 MBytes  96.6 Mbits/sec  670   11.8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8.02-9.00   sec  11.8 MBytes   100 Mbits/sec  585   31.6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9.00-10.00  sec  10.3 MBytes  86.7 Mbits/sec  458   18.4 KBytes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- - - - - - - - - - - - - - - - - - - - - - - - -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        Retr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0.00-10.00  sec   127 MBytes   106 Mbits/sec  6097             sender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0.00-10.04  sec   125 MBytes   105 Mbits/sec                  receiver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iperf Done.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ubuntu@ubuntu-VirtualBox:~/5GLab/netns5g$ </a:t>
            </a:r>
            <a:r>
              <a:rPr lang="pt-PT" sz="600" b="1" strike="noStrike" spc="-1">
                <a:solidFill>
                  <a:schemeClr val="dk1"/>
                </a:solidFill>
                <a:latin typeface="Courier New"/>
              </a:rPr>
              <a:t>sudo ip netns exec ue12 iperf3 -c 10.1.0.2 -R -B 10.60.0.12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Connecting to host 10.1.0.2, port 5201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Reverse mode, remote host 10.1.0.2 is sending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local 10.60.0.12 port 40459 connected to 10.1.0.2 port 5201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0.00-1.00   sec  41.1 MBytes   344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1.00-2.00   sec  25.3 MBytes   212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2.00-3.00   sec  21.3 MBytes   178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3.00-4.00   sec  23.4 MBytes   196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4.00-5.00   sec  24.3 MBytes   204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5.00-6.01   sec  20.8 MBytes   173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6.01-7.00   sec  24.2 MBytes   205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7.00-8.01   sec  24.2 MBytes   202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8.01-9.00   sec  20.1 MBytes   170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9.00-10.01  sec  24.0 MBytes   200 Mbits/sec                  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- - - - - - - - - - - - - - - - - - - - - - - - -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        Retr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0.00-10.05  sec   250 MBytes   208 Mbits/sec  6496             sender 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600" b="0" strike="noStrike" spc="-1">
                <a:solidFill>
                  <a:schemeClr val="dk1"/>
                </a:solidFill>
                <a:latin typeface="Courier New"/>
              </a:rPr>
              <a:t>[  5]   0.00-10.01  sec   249 MBytes   208 Mbits/sec                  receiver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ontent Placeholder 4"/>
          <p:cNvSpPr/>
          <p:nvPr/>
        </p:nvSpPr>
        <p:spPr>
          <a:xfrm>
            <a:off x="8004240" y="1016640"/>
            <a:ext cx="3672000" cy="56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UE21 (with IP 10.60.0.11); </a:t>
            </a:r>
            <a:r>
              <a:rPr lang="pt-PT" sz="500" b="1" strike="noStrike" spc="-1">
                <a:solidFill>
                  <a:schemeClr val="dk1"/>
                </a:solidFill>
                <a:latin typeface="Courier New"/>
              </a:rPr>
              <a:t>UL/DL: 1/2Mbps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ubuntu@ubuntu-VirtualBox:~/5GLab/netns5g$ </a:t>
            </a:r>
            <a:r>
              <a:rPr lang="pt-PT" sz="500" b="1" strike="noStrike" spc="-1">
                <a:solidFill>
                  <a:schemeClr val="dk1"/>
                </a:solidFill>
                <a:latin typeface="Courier New"/>
              </a:rPr>
              <a:t>sudo ip netns exec ue21 iperf3 -c 10.1.0.2 -B 10.60.0.11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Connecting to host 10.1.0.2, port 5201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local 10.60.0.11 port 49023 connected to 10.1.0.2 port 5201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        Retr  Cwnd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0.00-1.00   sec   519 KBytes  4.25 Mbits/sec   88   1.32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1.00-2.00   sec   126 KBytes  1.03 Mbits/sec   18   1.32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2.00-3.00   sec   126 KBytes  1.04 Mbits/sec   16   2.63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3.00-4.00   sec   126 KBytes  1.03 Mbits/sec   16   2.63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4.00-5.00   sec   126 KBytes  1.04 Mbits/sec   16   1.32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5.00-6.00   sec   126 KBytes  1.04 Mbits/sec   13   2.63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6.00-7.00   sec   126 KBytes  1.04 Mbits/sec   19   1.32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7.00-8.00   sec  0.00 Bytes  0.00 bits/sec    8   1.32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8.00-9.00   sec   126 KBytes  1.04 Mbits/sec   18   2.63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9.00-10.00  sec   126 KBytes  1.03 Mbits/sec   15   1.32 KBytes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- - - - - - - - - - - - - - - - - - - - - - - - -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        Retr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0.00-10.00  sec  1.49 MBytes  1.25 Mbits/sec  227             sender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0.00-10.04  sec  1.26 MBytes  1.05 Mbits/sec                  receiver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iperf Done.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ubuntu@ubuntu-VirtualBox:~/5GLab/netns5g$ </a:t>
            </a:r>
            <a:r>
              <a:rPr lang="pt-PT" sz="500" b="1" strike="noStrike" spc="-1">
                <a:solidFill>
                  <a:schemeClr val="dk1"/>
                </a:solidFill>
                <a:latin typeface="Courier New"/>
              </a:rPr>
              <a:t>sudo ip netns exec ue21 iperf3 -c 10.1.0.2 -R -B 10.60.0.11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Connecting to host 10.1.0.2, port 5201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Reverse mode, remote host 10.1.0.2 is sending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local 10.60.0.11 port 60013 connected to 10.1.0.2 port 5201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0.00-1.00   sec   455 KBytes  3.72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1.00-2.00   sec   216 KBytes  1.77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2.00-3.00   sec   274 KBytes  2.25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3.00-4.00   sec   219 KBytes  1.79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4.00-5.01   sec   221 KBytes  1.80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5.01-6.00   sec   271 KBytes  2.23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6.00-7.00   sec   219 KBytes  1.79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7.00-8.00   sec   225 KBytes  1.84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8.00-9.00   sec   220 KBytes  1.80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9.00-10.00  sec   275 KBytes  2.26 Mbits/sec                  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- - - - - - - - - - - - - - - - - - - - - - - - -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ID] Interval           Transfer     Bitrate         Retr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0.00-10.05  sec  3.06 MBytes  2.56 Mbits/sec  628             sender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endParaRPr lang="en-GB" sz="5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9"/>
              </a:lnSpc>
              <a:tabLst>
                <a:tab pos="0" algn="l"/>
              </a:tabLst>
            </a:pPr>
            <a:r>
              <a:rPr lang="pt-PT" sz="500" b="0" strike="noStrike" spc="-1">
                <a:solidFill>
                  <a:schemeClr val="dk1"/>
                </a:solidFill>
                <a:latin typeface="Courier New"/>
              </a:rPr>
              <a:t>[  5]   0.00-10.00  sec  2.53 MBytes  2.13 Mbits/sec                  receiver </a:t>
            </a:r>
            <a:endParaRPr lang="en-GB" sz="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Rectangle: Rounded Corners 5"/>
          <p:cNvSpPr/>
          <p:nvPr/>
        </p:nvSpPr>
        <p:spPr>
          <a:xfrm>
            <a:off x="1595520" y="1664640"/>
            <a:ext cx="647640" cy="1403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1" name="Rectangle: Rounded Corners 9"/>
          <p:cNvSpPr/>
          <p:nvPr/>
        </p:nvSpPr>
        <p:spPr>
          <a:xfrm>
            <a:off x="1595520" y="4401000"/>
            <a:ext cx="647640" cy="1403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2" name="Rectangle: Rounded Corners 10"/>
          <p:cNvSpPr/>
          <p:nvPr/>
        </p:nvSpPr>
        <p:spPr>
          <a:xfrm>
            <a:off x="5591880" y="1664640"/>
            <a:ext cx="647640" cy="1403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3" name="Rectangle: Rounded Corners 11"/>
          <p:cNvSpPr/>
          <p:nvPr/>
        </p:nvSpPr>
        <p:spPr>
          <a:xfrm>
            <a:off x="5591880" y="4401000"/>
            <a:ext cx="647640" cy="1403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4" name="Rectangle: Rounded Corners 12"/>
          <p:cNvSpPr/>
          <p:nvPr/>
        </p:nvSpPr>
        <p:spPr>
          <a:xfrm>
            <a:off x="9480240" y="1664640"/>
            <a:ext cx="647640" cy="1403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5" name="Rectangle: Rounded Corners 13"/>
          <p:cNvSpPr/>
          <p:nvPr/>
        </p:nvSpPr>
        <p:spPr>
          <a:xfrm>
            <a:off x="9480240" y="4437000"/>
            <a:ext cx="647640" cy="1403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8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.2 </a:t>
            </a:r>
            <a:r>
              <a:rPr lang="pt-PT" sz="4400" b="0" strike="noStrike" spc="-1" dirty="0" err="1">
                <a:solidFill>
                  <a:schemeClr val="dk1"/>
                </a:solidFill>
                <a:latin typeface="Calibri Light"/>
              </a:rPr>
              <a:t>and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 8.3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3467880" y="260640"/>
            <a:ext cx="3132000" cy="61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UE12 is allowed in Slice 2/112233</a:t>
            </a: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Assigned IP address is </a:t>
            </a:r>
            <a:r>
              <a:rPr lang="pt-PT" sz="1400" b="1" strike="noStrike" spc="-1">
                <a:solidFill>
                  <a:schemeClr val="dk1"/>
                </a:solidFill>
                <a:latin typeface="Calibri"/>
              </a:rPr>
              <a:t>10.</a:t>
            </a:r>
            <a:r>
              <a:rPr lang="pt-PT" sz="1400" b="1" strike="noStrike" spc="-1">
                <a:solidFill>
                  <a:srgbClr val="FF0000"/>
                </a:solidFill>
                <a:latin typeface="Calibri"/>
              </a:rPr>
              <a:t>61</a:t>
            </a:r>
            <a:r>
              <a:rPr lang="pt-PT" sz="1400" b="1" strike="noStrike" spc="-1">
                <a:solidFill>
                  <a:schemeClr val="dk1"/>
                </a:solidFill>
                <a:latin typeface="Calibri"/>
              </a:rPr>
              <a:t>.0.2</a:t>
            </a: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 by SMF</a:t>
            </a: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78" name="Picture 3"/>
          <p:cNvPicPr/>
          <p:nvPr/>
        </p:nvPicPr>
        <p:blipFill>
          <a:blip r:embed="rId2"/>
          <a:stretch/>
        </p:blipFill>
        <p:spPr>
          <a:xfrm>
            <a:off x="299520" y="1124640"/>
            <a:ext cx="5049720" cy="4508640"/>
          </a:xfrm>
          <a:prstGeom prst="rect">
            <a:avLst/>
          </a:prstGeom>
          <a:ln w="0">
            <a:noFill/>
          </a:ln>
        </p:spPr>
      </p:pic>
      <p:sp>
        <p:nvSpPr>
          <p:cNvPr id="279" name="Rectangle: Rounded Corners 5"/>
          <p:cNvSpPr/>
          <p:nvPr/>
        </p:nvSpPr>
        <p:spPr>
          <a:xfrm>
            <a:off x="911520" y="3969000"/>
            <a:ext cx="1043640" cy="467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80" name="Picture 9"/>
          <p:cNvPicPr/>
          <p:nvPr/>
        </p:nvPicPr>
        <p:blipFill>
          <a:blip r:embed="rId3"/>
          <a:stretch/>
        </p:blipFill>
        <p:spPr>
          <a:xfrm>
            <a:off x="6636240" y="0"/>
            <a:ext cx="4625640" cy="6857640"/>
          </a:xfrm>
          <a:prstGeom prst="rect">
            <a:avLst/>
          </a:prstGeom>
          <a:ln w="0">
            <a:noFill/>
          </a:ln>
        </p:spPr>
      </p:pic>
      <p:sp>
        <p:nvSpPr>
          <p:cNvPr id="281" name="Rectangle: Rounded Corners 10"/>
          <p:cNvSpPr/>
          <p:nvPr/>
        </p:nvSpPr>
        <p:spPr>
          <a:xfrm>
            <a:off x="6996240" y="3969000"/>
            <a:ext cx="1944000" cy="431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2" name="Rectangle: Rounded Corners 11"/>
          <p:cNvSpPr/>
          <p:nvPr/>
        </p:nvSpPr>
        <p:spPr>
          <a:xfrm>
            <a:off x="7860240" y="4653000"/>
            <a:ext cx="1079640" cy="107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r>
              <a:rPr lang="pt-PT" sz="1800" b="0" strike="noStrike" spc="-1">
                <a:solidFill>
                  <a:srgbClr val="FF0000"/>
                </a:solidFill>
                <a:latin typeface="Calibri"/>
              </a:rPr>
              <a:t>???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tangle: Rounded Corners 12"/>
          <p:cNvSpPr/>
          <p:nvPr/>
        </p:nvSpPr>
        <p:spPr>
          <a:xfrm>
            <a:off x="7068240" y="5517360"/>
            <a:ext cx="755640" cy="107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4" name="Rectangle: Rounded Corners 13"/>
          <p:cNvSpPr/>
          <p:nvPr/>
        </p:nvSpPr>
        <p:spPr>
          <a:xfrm>
            <a:off x="7104240" y="6417360"/>
            <a:ext cx="755640" cy="107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8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.4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12"/>
          <p:cNvSpPr/>
          <p:nvPr/>
        </p:nvSpPr>
        <p:spPr>
          <a:xfrm>
            <a:off x="8640" y="1232640"/>
            <a:ext cx="5868360" cy="507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ubuntu@ubuntu-VirtualBox:~/5GLab/netns5g$ sudo ip netns exec ue11 ping 10.61.0.2 -I uesimtun0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PING 10.61.0.2 (10.61.0.2) from 10.60.0.15 uesimtun0: 56(84) bytes of data.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^C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--- 10.61.0.2 ping statistics ---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5 packets transmitted, 0 received, 100% packet loss, time 4092ms 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ubuntu@ubuntu-VirtualBox:~/5GLab/netns5g$ sudo ip netns exec ue11 ping 10.61.0.2 -I uesimtun0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PING 10.61.0.2 (10.61.0.2) from 10.60.0.15 uesimtun0: 56(84) bytes of data.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 ttl=63 time=1.43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From 10.0.130.254: icmp_seq=2 Redirect Host(New nexthop: 10.61.0.2)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icmp_seq=2 ttl=63 time=1.81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From 10.0.130.254: icmp_seq=3 Redirect Host(New nexthop: 10.61.0.2)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icmp_seq=3 ttl=63 time=1.41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From 10.0.130.254: icmp_seq=4 Redirect Host(New nexthop: 10.61.0.2)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icmp_seq=4 ttl=63 time=1.39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From 10.0.130.254: icmp_seq=5 Redirect Host(New nexthop: 10.61.0.2)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icmp_seq=5 ttl=63 time=1.47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From 10.0.130.254: icmp_seq=6 Redirect Host(New nexthop: 10.61.0.2)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icmp_seq=6 ttl=63 time=1.64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icmp_seq=7 ttl=63 time=2.14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From 10.0.130.254: icmp_seq=8 Redirect Host(New nexthop: 10.61.0.2)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icmp_seq=8 ttl=63 time=2.47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icmp_seq=9 ttl=63 time=1.84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icmp_seq=10 ttl=63 time=2.46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From 10.0.130.254: icmp_seq=11 Redirect Host(New nexthop: 10.61.0.2)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icmp_seq=11 ttl=63 time=2.71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icmp_seq=12 ttl=63 time=1.72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icmp_seq=13 ttl=63 time=1.74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icmp_seq=14 ttl=63 time=2.12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icmp_seq=15 ttl=63 time=2.49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64 bytes from 10.61.0.2: icmp_seq=16 ttl=63 time=1.31 ms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^C 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13"/>
          <p:cNvSpPr/>
          <p:nvPr/>
        </p:nvSpPr>
        <p:spPr>
          <a:xfrm>
            <a:off x="5802480" y="1953000"/>
            <a:ext cx="6372360" cy="288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ubuntu@ubuntu-VirtualBox:~/5GLab/netns5g$ sudo ip netns exec upf ip route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default via 10.1.0.2 dev upf-n6-0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10.0.130.0/24 dev upf-n3 proto kernel scope link src 10.0.130.254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10.0.140.0/24 dev upf-n4 proto kernel scope link src 10.0.140.1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10.1.0.0/24 dev upf-n6-0 proto kernel scope link src 10.1.0.1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10.1.1.0/24 dev upf-n6-1 proto kernel scope link src 10.1.1.1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10.60.0.0/24 dev upfgtp proto static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ubuntu@ubuntu-VirtualBox:~/5GLab/netns5g$ </a:t>
            </a:r>
            <a:r>
              <a:rPr lang="pt-PT" sz="800" b="1" strike="noStrike" spc="-1">
                <a:solidFill>
                  <a:srgbClr val="000000"/>
                </a:solidFill>
                <a:latin typeface="Courier New"/>
              </a:rPr>
              <a:t>sudo ip netns exec upf ip route add 10.61.0.0/24 dev upfgtp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ubuntu@ubuntu-VirtualBox:~/5GLab/netns5g$ sudo ip netns exec upf ip route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default via 10.1.0.2 dev upf-n6-0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10.0.130.0/24 dev upf-n3 proto kernel scope link src 10.0.130.254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10.0.140.0/24 dev upf-n4 proto kernel scope link src 10.0.140.1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10.1.0.0/24 dev upf-n6-0 proto kernel scope link src 10.1.0.1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10.1.1.0/24 dev upf-n6-1 proto kernel scope link src 10.1.1.1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10.60.0.0/24 dev upfgtp proto static </a:t>
            </a:r>
            <a:br>
              <a:rPr sz="800"/>
            </a:br>
            <a:r>
              <a:rPr lang="pt-PT" sz="800" b="1" strike="noStrike" spc="-1">
                <a:solidFill>
                  <a:srgbClr val="000000"/>
                </a:solidFill>
                <a:latin typeface="Courier New"/>
              </a:rPr>
              <a:t>10.61.0.0/24 dev upfgtp scope link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 </a:t>
            </a:r>
            <a:br>
              <a:rPr sz="800"/>
            </a:br>
            <a:r>
              <a:rPr lang="pt-PT" sz="800" b="0" strike="noStrike" spc="-1">
                <a:solidFill>
                  <a:srgbClr val="000000"/>
                </a:solidFill>
                <a:latin typeface="Courier New"/>
              </a:rPr>
              <a:t> </a:t>
            </a:r>
            <a:br>
              <a:rPr sz="800"/>
            </a:b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tangle: Rounded Corners 14"/>
          <p:cNvSpPr/>
          <p:nvPr/>
        </p:nvSpPr>
        <p:spPr>
          <a:xfrm>
            <a:off x="47160" y="1198800"/>
            <a:ext cx="5724360" cy="75564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9" name="Rectangle: Rounded Corners 15"/>
          <p:cNvSpPr/>
          <p:nvPr/>
        </p:nvSpPr>
        <p:spPr>
          <a:xfrm>
            <a:off x="47160" y="2817000"/>
            <a:ext cx="5724360" cy="3132000"/>
          </a:xfrm>
          <a:prstGeom prst="roundRect">
            <a:avLst>
              <a:gd name="adj" fmla="val 7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90" name="Connector: Elbow 17"/>
          <p:cNvCxnSpPr>
            <a:stCxn id="288" idx="3"/>
            <a:endCxn id="287" idx="0"/>
          </p:cNvCxnSpPr>
          <p:nvPr/>
        </p:nvCxnSpPr>
        <p:spPr>
          <a:xfrm>
            <a:off x="5771520" y="1576440"/>
            <a:ext cx="3217320" cy="376920"/>
          </a:xfrm>
          <a:prstGeom prst="bentConnector2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91" name="Connector: Elbow 19"/>
          <p:cNvCxnSpPr>
            <a:stCxn id="287" idx="2"/>
            <a:endCxn id="286" idx="2"/>
          </p:cNvCxnSpPr>
          <p:nvPr/>
        </p:nvCxnSpPr>
        <p:spPr>
          <a:xfrm rot="5400000">
            <a:off x="5230440" y="2553120"/>
            <a:ext cx="1470240" cy="6046200"/>
          </a:xfrm>
          <a:prstGeom prst="bentConnector3">
            <a:avLst>
              <a:gd name="adj1" fmla="val 202939"/>
            </a:avLst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chemeClr val="dk1"/>
                </a:solidFill>
                <a:latin typeface="Calibri Light"/>
              </a:rPr>
              <a:t>7.5 : UE11-UE12 ping in different slices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7.5: Há conectividade porque a DNN é a mesma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chemeClr val="dk1"/>
                </a:solidFill>
                <a:latin typeface="Calibri Light"/>
              </a:rPr>
              <a:t>Free5GC summary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https://github.com/free5gc/free5gc/wiki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Main components of the 5GCore, Control and User Planes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3GPP Release 15 (R15)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Each component is configured by a specific yaml file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E.g. amfcfg.yaml, nssfcfg.yaml and upfcfg.yaml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86" name="Object 3"/>
          <p:cNvGraphicFramePr/>
          <p:nvPr/>
        </p:nvGraphicFramePr>
        <p:xfrm>
          <a:off x="4553280" y="2296800"/>
          <a:ext cx="3895200" cy="199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Visio.Drawing.11">
                  <p:embed/>
                </p:oleObj>
              </mc:Choice>
              <mc:Fallback>
                <p:oleObj r:id="rId3" imgW="0" imgH="0" progId="Visio.Drawing.11">
                  <p:embed/>
                  <p:pic>
                    <p:nvPicPr>
                      <p:cNvPr id="86" name="Object 3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4553280" y="2296800"/>
                        <a:ext cx="3895200" cy="1990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: Rounded Corners 4"/>
          <p:cNvSpPr/>
          <p:nvPr/>
        </p:nvSpPr>
        <p:spPr>
          <a:xfrm>
            <a:off x="4721760" y="2286000"/>
            <a:ext cx="3291480" cy="9388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Rectangle: Rounded Corners 5"/>
          <p:cNvSpPr/>
          <p:nvPr/>
        </p:nvSpPr>
        <p:spPr>
          <a:xfrm>
            <a:off x="6835680" y="3677040"/>
            <a:ext cx="736560" cy="61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chemeClr val="dk1"/>
                </a:solidFill>
                <a:latin typeface="Calibri Light"/>
              </a:rPr>
              <a:t>UERANSIM summary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https://github.com/aligungr/UERANSIM/wiki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Two main componentes: UE and gNB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Usage: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$ </a:t>
            </a:r>
            <a:r>
              <a:rPr lang="pt-PT" sz="2400" b="0" i="1" strike="noStrike" spc="-1">
                <a:solidFill>
                  <a:schemeClr val="dk1"/>
                </a:solidFill>
                <a:latin typeface="Calibri"/>
              </a:rPr>
              <a:t>nr-ue -c myconfig1.yaml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$ </a:t>
            </a:r>
            <a:r>
              <a:rPr lang="pt-PT" sz="2400" b="0" i="1" strike="noStrike" spc="-1">
                <a:solidFill>
                  <a:schemeClr val="dk1"/>
                </a:solidFill>
                <a:latin typeface="Calibri"/>
              </a:rPr>
              <a:t>nr-gnb -c myconfig2.yaml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TextBox 5"/>
          <p:cNvSpPr/>
          <p:nvPr/>
        </p:nvSpPr>
        <p:spPr>
          <a:xfrm>
            <a:off x="5018760" y="4848840"/>
            <a:ext cx="6096960" cy="363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https://github.com/aligungr/UERANSIM/wiki/Configuration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Object 3"/>
          <p:cNvGraphicFramePr/>
          <p:nvPr/>
        </p:nvGraphicFramePr>
        <p:xfrm>
          <a:off x="4553280" y="2296800"/>
          <a:ext cx="3895200" cy="199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Visio.Drawing.11">
                  <p:embed/>
                </p:oleObj>
              </mc:Choice>
              <mc:Fallback>
                <p:oleObj r:id="rId3" imgW="0" imgH="0" progId="Visio.Drawing.11">
                  <p:embed/>
                  <p:pic>
                    <p:nvPicPr>
                      <p:cNvPr id="93" name="Object 3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4553280" y="2296800"/>
                        <a:ext cx="3895200" cy="1990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Rectangle: Rounded Corners 7"/>
          <p:cNvSpPr/>
          <p:nvPr/>
        </p:nvSpPr>
        <p:spPr>
          <a:xfrm>
            <a:off x="4655160" y="3641040"/>
            <a:ext cx="1728720" cy="5068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chemeClr val="dk1"/>
                </a:solidFill>
                <a:latin typeface="Calibri Light"/>
              </a:rPr>
              <a:t>Network topology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26AA9-6223-7772-C013-06A9ED5DB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5" y="1103400"/>
            <a:ext cx="11058769" cy="501315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D211D-5475-5624-7742-5A4A4295CC43}"/>
              </a:ext>
            </a:extLst>
          </p:cNvPr>
          <p:cNvSpPr txBox="1"/>
          <p:nvPr/>
        </p:nvSpPr>
        <p:spPr>
          <a:xfrm>
            <a:off x="5145437" y="5881607"/>
            <a:ext cx="361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RL: </a:t>
            </a:r>
            <a:r>
              <a:rPr lang="pt-PT" dirty="0" err="1"/>
              <a:t>emulated</a:t>
            </a:r>
            <a:r>
              <a:rPr lang="pt-PT" dirty="0"/>
              <a:t> Radio Link </a:t>
            </a:r>
            <a:r>
              <a:rPr lang="pt-PT" dirty="0" err="1"/>
              <a:t>over</a:t>
            </a:r>
            <a:r>
              <a:rPr lang="pt-PT" dirty="0"/>
              <a:t> IP/UDP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3143520" y="296640"/>
            <a:ext cx="7098120" cy="616968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5.4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Rectangle 5"/>
          <p:cNvSpPr/>
          <p:nvPr/>
        </p:nvSpPr>
        <p:spPr>
          <a:xfrm>
            <a:off x="3210120" y="728640"/>
            <a:ext cx="6696360" cy="28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UE registration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6"/>
          <p:cNvSpPr/>
          <p:nvPr/>
        </p:nvSpPr>
        <p:spPr>
          <a:xfrm>
            <a:off x="3210120" y="1592640"/>
            <a:ext cx="669636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Initial data plane setup at UPF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7"/>
          <p:cNvSpPr/>
          <p:nvPr/>
        </p:nvSpPr>
        <p:spPr>
          <a:xfrm>
            <a:off x="3210120" y="1736640"/>
            <a:ext cx="6696360" cy="25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Data plane setup at gNB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angle 8"/>
          <p:cNvSpPr/>
          <p:nvPr/>
        </p:nvSpPr>
        <p:spPr>
          <a:xfrm>
            <a:off x="3210120" y="2097000"/>
            <a:ext cx="669636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chemeClr val="dk1"/>
                </a:solidFill>
                <a:latin typeface="Calibri"/>
              </a:rPr>
              <a:t>Final data plane setup at UPF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97539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5.4 e 5.6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 UE11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3685320" y="314640"/>
            <a:ext cx="7999200" cy="391608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2"/>
          <p:cNvPicPr/>
          <p:nvPr/>
        </p:nvPicPr>
        <p:blipFill>
          <a:blip r:embed="rId3"/>
          <a:stretch/>
        </p:blipFill>
        <p:spPr>
          <a:xfrm>
            <a:off x="3669480" y="4031640"/>
            <a:ext cx="8051040" cy="2935080"/>
          </a:xfrm>
          <a:prstGeom prst="rect">
            <a:avLst/>
          </a:prstGeom>
          <a:ln w="0">
            <a:noFill/>
          </a:ln>
        </p:spPr>
      </p:pic>
      <p:sp>
        <p:nvSpPr>
          <p:cNvPr id="160" name="Rectangle 13"/>
          <p:cNvSpPr/>
          <p:nvPr/>
        </p:nvSpPr>
        <p:spPr>
          <a:xfrm>
            <a:off x="8894520" y="3799080"/>
            <a:ext cx="2476800" cy="14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1" name="Rectangle 14"/>
          <p:cNvSpPr/>
          <p:nvPr/>
        </p:nvSpPr>
        <p:spPr>
          <a:xfrm>
            <a:off x="6071040" y="3360960"/>
            <a:ext cx="2476800" cy="14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2" name="Rectangle 15"/>
          <p:cNvSpPr/>
          <p:nvPr/>
        </p:nvSpPr>
        <p:spPr>
          <a:xfrm>
            <a:off x="6032160" y="1911960"/>
            <a:ext cx="2476800" cy="96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Rectangle 16"/>
          <p:cNvSpPr/>
          <p:nvPr/>
        </p:nvSpPr>
        <p:spPr>
          <a:xfrm>
            <a:off x="3818160" y="5397840"/>
            <a:ext cx="7528320" cy="744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4" name="Rectangle 17"/>
          <p:cNvSpPr/>
          <p:nvPr/>
        </p:nvSpPr>
        <p:spPr>
          <a:xfrm>
            <a:off x="6093360" y="706680"/>
            <a:ext cx="1022040" cy="215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5" name="Rectangle 18"/>
          <p:cNvSpPr/>
          <p:nvPr/>
        </p:nvSpPr>
        <p:spPr>
          <a:xfrm>
            <a:off x="6328800" y="4475160"/>
            <a:ext cx="2099880" cy="215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5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.5, 5.6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7" name="Content Placeholder 3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3215520" y="33840"/>
            <a:ext cx="7767720" cy="6823800"/>
          </a:xfrm>
          <a:prstGeom prst="rect">
            <a:avLst/>
          </a:prstGeom>
          <a:ln w="0">
            <a:noFill/>
          </a:ln>
        </p:spPr>
      </p:pic>
      <p:sp>
        <p:nvSpPr>
          <p:cNvPr id="168" name="Rectangle 15"/>
          <p:cNvSpPr/>
          <p:nvPr/>
        </p:nvSpPr>
        <p:spPr>
          <a:xfrm>
            <a:off x="3215520" y="1845000"/>
            <a:ext cx="7776360" cy="179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Rectangle 17"/>
          <p:cNvSpPr/>
          <p:nvPr/>
        </p:nvSpPr>
        <p:spPr>
          <a:xfrm>
            <a:off x="3215520" y="908640"/>
            <a:ext cx="7776360" cy="431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0" name="Rectangle 6"/>
          <p:cNvSpPr/>
          <p:nvPr/>
        </p:nvSpPr>
        <p:spPr>
          <a:xfrm>
            <a:off x="3215520" y="2133000"/>
            <a:ext cx="7776360" cy="395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5.6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136880"/>
            <a:ext cx="10515240" cy="503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BFBFBF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lt1">
                    <a:lumMod val="75000"/>
                  </a:schemeClr>
                </a:solidFill>
                <a:latin typeface="Calibri"/>
              </a:rPr>
              <a:t>ARP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HTTP2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HTTP2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HTTP2/NAS-5GS: AMF</a:t>
            </a:r>
            <a:r>
              <a:rPr lang="pt-PT" sz="24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SMF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HTTP2/NAS-5GS/NGAP: SMF</a:t>
            </a:r>
            <a:r>
              <a:rPr lang="pt-PT" sz="24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MF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HTTP2/NGAP: AMF</a:t>
            </a:r>
            <a:r>
              <a:rPr lang="pt-PT" sz="24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SMF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NGAP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NGAP: gNB1-N2 </a:t>
            </a:r>
            <a:r>
              <a:rPr lang="pt-PT" sz="24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 AMF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NGAP/NAS-5GS: AMF </a:t>
            </a:r>
            <a:r>
              <a:rPr lang="pt-PT" sz="2400" b="0" strike="noStrike" spc="-1">
                <a:solidFill>
                  <a:schemeClr val="dk1"/>
                </a:solidFill>
                <a:latin typeface="Wingdings"/>
              </a:rPr>
              <a:t></a:t>
            </a:r>
            <a:r>
              <a:rPr lang="pt-PT" sz="2400" b="0" strike="noStrike" spc="-1">
                <a:solidFill>
                  <a:schemeClr val="dk1"/>
                </a:solidFill>
                <a:latin typeface="Calibri"/>
              </a:rPr>
              <a:t>gNB2-N2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PFCP: SMF-N4 </a:t>
            </a:r>
            <a:r>
              <a:rPr lang="pt-PT" sz="2800" b="0" strike="noStrike" spc="-1">
                <a:solidFill>
                  <a:schemeClr val="dk1"/>
                </a:solidFill>
                <a:latin typeface="Wingdings"/>
              </a:rPr>
              <a:t></a:t>
            </a: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UPF-N4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SCTP: AMF-N2 </a:t>
            </a:r>
            <a:r>
              <a:rPr lang="pt-PT" sz="2800" b="0" strike="noStrike" spc="-1">
                <a:solidFill>
                  <a:schemeClr val="dk1"/>
                </a:solidFill>
                <a:latin typeface="Wingdings"/>
              </a:rPr>
              <a:t></a:t>
            </a:r>
            <a:r>
              <a:rPr lang="pt-PT" sz="2800" b="0" strike="noStrike" spc="-1">
                <a:solidFill>
                  <a:schemeClr val="dk1"/>
                </a:solidFill>
                <a:latin typeface="Calibri"/>
              </a:rPr>
              <a:t>gNB1-N2 (Sack e heartbeats)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BFBFBF"/>
              </a:buClr>
              <a:buFont typeface="Arial"/>
              <a:buChar char="•"/>
            </a:pPr>
            <a:r>
              <a:rPr lang="pt-PT" sz="2800" b="0" strike="noStrike" spc="-1">
                <a:solidFill>
                  <a:schemeClr val="lt1">
                    <a:lumMod val="75000"/>
                  </a:schemeClr>
                </a:solidFill>
                <a:latin typeface="Calibri"/>
              </a:rPr>
              <a:t>UDP &amp; TCP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2"/>
          <p:cNvPicPr/>
          <p:nvPr/>
        </p:nvPicPr>
        <p:blipFill>
          <a:blip r:embed="rId2"/>
          <a:stretch/>
        </p:blipFill>
        <p:spPr>
          <a:xfrm>
            <a:off x="119160" y="993960"/>
            <a:ext cx="4932360" cy="257868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PT" spc="-1" dirty="0">
                <a:solidFill>
                  <a:schemeClr val="dk1"/>
                </a:solidFill>
                <a:latin typeface="Calibri Light"/>
              </a:rPr>
              <a:t>6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.3 </a:t>
            </a:r>
            <a:r>
              <a:rPr lang="pt-PT" sz="4400" b="0" strike="noStrike" spc="-1" dirty="0" err="1">
                <a:solidFill>
                  <a:schemeClr val="dk1"/>
                </a:solidFill>
                <a:latin typeface="Calibri Light"/>
              </a:rPr>
              <a:t>and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 6.4: UE11 </a:t>
            </a:r>
            <a:r>
              <a:rPr lang="pt-PT" sz="4400" b="0" strike="noStrike" spc="-1" dirty="0" err="1">
                <a:solidFill>
                  <a:schemeClr val="dk1"/>
                </a:solidFill>
                <a:latin typeface="Calibri Light"/>
              </a:rPr>
              <a:t>ping</a:t>
            </a:r>
            <a:r>
              <a:rPr lang="pt-PT" sz="4400" b="0" strike="noStrike" spc="-1" dirty="0">
                <a:solidFill>
                  <a:schemeClr val="dk1"/>
                </a:solidFill>
                <a:latin typeface="Calibri Light"/>
              </a:rPr>
              <a:t> to 8.8.8.8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43200" y="10440"/>
            <a:ext cx="6732360" cy="49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24292F"/>
                </a:solidFill>
                <a:latin typeface="Calibri"/>
                <a:ea typeface="Yu Mincho"/>
              </a:rPr>
              <a:t>~/5GLab/netns5G$</a:t>
            </a:r>
            <a:r>
              <a:rPr lang="en-GB" sz="1800" b="0" strike="noStrike" spc="-1">
                <a:solidFill>
                  <a:schemeClr val="dk1"/>
                </a:solidFill>
                <a:latin typeface="Calibri"/>
                <a:ea typeface="Yu Mincho"/>
              </a:rPr>
              <a:t> </a:t>
            </a:r>
            <a:r>
              <a:rPr lang="en-GB" sz="1800" b="1" strike="noStrike" spc="-1">
                <a:solidFill>
                  <a:schemeClr val="dk1"/>
                </a:solidFill>
                <a:latin typeface="Calibri"/>
                <a:ea typeface="Yu Mincho"/>
              </a:rPr>
              <a:t>sudo ip netns exec ue11 ping 8.8.8.8 -I uesimtun0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6" name="Picture 6"/>
          <p:cNvPicPr/>
          <p:nvPr/>
        </p:nvPicPr>
        <p:blipFill>
          <a:blip r:embed="rId3"/>
          <a:stretch/>
        </p:blipFill>
        <p:spPr>
          <a:xfrm>
            <a:off x="3287520" y="1953000"/>
            <a:ext cx="4932360" cy="217008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8"/>
          <p:cNvPicPr/>
          <p:nvPr/>
        </p:nvPicPr>
        <p:blipFill>
          <a:blip r:embed="rId4"/>
          <a:stretch/>
        </p:blipFill>
        <p:spPr>
          <a:xfrm>
            <a:off x="3431880" y="3213000"/>
            <a:ext cx="4932360" cy="21700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4"/>
          <p:cNvPicPr/>
          <p:nvPr/>
        </p:nvPicPr>
        <p:blipFill>
          <a:blip r:embed="rId5"/>
          <a:stretch/>
        </p:blipFill>
        <p:spPr>
          <a:xfrm>
            <a:off x="6347880" y="4160520"/>
            <a:ext cx="4943880" cy="2700000"/>
          </a:xfrm>
          <a:prstGeom prst="rect">
            <a:avLst/>
          </a:prstGeom>
          <a:ln w="0">
            <a:noFill/>
          </a:ln>
        </p:spPr>
      </p:pic>
      <p:sp>
        <p:nvSpPr>
          <p:cNvPr id="179" name="Rectangle: Rounded Corners 15"/>
          <p:cNvSpPr/>
          <p:nvPr/>
        </p:nvSpPr>
        <p:spPr>
          <a:xfrm>
            <a:off x="1055520" y="3285000"/>
            <a:ext cx="1800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0" name="TextBox 16"/>
          <p:cNvSpPr/>
          <p:nvPr/>
        </p:nvSpPr>
        <p:spPr>
          <a:xfrm>
            <a:off x="4987440" y="980640"/>
            <a:ext cx="190152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gNB1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UPF (N3)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ectangle: Rounded Corners 17"/>
          <p:cNvSpPr/>
          <p:nvPr/>
        </p:nvSpPr>
        <p:spPr>
          <a:xfrm>
            <a:off x="227520" y="2529000"/>
            <a:ext cx="719640" cy="71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0160" rIns="90000" bIns="201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2" name="Rectangle: Rounded Corners 18"/>
          <p:cNvSpPr/>
          <p:nvPr/>
        </p:nvSpPr>
        <p:spPr>
          <a:xfrm>
            <a:off x="6491880" y="5697360"/>
            <a:ext cx="719640" cy="71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0160" rIns="90000" bIns="201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3" name="Rectangle: Rounded Corners 19"/>
          <p:cNvSpPr/>
          <p:nvPr/>
        </p:nvSpPr>
        <p:spPr>
          <a:xfrm>
            <a:off x="1235520" y="2061000"/>
            <a:ext cx="1800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4" name="TextBox 20"/>
          <p:cNvSpPr/>
          <p:nvPr/>
        </p:nvSpPr>
        <p:spPr>
          <a:xfrm>
            <a:off x="1780200" y="2133000"/>
            <a:ext cx="8928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SA: gNB1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DA: UPF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: Rounded Corners 21"/>
          <p:cNvSpPr/>
          <p:nvPr/>
        </p:nvSpPr>
        <p:spPr>
          <a:xfrm>
            <a:off x="7392240" y="5229360"/>
            <a:ext cx="1800000" cy="10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6" name="TextBox 22"/>
          <p:cNvSpPr/>
          <p:nvPr/>
        </p:nvSpPr>
        <p:spPr>
          <a:xfrm>
            <a:off x="7938360" y="5301360"/>
            <a:ext cx="9126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SA: UPF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DA: gNB1 N3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Box 23"/>
          <p:cNvSpPr/>
          <p:nvPr/>
        </p:nvSpPr>
        <p:spPr>
          <a:xfrm>
            <a:off x="8159760" y="1989000"/>
            <a:ext cx="256752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UPF (N6)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Internet (8.8.8.8)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: Rounded Corners 24"/>
          <p:cNvSpPr/>
          <p:nvPr/>
        </p:nvSpPr>
        <p:spPr>
          <a:xfrm>
            <a:off x="3467880" y="4149000"/>
            <a:ext cx="2808000" cy="323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9" name="TextBox 25"/>
          <p:cNvSpPr/>
          <p:nvPr/>
        </p:nvSpPr>
        <p:spPr>
          <a:xfrm>
            <a:off x="442080" y="4679280"/>
            <a:ext cx="27504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‘clean’ ICMP packet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UE IP address is ‘NATed’ to UPF N6 IP address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26"/>
          <p:cNvSpPr/>
          <p:nvPr/>
        </p:nvSpPr>
        <p:spPr>
          <a:xfrm>
            <a:off x="8319600" y="3177000"/>
            <a:ext cx="259956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Internet (8.8.8.8) 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UPF (N6)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: Rounded Corners 27"/>
          <p:cNvSpPr/>
          <p:nvPr/>
        </p:nvSpPr>
        <p:spPr>
          <a:xfrm>
            <a:off x="3323520" y="2889000"/>
            <a:ext cx="2808000" cy="323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92" name="Straight Arrow Connector 29"/>
          <p:cNvCxnSpPr>
            <a:stCxn id="176" idx="1"/>
            <a:endCxn id="189" idx="0"/>
          </p:cNvCxnSpPr>
          <p:nvPr/>
        </p:nvCxnSpPr>
        <p:spPr>
          <a:xfrm flipH="1">
            <a:off x="1817280" y="3038040"/>
            <a:ext cx="1470600" cy="1641600"/>
          </a:xfrm>
          <a:prstGeom prst="straightConnector1">
            <a:avLst/>
          </a:prstGeom>
          <a:ln>
            <a:solidFill>
              <a:srgbClr val="ED7D31"/>
            </a:solidFill>
            <a:tailEnd type="triangle" w="med" len="med"/>
          </a:ln>
        </p:spPr>
      </p:cxnSp>
      <p:cxnSp>
        <p:nvCxnSpPr>
          <p:cNvPr id="193" name="Straight Arrow Connector 31"/>
          <p:cNvCxnSpPr>
            <a:stCxn id="188" idx="1"/>
            <a:endCxn id="189" idx="0"/>
          </p:cNvCxnSpPr>
          <p:nvPr/>
        </p:nvCxnSpPr>
        <p:spPr>
          <a:xfrm flipH="1">
            <a:off x="1817280" y="4310640"/>
            <a:ext cx="1650960" cy="369000"/>
          </a:xfrm>
          <a:prstGeom prst="straightConnector1">
            <a:avLst/>
          </a:prstGeom>
          <a:ln>
            <a:solidFill>
              <a:srgbClr val="ED7D31"/>
            </a:solidFill>
            <a:tailEnd type="triangle" w="med" len="med"/>
          </a:ln>
        </p:spPr>
      </p:cxnSp>
      <p:sp>
        <p:nvSpPr>
          <p:cNvPr id="194" name="TextBox 36"/>
          <p:cNvSpPr/>
          <p:nvPr/>
        </p:nvSpPr>
        <p:spPr>
          <a:xfrm>
            <a:off x="9920160" y="3897000"/>
            <a:ext cx="193356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ICMP packet UPF (N3) </a:t>
            </a:r>
            <a:r>
              <a:rPr lang="pt-PT" sz="11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pt-PT" sz="1100" b="0" strike="noStrike" spc="-1">
                <a:solidFill>
                  <a:schemeClr val="dk1"/>
                </a:solidFill>
                <a:latin typeface="Calibri"/>
              </a:rPr>
              <a:t> gNB1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: Rounded Corners 37"/>
          <p:cNvSpPr/>
          <p:nvPr/>
        </p:nvSpPr>
        <p:spPr>
          <a:xfrm>
            <a:off x="6419880" y="5841360"/>
            <a:ext cx="2016000" cy="647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6" name="TextBox 38"/>
          <p:cNvSpPr/>
          <p:nvPr/>
        </p:nvSpPr>
        <p:spPr>
          <a:xfrm>
            <a:off x="619920" y="5661360"/>
            <a:ext cx="5569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PT" sz="1800" b="0" strike="noStrike" spc="-1">
                <a:solidFill>
                  <a:srgbClr val="FF0000"/>
                </a:solidFill>
                <a:latin typeface="Calibri"/>
              </a:rPr>
              <a:t>O  ip 10.1.0.1 é do UPF e não do host-n6. esse é o 10.1.0.2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PT" sz="1800" b="0" strike="noStrike" spc="-1">
                <a:solidFill>
                  <a:srgbClr val="FF0000"/>
                </a:solidFill>
                <a:latin typeface="Calibri"/>
              </a:rPr>
              <a:t>Corrigir no ficheiro de hosts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45"/>
          <p:cNvPicPr/>
          <p:nvPr/>
        </p:nvPicPr>
        <p:blipFill>
          <a:blip r:embed="rId6"/>
          <a:stretch/>
        </p:blipFill>
        <p:spPr>
          <a:xfrm>
            <a:off x="9336240" y="332640"/>
            <a:ext cx="2425680" cy="1692360"/>
          </a:xfrm>
          <a:prstGeom prst="rect">
            <a:avLst/>
          </a:prstGeom>
          <a:ln w="0">
            <a:noFill/>
          </a:ln>
        </p:spPr>
      </p:pic>
      <p:sp>
        <p:nvSpPr>
          <p:cNvPr id="198" name="Freeform: Shape 46"/>
          <p:cNvSpPr/>
          <p:nvPr/>
        </p:nvSpPr>
        <p:spPr>
          <a:xfrm>
            <a:off x="9491400" y="365760"/>
            <a:ext cx="2290680" cy="1518840"/>
          </a:xfrm>
          <a:custGeom>
            <a:avLst/>
            <a:gdLst>
              <a:gd name="textAreaLeft" fmla="*/ 0 w 2290680"/>
              <a:gd name="textAreaRight" fmla="*/ 2291040 w 2290680"/>
              <a:gd name="textAreaTop" fmla="*/ 0 h 1518840"/>
              <a:gd name="textAreaBottom" fmla="*/ 1519200 h 1518840"/>
            </a:gdLst>
            <a:ahLst/>
            <a:cxnLst/>
            <a:rect l="textAreaLeft" t="textAreaTop" r="textAreaRight" b="textAreaBottom"/>
            <a:pathLst>
              <a:path w="2290992" h="1519150">
                <a:moveTo>
                  <a:pt x="12487" y="1519150"/>
                </a:moveTo>
                <a:cubicBezTo>
                  <a:pt x="-7812" y="1404225"/>
                  <a:pt x="-28111" y="1289301"/>
                  <a:pt x="166136" y="1226842"/>
                </a:cubicBezTo>
                <a:cubicBezTo>
                  <a:pt x="360383" y="1164383"/>
                  <a:pt x="884415" y="1162509"/>
                  <a:pt x="1177972" y="1144396"/>
                </a:cubicBezTo>
                <a:cubicBezTo>
                  <a:pt x="1471529" y="1126283"/>
                  <a:pt x="1890629" y="1284928"/>
                  <a:pt x="1927480" y="1118163"/>
                </a:cubicBezTo>
                <a:cubicBezTo>
                  <a:pt x="1964331" y="951398"/>
                  <a:pt x="1338492" y="326183"/>
                  <a:pt x="1399077" y="143803"/>
                </a:cubicBezTo>
                <a:cubicBezTo>
                  <a:pt x="1459662" y="-38577"/>
                  <a:pt x="1875327" y="-7348"/>
                  <a:pt x="2290992" y="2388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PT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9" name="Oval 47"/>
          <p:cNvSpPr/>
          <p:nvPr/>
        </p:nvSpPr>
        <p:spPr>
          <a:xfrm>
            <a:off x="10092600" y="1448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val 48"/>
          <p:cNvSpPr/>
          <p:nvPr/>
        </p:nvSpPr>
        <p:spPr>
          <a:xfrm>
            <a:off x="11028600" y="1448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2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val 49"/>
          <p:cNvSpPr/>
          <p:nvPr/>
        </p:nvSpPr>
        <p:spPr>
          <a:xfrm>
            <a:off x="5123880" y="119664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val 50"/>
          <p:cNvSpPr/>
          <p:nvPr/>
        </p:nvSpPr>
        <p:spPr>
          <a:xfrm>
            <a:off x="11316600" y="425700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val 51"/>
          <p:cNvSpPr/>
          <p:nvPr/>
        </p:nvSpPr>
        <p:spPr>
          <a:xfrm>
            <a:off x="8292240" y="224100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2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Oval 52"/>
          <p:cNvSpPr/>
          <p:nvPr/>
        </p:nvSpPr>
        <p:spPr>
          <a:xfrm>
            <a:off x="8400240" y="3465000"/>
            <a:ext cx="179640" cy="17964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PT" sz="1400" b="0" strike="noStrike" spc="-1">
                <a:solidFill>
                  <a:srgbClr val="FFFF00"/>
                </a:solidFill>
                <a:latin typeface="Calibri"/>
              </a:rPr>
              <a:t>2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10547</TotalTime>
  <Words>2688</Words>
  <Application>Microsoft Office PowerPoint</Application>
  <PresentationFormat>Widescreen</PresentationFormat>
  <Paragraphs>360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OpenSymbol</vt:lpstr>
      <vt:lpstr>Symbol</vt:lpstr>
      <vt:lpstr>Times New Roman</vt:lpstr>
      <vt:lpstr>Wingdings</vt:lpstr>
      <vt:lpstr>Office Theme</vt:lpstr>
      <vt:lpstr>Office Theme</vt:lpstr>
      <vt:lpstr>Visio.Drawing.11</vt:lpstr>
      <vt:lpstr>Comunicações Móveis</vt:lpstr>
      <vt:lpstr>Free5GC summary</vt:lpstr>
      <vt:lpstr>UERANSIM summary</vt:lpstr>
      <vt:lpstr>Network topology</vt:lpstr>
      <vt:lpstr>5.4</vt:lpstr>
      <vt:lpstr>5.4 e 5.6 UE11</vt:lpstr>
      <vt:lpstr>5.5, 5.6</vt:lpstr>
      <vt:lpstr>5.6</vt:lpstr>
      <vt:lpstr>6.3 and 6.4: UE11 ping to 8.8.8.8</vt:lpstr>
      <vt:lpstr>6.3 and 6.4: UE11 ping to 8.8.8.8</vt:lpstr>
      <vt:lpstr>6.6: UE11-UE12(sl1) ping</vt:lpstr>
      <vt:lpstr>6.8: UE12-UE21 ping</vt:lpstr>
      <vt:lpstr>7.x: iperf3</vt:lpstr>
      <vt:lpstr>8.2 and 8.3</vt:lpstr>
      <vt:lpstr>8.4</vt:lpstr>
      <vt:lpstr>7.5 : UE11-UE12 ping in different slices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subject/>
  <dc:creator>Daniel Corujo</dc:creator>
  <dc:description/>
  <cp:lastModifiedBy>Francisco Fontes</cp:lastModifiedBy>
  <cp:revision>10</cp:revision>
  <dcterms:created xsi:type="dcterms:W3CDTF">2021-12-14T20:57:35Z</dcterms:created>
  <dcterms:modified xsi:type="dcterms:W3CDTF">2024-11-06T19:44:14Z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24</vt:i4>
  </property>
</Properties>
</file>