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duardo Bandeira de Melo Guimarã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Eduardo Bandeira de Melo Guimarães</a:t>
            </a:r>
          </a:p>
        </p:txBody>
      </p:sp>
      <p:sp>
        <p:nvSpPr>
          <p:cNvPr id="172" name="Um Estudo das Características de Qualidade de Sistemas Jav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 Estudo das Características de Qualidade de Sistemas Java</a:t>
            </a:r>
          </a:p>
        </p:txBody>
      </p:sp>
      <p:sp>
        <p:nvSpPr>
          <p:cNvPr id="173" name="Lab 0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Questão de Pesquisa 0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Hipótese:…"/>
          <p:cNvSpPr txBox="1"/>
          <p:nvPr>
            <p:ph type="body" idx="1"/>
          </p:nvPr>
        </p:nvSpPr>
        <p:spPr>
          <a:xfrm>
            <a:off x="1206500" y="1967651"/>
            <a:ext cx="21971000" cy="9780698"/>
          </a:xfrm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Hipótese: 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Existe relação entre a maturidade e a qualidade do código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Relação direta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Quanto mais antigo, maior a probabilidade de que melhorias de qualidade sejam aplicadas.</a:t>
            </a:r>
          </a:p>
          <a:p>
            <a:pPr defTabSz="1292319">
              <a:defRPr spc="-63" sz="63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448099"/>
            <a:ext cx="23672800" cy="6819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heatmap.png" descr="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9349" y="391879"/>
            <a:ext cx="16165302" cy="1293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nclusã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Conclusão: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Não existe relação entre a maturidade e a qualidade dos repositórios analisados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Questão de Pesquisa 03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ipótese:…"/>
          <p:cNvSpPr txBox="1"/>
          <p:nvPr>
            <p:ph type="body" sz="half" idx="1"/>
          </p:nvPr>
        </p:nvSpPr>
        <p:spPr>
          <a:xfrm>
            <a:off x="808803" y="4334761"/>
            <a:ext cx="22766394" cy="5046478"/>
          </a:xfrm>
          <a:prstGeom prst="rect">
            <a:avLst/>
          </a:prstGeom>
        </p:spPr>
        <p:txBody>
          <a:bodyPr/>
          <a:lstStyle/>
          <a:p>
            <a:pPr defTabSz="1072869">
              <a:defRPr spc="-52" sz="5280"/>
            </a:pPr>
            <a:r>
              <a:t>Hipótese:</a:t>
            </a:r>
          </a:p>
          <a:p>
            <a:pPr defTabSz="1072869">
              <a:defRPr spc="-52" sz="5280"/>
            </a:pPr>
          </a:p>
          <a:p>
            <a:pPr defTabSz="1072869">
              <a:defRPr spc="-52" sz="5280"/>
            </a:pPr>
            <a:r>
              <a:t>Não existe relação atividade/qualidade</a:t>
            </a:r>
          </a:p>
          <a:p>
            <a:pPr defTabSz="1072869">
              <a:defRPr spc="-52" sz="5280"/>
            </a:pPr>
          </a:p>
          <a:p>
            <a:pPr defTabSz="1072869">
              <a:defRPr spc="-52" sz="5280"/>
            </a:pPr>
            <a:r>
              <a:t>Métrica que diz muito pouco sobre um certo repositório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547436"/>
            <a:ext cx="23672800" cy="6621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heatmap.png" descr="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9349" y="391879"/>
            <a:ext cx="16165302" cy="1293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nclusã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Conclusão: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Não existe relação entre a atividade e a qualidade dos repositórios analisados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Angular stone architecture in light and shadow" descr="Angular stone architecture in light and shadow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28125" t="0" r="28125" b="0"/>
          <a:stretch>
            <a:fillRect/>
          </a:stretch>
        </p:blipFill>
        <p:spPr>
          <a:xfrm>
            <a:off x="12382500" y="0"/>
            <a:ext cx="12001381" cy="13716001"/>
          </a:xfrm>
          <a:prstGeom prst="rect">
            <a:avLst/>
          </a:prstGeom>
        </p:spPr>
      </p:pic>
      <p:sp>
        <p:nvSpPr>
          <p:cNvPr id="176" name="Tecnologias Utiliza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75" sz="7500"/>
            </a:lvl1pPr>
          </a:lstStyle>
          <a:p>
            <a:pPr/>
            <a:r>
              <a:t>Tecnologias Utilizadas</a:t>
            </a:r>
          </a:p>
        </p:txBody>
      </p:sp>
      <p:sp>
        <p:nvSpPr>
          <p:cNvPr id="177" name="Python…"/>
          <p:cNvSpPr txBox="1"/>
          <p:nvPr>
            <p:ph type="body" sz="half" idx="1"/>
          </p:nvPr>
        </p:nvSpPr>
        <p:spPr>
          <a:xfrm>
            <a:off x="1206500" y="2729685"/>
            <a:ext cx="9779000" cy="10534411"/>
          </a:xfrm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 lvl="1"/>
            <a:r>
              <a:t>Bibliotecas: Requests; CSV; DateTime; Pandas; Matplotlib; Seaborn; ScyPy; </a:t>
            </a:r>
          </a:p>
          <a:p>
            <a:pPr/>
            <a:r>
              <a:t>API GraphQL do GitHub</a:t>
            </a:r>
          </a:p>
          <a:p>
            <a:pPr/>
            <a:r>
              <a:t>Visual Studio Code</a:t>
            </a:r>
          </a:p>
        </p:txBody>
      </p:sp>
      <p:pic>
        <p:nvPicPr>
          <p:cNvPr id="178" name="python-logo.png" descr="python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00250" y="803473"/>
            <a:ext cx="7366000" cy="20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Visual_Studio_Code_1.35_icon.svg.png" descr="Visual_Studio_Code_1.35_icon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48126" y="10072224"/>
            <a:ext cx="2863401" cy="286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Questão de Pesquisa 04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Hipótese:…"/>
          <p:cNvSpPr txBox="1"/>
          <p:nvPr>
            <p:ph type="body" sz="half" idx="1"/>
          </p:nvPr>
        </p:nvSpPr>
        <p:spPr>
          <a:xfrm>
            <a:off x="1206500" y="3834305"/>
            <a:ext cx="21971000" cy="4804079"/>
          </a:xfrm>
          <a:prstGeom prst="rect">
            <a:avLst/>
          </a:prstGeom>
        </p:spPr>
        <p:txBody>
          <a:bodyPr/>
          <a:lstStyle/>
          <a:p>
            <a:pPr defTabSz="1024102">
              <a:defRPr spc="-50" sz="5040"/>
            </a:pPr>
            <a:r>
              <a:t>Hipótese: </a:t>
            </a:r>
          </a:p>
          <a:p>
            <a:pPr defTabSz="1024102">
              <a:defRPr spc="-50" sz="5040"/>
            </a:pPr>
          </a:p>
          <a:p>
            <a:pPr defTabSz="1024102">
              <a:defRPr spc="-50" sz="5040"/>
            </a:pPr>
            <a:r>
              <a:t>Existe uma relação inversa entre o tamanho e a qualidade</a:t>
            </a:r>
          </a:p>
          <a:p>
            <a:pPr defTabSz="1024102">
              <a:defRPr spc="-50" sz="5040"/>
            </a:pPr>
          </a:p>
          <a:p>
            <a:pPr defTabSz="1024102">
              <a:defRPr spc="-50" sz="5040"/>
            </a:pPr>
            <a:r>
              <a:t>Maior dificuldade em manter a qualidade (mesmo não sendo um bom indicador de complexidade)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572611"/>
            <a:ext cx="23672800" cy="6570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heatmap.png" descr="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9349" y="391879"/>
            <a:ext cx="16165302" cy="1293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clusã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Conclusão: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Existe relação entre a atividade e a qualidade dos repositórios analisados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rigado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Obrigado!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Questões de Pesquis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Questões de Pesquisa</a:t>
            </a:r>
          </a:p>
        </p:txBody>
      </p:sp>
      <p:sp>
        <p:nvSpPr>
          <p:cNvPr id="182" name="Qual é a relação entre a popularidade dos repositórios e suas características de qualidad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 é a relação entre a popularidade dos repositórios e suas características de qualidade?</a:t>
            </a:r>
          </a:p>
          <a:p>
            <a:pPr/>
            <a:r>
              <a:t>Qual é a relação entre a maturidade dos repositórios e suas características de qualidade?</a:t>
            </a:r>
          </a:p>
          <a:p>
            <a:pPr/>
            <a:r>
              <a:t>Qual é a relação entre a atividade dos repositórios e suas características de qualidade?</a:t>
            </a:r>
          </a:p>
          <a:p>
            <a:pPr/>
            <a:r>
              <a:t>Qual é a relação entre o tamanho dos repositórios e suas características de qualidade?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étricas Utiliza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Métricas Utilizadas</a:t>
            </a:r>
          </a:p>
        </p:txBody>
      </p:sp>
      <p:sp>
        <p:nvSpPr>
          <p:cNvPr id="185" name="Popularidade: quantidade de estrelas…"/>
          <p:cNvSpPr txBox="1"/>
          <p:nvPr>
            <p:ph type="body" idx="1"/>
          </p:nvPr>
        </p:nvSpPr>
        <p:spPr>
          <a:xfrm>
            <a:off x="1206500" y="3264020"/>
            <a:ext cx="21971000" cy="8256012"/>
          </a:xfrm>
          <a:prstGeom prst="rect">
            <a:avLst/>
          </a:prstGeom>
        </p:spPr>
        <p:txBody>
          <a:bodyPr/>
          <a:lstStyle/>
          <a:p>
            <a:pPr marL="388620" indent="-388620" defTabSz="2072588">
              <a:spcBef>
                <a:spcPts val="3900"/>
              </a:spcBef>
              <a:defRPr sz="3400"/>
            </a:pPr>
            <a:r>
              <a:t>Popularidade: quantidade de estrelas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Maturidade: idade em anos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Atividade: quantidade de releases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Tamanho: quantidade de linhas de código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Qualidade: </a:t>
            </a:r>
          </a:p>
          <a:p>
            <a:pPr lvl="1" marL="777240" indent="-388620" defTabSz="2072588">
              <a:spcBef>
                <a:spcPts val="3900"/>
              </a:spcBef>
              <a:defRPr sz="3400"/>
            </a:pPr>
            <a:r>
              <a:t>CBO (Coupling Between Objects)</a:t>
            </a:r>
          </a:p>
          <a:p>
            <a:pPr lvl="1" marL="777240" indent="-388620" defTabSz="2072588">
              <a:spcBef>
                <a:spcPts val="3900"/>
              </a:spcBef>
              <a:defRPr sz="3400"/>
            </a:pPr>
            <a:r>
              <a:t>DIT (Depth Inheritance Tree)</a:t>
            </a:r>
          </a:p>
          <a:p>
            <a:pPr lvl="1" marL="777240" indent="-388620" defTabSz="2072588">
              <a:spcBef>
                <a:spcPts val="3900"/>
              </a:spcBef>
              <a:defRPr sz="3400"/>
            </a:pPr>
            <a:r>
              <a:t>LCOM (Lack of Cohesion Of Methods)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Questão de Pesquisa 01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ipótese:…"/>
          <p:cNvSpPr txBox="1"/>
          <p:nvPr>
            <p:ph type="body" idx="1"/>
          </p:nvPr>
        </p:nvSpPr>
        <p:spPr>
          <a:xfrm>
            <a:off x="1206500" y="1967695"/>
            <a:ext cx="21971000" cy="9780610"/>
          </a:xfrm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Hipótese: 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Existe relação entre a popularidade e a qualidade do código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Relação direta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Quanto mais popular, mais pessoas trabalhando. Maior a probabilidade de melhorias de qualidade serem aplicadas.</a:t>
            </a:r>
          </a:p>
          <a:p>
            <a:pPr defTabSz="1292319">
              <a:defRPr spc="-63" sz="63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78" y="3476962"/>
            <a:ext cx="23678644" cy="6762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heatmap.png" descr="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9349" y="391879"/>
            <a:ext cx="16165302" cy="1293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nclusã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Conclusão: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Não existe relação entre a popularidade e a qualidade dos repositórios analisados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