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2438338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rgbClr val="FFFFFF"/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381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C768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37F67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537F67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008728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wholeTbl>
    <a:band2H>
      <a:tcTxStyle b="def" i="def"/>
      <a:tcStyle>
        <a:tcBdr/>
        <a:fill>
          <a:solidFill>
            <a:srgbClr val="FFFB00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410732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41073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97492"/>
              <a:satOff val="-3125"/>
              <a:lumOff val="27021"/>
            </a:schemeClr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7370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F9DF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114748"/>
              <a:satOff val="1446"/>
              <a:lumOff val="-896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>
                  <a:hueOff val="114748"/>
                  <a:satOff val="1446"/>
                  <a:lumOff val="-896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chemeClr val="accent6">
              <a:satOff val="-21357"/>
              <a:lumOff val="-20662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929292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381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381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D5D5D5"/>
              </a:solidFill>
              <a:prstDash val="solid"/>
              <a:miter lim="400000"/>
            </a:ln>
          </a:left>
          <a:right>
            <a:ln w="12700" cap="flat">
              <a:solidFill>
                <a:srgbClr val="D5D5D5"/>
              </a:solidFill>
              <a:prstDash val="solid"/>
              <a:miter lim="400000"/>
            </a:ln>
          </a:right>
          <a:top>
            <a:ln w="12700" cap="flat">
              <a:solidFill>
                <a:srgbClr val="D5D5D5"/>
              </a:solidFill>
              <a:prstDash val="solid"/>
              <a:miter lim="400000"/>
            </a:ln>
          </a:top>
          <a:bottom>
            <a:ln w="12700" cap="flat">
              <a:solidFill>
                <a:srgbClr val="D5D5D5"/>
              </a:solidFill>
              <a:prstDash val="solid"/>
              <a:miter lim="400000"/>
            </a:ln>
          </a:bottom>
          <a:insideH>
            <a:ln w="12700" cap="flat">
              <a:solidFill>
                <a:srgbClr val="D5D5D5"/>
              </a:solidFill>
              <a:prstDash val="solid"/>
              <a:miter lim="400000"/>
            </a:ln>
          </a:insideH>
          <a:insideV>
            <a:ln w="12700" cap="flat">
              <a:solidFill>
                <a:srgbClr val="D5D5D5"/>
              </a:solidFill>
              <a:prstDash val="solid"/>
              <a:miter lim="400000"/>
            </a:ln>
          </a:insideV>
        </a:tcBdr>
        <a:fill>
          <a:solidFill>
            <a:srgbClr val="5E5E5E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782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7839"/>
            <a:ext cx="21971000" cy="2006601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21719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6000"/>
              </a:spcBef>
              <a:buSzTx/>
              <a:buNone/>
              <a:defRPr sz="5000"/>
            </a:lvl1pPr>
            <a:lvl2pPr marL="0" indent="457200" defTabSz="825500">
              <a:spcBef>
                <a:spcPts val="6000"/>
              </a:spcBef>
              <a:buSzTx/>
              <a:buNone/>
              <a:defRPr sz="5000"/>
            </a:lvl2pPr>
            <a:lvl3pPr marL="0" indent="914400" defTabSz="825500">
              <a:spcBef>
                <a:spcPts val="6000"/>
              </a:spcBef>
              <a:buSzTx/>
              <a:buNone/>
              <a:defRPr sz="5000"/>
            </a:lvl3pPr>
            <a:lvl4pPr marL="0" indent="1371600" defTabSz="825500">
              <a:spcBef>
                <a:spcPts val="6000"/>
              </a:spcBef>
              <a:buSzTx/>
              <a:buNone/>
              <a:defRPr sz="5000"/>
            </a:lvl4pPr>
            <a:lvl5pPr marL="0" indent="1828800" defTabSz="8255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7360"/>
            <a:ext cx="21971000" cy="7351451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28667"/>
          </a:xfrm>
          <a:prstGeom prst="rect">
            <a:avLst/>
          </a:prstGeom>
        </p:spPr>
        <p:txBody>
          <a:bodyPr anchor="b"/>
          <a:lstStyle>
            <a:lvl1pPr marL="254000" indent="-2540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Attribution"/>
          <p:cNvSpPr txBox="1"/>
          <p:nvPr>
            <p:ph type="body" sz="quarter" idx="21" hasCustomPrompt="1"/>
          </p:nvPr>
        </p:nvSpPr>
        <p:spPr>
          <a:xfrm>
            <a:off x="5456257" y="9559997"/>
            <a:ext cx="13471486" cy="698501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Wavy pink and orange architecture against a blue sky"/>
          <p:cNvSpPr/>
          <p:nvPr>
            <p:ph type="pic" sz="quarter" idx="21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ow angle view of the corner of a modern building under a clear blue sky"/>
          <p:cNvSpPr/>
          <p:nvPr>
            <p:ph type="pic" sz="quarter" idx="22"/>
          </p:nvPr>
        </p:nvSpPr>
        <p:spPr>
          <a:xfrm>
            <a:off x="146177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Low angle view of a stone bridge under a partly cloudy sky"/>
          <p:cNvSpPr/>
          <p:nvPr>
            <p:ph type="pic" sz="quarter" idx="23"/>
          </p:nvPr>
        </p:nvSpPr>
        <p:spPr>
          <a:xfrm>
            <a:off x="61386" y="3632200"/>
            <a:ext cx="9690101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Low angle view of modern, metal building"/>
          <p:cNvSpPr/>
          <p:nvPr>
            <p:ph type="pic" idx="21"/>
          </p:nvPr>
        </p:nvSpPr>
        <p:spPr>
          <a:xfrm>
            <a:off x="-38100" y="-1295400"/>
            <a:ext cx="24447500" cy="1629551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eometric gray stone architecture"/>
          <p:cNvSpPr/>
          <p:nvPr>
            <p:ph type="pic" idx="21"/>
          </p:nvPr>
        </p:nvSpPr>
        <p:spPr>
          <a:xfrm>
            <a:off x="0" y="-4381500"/>
            <a:ext cx="24384001" cy="1828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1945"/>
            <a:ext cx="21971000" cy="4648201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eometric gray stone architecture"/>
          <p:cNvSpPr/>
          <p:nvPr>
            <p:ph type="pic" idx="21"/>
          </p:nvPr>
        </p:nvSpPr>
        <p:spPr>
          <a:xfrm>
            <a:off x="5707496" y="-660400"/>
            <a:ext cx="20053301" cy="150420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494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Angular stone architecture in light and shadow"/>
          <p:cNvSpPr/>
          <p:nvPr>
            <p:ph type="pic" idx="22"/>
          </p:nvPr>
        </p:nvSpPr>
        <p:spPr>
          <a:xfrm>
            <a:off x="12382500" y="0"/>
            <a:ext cx="21945600" cy="1371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xfrm>
            <a:off x="23558500" y="12483845"/>
            <a:ext cx="361188" cy="404115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chemeClr val="accent1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500" y="3906899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4B607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60642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500" y="12458699"/>
            <a:ext cx="388620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338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rgbClr val="FFFFFF"/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2438338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rgbClr val="FFFFFF"/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l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7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8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1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5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6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7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Eduardo Bandeira de Melo Guimarã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Eduardo Bandeira de Melo Guimarães</a:t>
            </a:r>
          </a:p>
        </p:txBody>
      </p:sp>
      <p:sp>
        <p:nvSpPr>
          <p:cNvPr id="172" name="Análise dos Resultados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Análise dos Resultados</a:t>
            </a:r>
          </a:p>
        </p:txBody>
      </p:sp>
      <p:sp>
        <p:nvSpPr>
          <p:cNvPr id="173" name="Lab 0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 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Análise de Media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85" sz="8500"/>
            </a:lvl1pPr>
          </a:lstStyle>
          <a:p>
            <a:pPr/>
            <a:r>
              <a:t>Análise de Mediana</a:t>
            </a:r>
          </a:p>
        </p:txBody>
      </p:sp>
      <p:sp>
        <p:nvSpPr>
          <p:cNvPr id="203" name="Encontrou-se uma mediana de 629 pull requests aceitos para os 100 repositórios mais populares do GitHub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38911" indent="-438911" algn="just" defTabSz="2340805">
              <a:spcBef>
                <a:spcPts val="4500"/>
              </a:spcBef>
              <a:defRPr sz="3839"/>
            </a:pPr>
            <a:r>
              <a:t>Encontrou-se uma mediana de 629 pull requests aceitos para os 100 repositórios mais populares do GitHub.</a:t>
            </a:r>
          </a:p>
          <a:p>
            <a:pPr marL="438911" indent="-438911" algn="just" defTabSz="2340805">
              <a:spcBef>
                <a:spcPts val="4500"/>
              </a:spcBef>
              <a:defRPr sz="3839"/>
            </a:pPr>
            <a:r>
              <a:t>Métrica um pouco difícil de se analisar sem outras medidas, como a relação com o tempo de existência do repositório.</a:t>
            </a:r>
          </a:p>
          <a:p>
            <a:pPr marL="438911" indent="-438911" algn="just" defTabSz="2340805">
              <a:spcBef>
                <a:spcPts val="4500"/>
              </a:spcBef>
              <a:defRPr sz="3839"/>
            </a:pPr>
            <a:r>
              <a:t>Apesar disso, pode-se dizer que é um número expressivo.</a:t>
            </a:r>
          </a:p>
          <a:p>
            <a:pPr marL="438911" indent="-438911" algn="just" defTabSz="2340805">
              <a:spcBef>
                <a:spcPts val="4500"/>
              </a:spcBef>
              <a:defRPr sz="3839"/>
            </a:pPr>
            <a:r>
              <a:t>Assim,</a:t>
            </a:r>
          </a:p>
        </p:txBody>
      </p:sp>
      <p:pic>
        <p:nvPicPr>
          <p:cNvPr id="204" name="Screenshot 2025-03-02 at 17.12.41.png" descr="Screenshot 2025-03-02 at 17.12.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0" y="0"/>
            <a:ext cx="20313099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im!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1731220">
              <a:defRPr spc="-85" sz="8520"/>
            </a:pPr>
            <a:r>
              <a:t>Sim!</a:t>
            </a:r>
          </a:p>
          <a:p>
            <a:pPr defTabSz="1731220">
              <a:defRPr spc="-85" sz="8520"/>
            </a:pPr>
            <a:r>
              <a:t>Repositórios populares recebem muita contribuição externa.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erá? 🤔"/>
          <p:cNvSpPr txBox="1"/>
          <p:nvPr>
            <p:ph type="body" sz="half" idx="1"/>
          </p:nvPr>
        </p:nvSpPr>
        <p:spPr>
          <a:xfrm>
            <a:off x="1206499" y="4813299"/>
            <a:ext cx="21971001" cy="4089401"/>
          </a:xfrm>
          <a:prstGeom prst="rect">
            <a:avLst/>
          </a:prstGeom>
        </p:spPr>
        <p:txBody>
          <a:bodyPr/>
          <a:lstStyle/>
          <a:p>
            <a:pPr/>
            <a:r>
              <a:t>Será? 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nálise da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72" sz="7300"/>
            </a:lvl1pPr>
          </a:lstStyle>
          <a:p>
            <a:pPr/>
            <a:r>
              <a:t>Análise da Distribuição</a:t>
            </a:r>
          </a:p>
        </p:txBody>
      </p:sp>
      <p:sp>
        <p:nvSpPr>
          <p:cNvPr id="211" name="Alguns repositórios possuem de 10 mil a 80 mil pull requests aceitas no total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Alguns repositórios possuem de 10 mil a 80 mil pull requests aceitas no total.</a:t>
            </a:r>
          </a:p>
          <a:p>
            <a:pPr algn="just"/>
            <a:r>
              <a:t>Ainda pode-se dizer que 629 é um número expressivo?</a:t>
            </a:r>
          </a:p>
          <a:p>
            <a:pPr algn="just"/>
            <a:r>
              <a:t>Nem tanto…</a:t>
            </a:r>
          </a:p>
        </p:txBody>
      </p:sp>
      <p:pic>
        <p:nvPicPr>
          <p:cNvPr id="212" name="histograma_questao02.png" descr="histograma_questao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5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Gráfico 4"/>
          <p:cNvSpPr txBox="1"/>
          <p:nvPr/>
        </p:nvSpPr>
        <p:spPr>
          <a:xfrm>
            <a:off x="17568324" y="11430000"/>
            <a:ext cx="1450849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3- Sistemas populares lançam releases com frequência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3- Sistemas populares lançam releases com frequência?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Análise de Media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85" sz="8500"/>
            </a:lvl1pPr>
          </a:lstStyle>
          <a:p>
            <a:pPr/>
            <a:r>
              <a:t>Análise de Mediana</a:t>
            </a:r>
          </a:p>
        </p:txBody>
      </p:sp>
      <p:sp>
        <p:nvSpPr>
          <p:cNvPr id="218" name="Encontrou-se uma mediana 33 releases totais para os 1000 repositórios mais populare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Encontrou-se uma mediana 33 releases totais para os 1000 repositórios mais populares.</a:t>
            </a:r>
          </a:p>
          <a:p>
            <a:pPr algn="just"/>
            <a:r>
              <a:t>Trata-se de um valor bem baixo</a:t>
            </a:r>
          </a:p>
          <a:p>
            <a:pPr algn="just"/>
            <a:r>
              <a:t>Mas não apenas</a:t>
            </a:r>
          </a:p>
        </p:txBody>
      </p:sp>
      <p:pic>
        <p:nvPicPr>
          <p:cNvPr id="219" name="Screenshot 2025-03-02 at 22.17.49.png" descr="Screenshot 2025-03-02 at 22.17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0" y="-26663"/>
            <a:ext cx="23492692" cy="137693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Análise da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72" sz="7300"/>
            </a:lvl1pPr>
          </a:lstStyle>
          <a:p>
            <a:pPr/>
            <a:r>
              <a:t>Análise da distribuição</a:t>
            </a:r>
          </a:p>
        </p:txBody>
      </p:sp>
      <p:sp>
        <p:nvSpPr>
          <p:cNvPr id="222" name="Os modelos de distribuição mostram que a grande maioria dos repositórios possuem, de fato, uma quantidade muito baixa de release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Os modelos de distribuição mostram que a grande maioria dos repositórios possuem, de fato, uma quantidade muito baixa de releases.</a:t>
            </a:r>
          </a:p>
        </p:txBody>
      </p:sp>
      <p:pic>
        <p:nvPicPr>
          <p:cNvPr id="223" name="boxplot_questao03.png" descr="boxplot_questao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5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4" name="Gráfico 5"/>
          <p:cNvSpPr txBox="1"/>
          <p:nvPr/>
        </p:nvSpPr>
        <p:spPr>
          <a:xfrm>
            <a:off x="17572896" y="11430000"/>
            <a:ext cx="1441705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histograma_questao03.png" descr="histograma_questao0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685" y="2809875"/>
            <a:ext cx="10795001" cy="809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histograma_zoom_questao03.png" descr="histograma_zoom_questao03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96248" y="2809874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28" name="Gráfico 7"/>
          <p:cNvSpPr txBox="1"/>
          <p:nvPr/>
        </p:nvSpPr>
        <p:spPr>
          <a:xfrm>
            <a:off x="17582345" y="11430000"/>
            <a:ext cx="1422807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7</a:t>
            </a:r>
          </a:p>
        </p:txBody>
      </p:sp>
      <p:sp>
        <p:nvSpPr>
          <p:cNvPr id="229" name="Gráfico 6"/>
          <p:cNvSpPr txBox="1"/>
          <p:nvPr/>
        </p:nvSpPr>
        <p:spPr>
          <a:xfrm>
            <a:off x="5367457" y="11430000"/>
            <a:ext cx="1451458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6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Interpreta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21">
              <a:defRPr spc="-95" sz="9500"/>
            </a:lvl1pPr>
          </a:lstStyle>
          <a:p>
            <a:pPr/>
            <a:r>
              <a:t>Interpretação</a:t>
            </a:r>
          </a:p>
        </p:txBody>
      </p:sp>
      <p:sp>
        <p:nvSpPr>
          <p:cNvPr id="232" name="Dos 1000 repositórios analisados, 313 (31,3%) nunca lançaram nenhuma release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Dos 1000 repositórios analisados, 313 (31,3%) nunca lançaram nenhuma release. </a:t>
            </a:r>
          </a:p>
          <a:p>
            <a:pPr algn="just"/>
            <a:r>
              <a:t>Provavelmente, estes repositórios não “oficializam” o lançamento de atualizações por meio de releases oficiais.</a:t>
            </a:r>
          </a:p>
        </p:txBody>
      </p:sp>
      <p:pic>
        <p:nvPicPr>
          <p:cNvPr id="233" name="Screenshot 2025-03-02 at 22.25.55.png" descr="Screenshot 2025-03-02 at 22.25.5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58700" y="-176365"/>
            <a:ext cx="24890830" cy="14068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4- Sistemas populares são atualizados com frequência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4- Sistemas populares são atualizados com frequência?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- Sistemas populares são maduros/antigo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1- Sistemas populares são maduros/antigos?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Análise de Mediana e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19169">
              <a:defRPr spc="-50" sz="5000"/>
            </a:lvl1pPr>
          </a:lstStyle>
          <a:p>
            <a:pPr/>
            <a:r>
              <a:t>Análise de Mediana e distribuição</a:t>
            </a:r>
          </a:p>
        </p:txBody>
      </p:sp>
      <p:sp>
        <p:nvSpPr>
          <p:cNvPr id="238" name="Encontrou-se uma mediana de 45 dias desde o último lançamento de uma atualização para os 1000 repositórios mais populares do GitHub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Encontrou-se uma mediana de 45 dias desde o último lançamento de uma atualização para os 1000 repositórios mais populares do GitHub.</a:t>
            </a:r>
          </a:p>
          <a:p>
            <a:pPr algn="just"/>
            <a:r>
              <a:t>Analisando os modelos de distribuição, percebe-se uma tendência de poucos dias desde última atualização</a:t>
            </a:r>
          </a:p>
        </p:txBody>
      </p:sp>
      <p:pic>
        <p:nvPicPr>
          <p:cNvPr id="239" name="histograma_questao04.png" descr="histograma_questao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5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40" name="Gráfico 8"/>
          <p:cNvSpPr txBox="1"/>
          <p:nvPr/>
        </p:nvSpPr>
        <p:spPr>
          <a:xfrm>
            <a:off x="17569848" y="11430000"/>
            <a:ext cx="1447801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histograma_zoom_questao04.png" descr="histograma_zoom_questao0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5685" y="2809874"/>
            <a:ext cx="10795001" cy="809625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boxplot_questao04.png" descr="boxplot_questao04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896248" y="2809875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44" name="Gráfico 9: zoom da primeira barra do gráfico 8"/>
          <p:cNvSpPr txBox="1"/>
          <p:nvPr/>
        </p:nvSpPr>
        <p:spPr>
          <a:xfrm>
            <a:off x="2664185" y="11430000"/>
            <a:ext cx="6858001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9: zoom da primeira barra do gráfico 8</a:t>
            </a:r>
          </a:p>
        </p:txBody>
      </p:sp>
      <p:sp>
        <p:nvSpPr>
          <p:cNvPr id="245" name="Gráfico 10"/>
          <p:cNvSpPr txBox="1"/>
          <p:nvPr/>
        </p:nvSpPr>
        <p:spPr>
          <a:xfrm>
            <a:off x="17497763" y="11430000"/>
            <a:ext cx="1591971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10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5- Sistemas populares são escritos nas linguagens mais populare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pc="-111" sz="11160"/>
            </a:lvl1pPr>
          </a:lstStyle>
          <a:p>
            <a:pPr/>
            <a:r>
              <a:t>5- Sistemas populares são escritos nas linguagens mais populares?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Análise dos resultado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75" sz="7500"/>
            </a:lvl1pPr>
          </a:lstStyle>
          <a:p>
            <a:pPr/>
            <a:r>
              <a:t>Análise dos resultados</a:t>
            </a:r>
          </a:p>
        </p:txBody>
      </p:sp>
      <p:sp>
        <p:nvSpPr>
          <p:cNvPr id="250" name="78,8% têm como linguagem principal uma das linguagens do top-10 linguagens mais utilizadas do GitHub (ranking 2025)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78,8% têm como linguagem principal uma das linguagens do top-10 linguagens mais utilizadas do GitHub (ranking 2025).</a:t>
            </a:r>
          </a:p>
          <a:p>
            <a:pPr algn="just"/>
            <a:r>
              <a:t>Essa análise é mais fácil…</a:t>
            </a:r>
          </a:p>
        </p:txBody>
      </p:sp>
      <p:pic>
        <p:nvPicPr>
          <p:cNvPr id="251" name="grafico_barras_questao05.png" descr="grafico_barras_questao0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4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2" name="Gráfico 11"/>
          <p:cNvSpPr txBox="1"/>
          <p:nvPr/>
        </p:nvSpPr>
        <p:spPr>
          <a:xfrm>
            <a:off x="17540740" y="11430000"/>
            <a:ext cx="1506017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11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6- Sistemas populares possuem um alto percentual de issues fechadas?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defTabSz="2170121">
              <a:defRPr spc="-106" sz="10680"/>
            </a:lvl1pPr>
          </a:lstStyle>
          <a:p>
            <a:pPr/>
            <a:r>
              <a:t>6- Sistemas populares possuem um alto percentual de issues fechadas?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Análise de mediana e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219169">
              <a:defRPr spc="-50" sz="5000"/>
            </a:lvl1pPr>
          </a:lstStyle>
          <a:p>
            <a:pPr/>
            <a:r>
              <a:t>Análise de mediana e distribuição</a:t>
            </a:r>
          </a:p>
        </p:txBody>
      </p:sp>
      <p:sp>
        <p:nvSpPr>
          <p:cNvPr id="257" name="A mediana da razão entre issues fechadas e issues abertas para os 1000 repositórios mais populares do GitHub foi de 86,57%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A mediana da razão entre issues fechadas e issues abertas para os 1000 repositórios mais populares do GitHub foi de 86,57%.</a:t>
            </a:r>
          </a:p>
          <a:p>
            <a:pPr algn="just"/>
            <a:r>
              <a:t>Observa-se, no diagrama de dispersão, a forte tendência de que muitos repositórios tenham um percentual elevado de issues fechadas.</a:t>
            </a:r>
          </a:p>
        </p:txBody>
      </p:sp>
      <p:pic>
        <p:nvPicPr>
          <p:cNvPr id="258" name="histograma_questao06.png" descr="histograma_questao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5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Gráfico 12"/>
          <p:cNvSpPr txBox="1"/>
          <p:nvPr/>
        </p:nvSpPr>
        <p:spPr>
          <a:xfrm>
            <a:off x="17517118" y="11430000"/>
            <a:ext cx="1553261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12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boxplot_questao06.png" descr="boxplot_questao0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94500" y="2809874"/>
            <a:ext cx="10795001" cy="8096251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Gráfico 13"/>
          <p:cNvSpPr txBox="1"/>
          <p:nvPr/>
        </p:nvSpPr>
        <p:spPr>
          <a:xfrm>
            <a:off x="11407749" y="11430000"/>
            <a:ext cx="1568502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13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brigado! 🙂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Obrigado! 🙂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Análise de Median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072588">
              <a:defRPr spc="-85" sz="8500"/>
            </a:lvl1pPr>
          </a:lstStyle>
          <a:p>
            <a:pPr/>
            <a:r>
              <a:t>Análise de Mediana</a:t>
            </a:r>
          </a:p>
        </p:txBody>
      </p:sp>
      <p:sp>
        <p:nvSpPr>
          <p:cNvPr id="178" name="Encontrou-se uma mediana de idade de 8,28 anos para os 1000 repositórios mais populares do GitHub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Encontrou-se uma mediana de idade de 8,28 anos para os 1000 repositórios mais populares do GitHub.</a:t>
            </a:r>
          </a:p>
          <a:p>
            <a:pPr algn="just"/>
            <a:r>
              <a:t>O conceito de `antigo’ é bastante relativo. </a:t>
            </a:r>
          </a:p>
          <a:p>
            <a:pPr algn="just"/>
            <a:r>
              <a:t>Mas, na minha opinião, pode-se dizer que 8 anos é, sim, um projeto maduro.</a:t>
            </a:r>
          </a:p>
        </p:txBody>
      </p:sp>
      <p:pic>
        <p:nvPicPr>
          <p:cNvPr id="179" name="Screenshot 2025-03-02 at 14.26.19.png" descr="Screenshot 2025-03-02 at 14.26.1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461278" y="-1"/>
            <a:ext cx="16971976" cy="13716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Sim!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defTabSz="2096971">
              <a:defRPr spc="-103" sz="10320"/>
            </a:pPr>
            <a:r>
              <a:t>Sim!</a:t>
            </a:r>
          </a:p>
          <a:p>
            <a:pPr defTabSz="2096971">
              <a:defRPr spc="-103" sz="10320"/>
            </a:pPr>
            <a:r>
              <a:t>Repositorios populares são maduros.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orém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Porém…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nálise da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72" sz="7300"/>
            </a:lvl1pPr>
          </a:lstStyle>
          <a:p>
            <a:pPr/>
            <a:r>
              <a:t>Análise da distribuição</a:t>
            </a:r>
          </a:p>
        </p:txBody>
      </p:sp>
      <p:sp>
        <p:nvSpPr>
          <p:cNvPr id="186" name="DENTRE os repositórios mais populares do GitHub, não necessariamente os mais antigos são os mais populares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DENTRE os repositórios mais populares do GitHub, não necessariamente os mais antigos são os mais populares.</a:t>
            </a:r>
          </a:p>
        </p:txBody>
      </p:sp>
      <p:pic>
        <p:nvPicPr>
          <p:cNvPr id="187" name="histograma.png" descr="histogram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8387" y="2811478"/>
            <a:ext cx="10790723" cy="8093044"/>
          </a:xfrm>
          <a:prstGeom prst="rect">
            <a:avLst/>
          </a:prstGeom>
          <a:ln w="12700">
            <a:miter lim="400000"/>
          </a:ln>
        </p:spPr>
      </p:pic>
      <p:sp>
        <p:nvSpPr>
          <p:cNvPr id="188" name="Gráfico 1"/>
          <p:cNvSpPr txBox="1"/>
          <p:nvPr/>
        </p:nvSpPr>
        <p:spPr>
          <a:xfrm>
            <a:off x="17601547" y="11430000"/>
            <a:ext cx="1384403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nálise da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72" sz="7300"/>
            </a:lvl1pPr>
          </a:lstStyle>
          <a:p>
            <a:pPr/>
            <a:r>
              <a:t>Análise da distribuição</a:t>
            </a:r>
          </a:p>
        </p:txBody>
      </p:sp>
      <p:sp>
        <p:nvSpPr>
          <p:cNvPr id="191" name="Observa-se que uma parte considerável da área da curva de distribuição está mais à esquerda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Observa-se que uma parte considerável da área da curva de distribuição está mais à esquerda.</a:t>
            </a:r>
          </a:p>
          <a:p>
            <a:pPr algn="just"/>
            <a:r>
              <a:t>Logo, a maior parte dos 1000 repositórios mais populares não está entre os mais antigos.</a:t>
            </a:r>
          </a:p>
        </p:txBody>
      </p:sp>
      <p:pic>
        <p:nvPicPr>
          <p:cNvPr id="192" name="histograma_curva_densidade.png" descr="histograma_curva_densida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5"/>
            <a:ext cx="10795001" cy="8096250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Gráfico 2"/>
          <p:cNvSpPr txBox="1"/>
          <p:nvPr/>
        </p:nvSpPr>
        <p:spPr>
          <a:xfrm>
            <a:off x="17577925" y="11430000"/>
            <a:ext cx="1431647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nálise da distribuiçã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779987">
              <a:defRPr spc="-72" sz="7300"/>
            </a:lvl1pPr>
          </a:lstStyle>
          <a:p>
            <a:pPr/>
            <a:r>
              <a:t>Análise da distribuição</a:t>
            </a:r>
          </a:p>
        </p:txBody>
      </p:sp>
      <p:sp>
        <p:nvSpPr>
          <p:cNvPr id="196" name="A distribuição é quase simétrica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algn="just"/>
            <a:r>
              <a:t>A distribuição é quase simétrica</a:t>
            </a:r>
          </a:p>
          <a:p>
            <a:pPr algn="just"/>
            <a:r>
              <a:t>75% dos repositórios possuem até 10 anos de idade. </a:t>
            </a:r>
          </a:p>
          <a:p>
            <a:pPr algn="just"/>
            <a:r>
              <a:t>25% dos repositórios possuem mais de 10 anos de idade.</a:t>
            </a:r>
          </a:p>
        </p:txBody>
      </p:sp>
      <p:pic>
        <p:nvPicPr>
          <p:cNvPr id="197" name="histograma_boxplot.png" descr="histograma_boxplo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96248" y="2809874"/>
            <a:ext cx="10795001" cy="8096252"/>
          </a:xfrm>
          <a:prstGeom prst="rect">
            <a:avLst/>
          </a:prstGeom>
          <a:ln w="12700">
            <a:miter lim="400000"/>
          </a:ln>
        </p:spPr>
      </p:pic>
      <p:sp>
        <p:nvSpPr>
          <p:cNvPr id="198" name="Gráfico 3"/>
          <p:cNvSpPr txBox="1"/>
          <p:nvPr/>
        </p:nvSpPr>
        <p:spPr>
          <a:xfrm>
            <a:off x="17570305" y="11430000"/>
            <a:ext cx="1446887" cy="4922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spcBef>
                <a:spcPts val="0"/>
              </a:spcBef>
              <a:defRPr sz="24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Gráfico 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2- Projetos populares recebem muita contribuição externa?"/>
          <p:cNvSpPr txBox="1"/>
          <p:nvPr>
            <p:ph type="body" sz="half" idx="1"/>
          </p:nvPr>
        </p:nvSpPr>
        <p:spPr>
          <a:xfrm>
            <a:off x="1206500" y="4813299"/>
            <a:ext cx="21971000" cy="4089401"/>
          </a:xfrm>
          <a:prstGeom prst="rect">
            <a:avLst/>
          </a:prstGeom>
        </p:spPr>
        <p:txBody>
          <a:bodyPr/>
          <a:lstStyle/>
          <a:p>
            <a:pPr/>
            <a:r>
              <a:t>2- Projetos populares recebem muita contribuição externa?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4B6079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7_MinimalistDark">
  <a:themeElements>
    <a:clrScheme name="37_MinimalistDark">
      <a:dk1>
        <a:srgbClr val="000000"/>
      </a:dk1>
      <a:lt1>
        <a:srgbClr val="FFFFFF"/>
      </a:lt1>
      <a:dk2>
        <a:srgbClr val="6F6F6F"/>
      </a:dk2>
      <a:lt2>
        <a:srgbClr val="D5D5D5"/>
      </a:lt2>
      <a:accent1>
        <a:srgbClr val="9BAABB"/>
      </a:accent1>
      <a:accent2>
        <a:srgbClr val="4CECD6"/>
      </a:accent2>
      <a:accent3>
        <a:srgbClr val="31FD29"/>
      </a:accent3>
      <a:accent4>
        <a:srgbClr val="FEFB00"/>
      </a:accent4>
      <a:accent5>
        <a:srgbClr val="F8ADB9"/>
      </a:accent5>
      <a:accent6>
        <a:srgbClr val="DE9DFE"/>
      </a:accent6>
      <a:hlink>
        <a:srgbClr val="0000FF"/>
      </a:hlink>
      <a:folHlink>
        <a:srgbClr val="FF00FF"/>
      </a:folHlink>
    </a:clrScheme>
    <a:fontScheme name="37_MinimalistDark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7_MinimalistDa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chemeClr val="accent1">
                <a:satOff val="5092"/>
                <a:lumOff val="-28652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