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duardo Bandeira de Melo Guimarã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Eduardo Bandeira de Melo Guimarães</a:t>
            </a:r>
          </a:p>
        </p:txBody>
      </p:sp>
      <p:sp>
        <p:nvSpPr>
          <p:cNvPr id="172" name="Caracterizando a Atividade de Code Review no GitHub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Caracterizando a Atividade de Code Review no GitHub</a:t>
            </a:r>
          </a:p>
        </p:txBody>
      </p:sp>
      <p:sp>
        <p:nvSpPr>
          <p:cNvPr id="173" name="Lab 0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media_alteracoes.png" descr="media_alteraco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500" y="619124"/>
            <a:ext cx="16637001" cy="1247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mediana_alteracoes.png" descr="mediana_alteraco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500" y="619124"/>
            <a:ext cx="16637001" cy="1247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correlacao_tamanho_aceitabilidade.png" descr="correlacao_tamanho_aceitabilida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4411" y="1149505"/>
            <a:ext cx="19175178" cy="11416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onclusão:…"/>
          <p:cNvSpPr txBox="1"/>
          <p:nvPr>
            <p:ph type="body" sz="half" idx="1"/>
          </p:nvPr>
        </p:nvSpPr>
        <p:spPr>
          <a:xfrm>
            <a:off x="1206500" y="4190999"/>
            <a:ext cx="21971000" cy="5334001"/>
          </a:xfrm>
          <a:prstGeom prst="rect">
            <a:avLst/>
          </a:prstGeom>
        </p:spPr>
        <p:txBody>
          <a:bodyPr/>
          <a:lstStyle/>
          <a:p>
            <a:pPr defTabSz="1365469">
              <a:defRPr spc="-67" sz="6719"/>
            </a:pPr>
            <a:r>
              <a:t>Conclusão:</a:t>
            </a:r>
          </a:p>
          <a:p>
            <a:pPr defTabSz="1365469">
              <a:defRPr spc="-67" sz="6719"/>
            </a:pPr>
          </a:p>
          <a:p>
            <a:pPr defTabSz="1365469">
              <a:defRPr spc="-67" sz="6719"/>
            </a:pPr>
            <a:r>
              <a:t>Hipótese confirmada.</a:t>
            </a:r>
          </a:p>
          <a:p>
            <a:pPr defTabSz="1365469">
              <a:defRPr spc="-67" sz="6719"/>
            </a:pPr>
            <a:r>
              <a:t>Não existe relação entre o tamanho dos PR’s e os resultados finais das revisões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Questão de Pesquisa 0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Questão de Pesquisa 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ipótese:…"/>
          <p:cNvSpPr txBox="1"/>
          <p:nvPr>
            <p:ph type="body" idx="1"/>
          </p:nvPr>
        </p:nvSpPr>
        <p:spPr>
          <a:xfrm>
            <a:off x="1206500" y="1967651"/>
            <a:ext cx="21971000" cy="9780698"/>
          </a:xfrm>
          <a:prstGeom prst="rect">
            <a:avLst/>
          </a:prstGeom>
        </p:spPr>
        <p:txBody>
          <a:bodyPr/>
          <a:lstStyle/>
          <a:p>
            <a:pPr defTabSz="1170402">
              <a:defRPr spc="-57" sz="5760"/>
            </a:pPr>
            <a:r>
              <a:t>Hipótese: </a:t>
            </a:r>
          </a:p>
          <a:p>
            <a:pPr defTabSz="1170402">
              <a:defRPr spc="-57" sz="5760"/>
            </a:pPr>
          </a:p>
          <a:p>
            <a:pPr defTabSz="1170402">
              <a:defRPr spc="-57" sz="5760"/>
            </a:pPr>
            <a:r>
              <a:t>Existe uma relação inversa entre o tempo de análise dos PR’s e o Feedback final das revisões</a:t>
            </a:r>
          </a:p>
          <a:p>
            <a:pPr defTabSz="1170402">
              <a:defRPr spc="-57" sz="5760"/>
            </a:pPr>
          </a:p>
          <a:p>
            <a:pPr defTabSz="1170402">
              <a:defRPr spc="-57" sz="5760"/>
            </a:pPr>
            <a:r>
              <a:t>Justificativa</a:t>
            </a:r>
          </a:p>
          <a:p>
            <a:pPr defTabSz="1170402">
              <a:defRPr spc="-57" sz="5760"/>
            </a:pPr>
          </a:p>
          <a:p>
            <a:pPr defTabSz="1170402">
              <a:defRPr spc="-57" sz="5760"/>
            </a:pPr>
            <a:r>
              <a:t>Revisões que duram mais tempo podem indicar código confuso e difícil de entender, o que pode aumentar o grau de rejeição.</a:t>
            </a:r>
          </a:p>
          <a:p>
            <a:pPr defTabSz="1170402">
              <a:defRPr spc="-57" sz="576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media_tempo.png" descr="media_temp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500" y="619125"/>
            <a:ext cx="16637001" cy="1247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mediana_tempo.png" descr="mediana_temp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500" y="619124"/>
            <a:ext cx="16637001" cy="1247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correlacao_tempo_aceitabilidade.png" descr="correlacao_tempo_aceitabilida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0" y="465667"/>
            <a:ext cx="19177000" cy="12784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onclusão:…"/>
          <p:cNvSpPr txBox="1"/>
          <p:nvPr>
            <p:ph type="body" sz="half" idx="1"/>
          </p:nvPr>
        </p:nvSpPr>
        <p:spPr>
          <a:xfrm>
            <a:off x="1206500" y="4190999"/>
            <a:ext cx="21971000" cy="4980045"/>
          </a:xfrm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Conclusão: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Hipótese confirmada (em partes). </a:t>
            </a:r>
          </a:p>
          <a:p>
            <a:pPr defTabSz="1292319">
              <a:defRPr spc="-63" sz="6360"/>
            </a:pPr>
            <a:r>
              <a:t>De fato existe uma correlação fraca e negativa entre o tempo das revisões e o resultado final delas.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Angular stone architecture in light and shadow" descr="Angular stone architecture in light and shadow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28125" t="0" r="28125" b="0"/>
          <a:stretch>
            <a:fillRect/>
          </a:stretch>
        </p:blipFill>
        <p:spPr>
          <a:xfrm>
            <a:off x="12382500" y="0"/>
            <a:ext cx="12001381" cy="13716001"/>
          </a:xfrm>
          <a:prstGeom prst="rect">
            <a:avLst/>
          </a:prstGeom>
        </p:spPr>
      </p:pic>
      <p:sp>
        <p:nvSpPr>
          <p:cNvPr id="176" name="Tecnologias Utiliza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75" sz="7500"/>
            </a:lvl1pPr>
          </a:lstStyle>
          <a:p>
            <a:pPr/>
            <a:r>
              <a:t>Tecnologias Utilizadas</a:t>
            </a:r>
          </a:p>
        </p:txBody>
      </p:sp>
      <p:sp>
        <p:nvSpPr>
          <p:cNvPr id="177" name="Python…"/>
          <p:cNvSpPr txBox="1"/>
          <p:nvPr>
            <p:ph type="body" sz="half" idx="1"/>
          </p:nvPr>
        </p:nvSpPr>
        <p:spPr>
          <a:xfrm>
            <a:off x="1206500" y="2729685"/>
            <a:ext cx="9779000" cy="10534411"/>
          </a:xfrm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  <a:p>
            <a:pPr lvl="1"/>
            <a:r>
              <a:t>Bibliotecas: Requests; CSV; DateTime; Pandas; Matplotlib; Seaborn; ScyPy; </a:t>
            </a:r>
          </a:p>
          <a:p>
            <a:pPr/>
            <a:r>
              <a:t>API GraphQL do GitHub</a:t>
            </a:r>
          </a:p>
          <a:p>
            <a:pPr/>
            <a:r>
              <a:t>Visual Studio Code</a:t>
            </a:r>
          </a:p>
        </p:txBody>
      </p:sp>
      <p:pic>
        <p:nvPicPr>
          <p:cNvPr id="178" name="python-logo.png" descr="python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00250" y="803473"/>
            <a:ext cx="7366000" cy="20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Visual_Studio_Code_1.35_icon.svg.png" descr="Visual_Studio_Code_1.35_icon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48126" y="10072224"/>
            <a:ext cx="2863401" cy="286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Questão de Pesquisa 03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Questão de Pesquisa 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Hipótese:…"/>
          <p:cNvSpPr txBox="1"/>
          <p:nvPr>
            <p:ph type="body" idx="1"/>
          </p:nvPr>
        </p:nvSpPr>
        <p:spPr>
          <a:xfrm>
            <a:off x="808803" y="2647707"/>
            <a:ext cx="22766394" cy="7177276"/>
          </a:xfrm>
          <a:prstGeom prst="rect">
            <a:avLst/>
          </a:prstGeom>
        </p:spPr>
        <p:txBody>
          <a:bodyPr/>
          <a:lstStyle/>
          <a:p>
            <a:pPr defTabSz="975335">
              <a:defRPr spc="-48" sz="4800"/>
            </a:pPr>
            <a:r>
              <a:t>Hipótese:</a:t>
            </a:r>
          </a:p>
          <a:p>
            <a:pPr defTabSz="975335">
              <a:defRPr spc="-48" sz="4800"/>
            </a:pPr>
          </a:p>
          <a:p>
            <a:pPr defTabSz="975335">
              <a:defRPr spc="-48" sz="4800"/>
            </a:pPr>
            <a:r>
              <a:t>Não existe relação entre a descrição das PR’s e o resultado final das revisões.</a:t>
            </a:r>
          </a:p>
          <a:p>
            <a:pPr defTabSz="975335">
              <a:defRPr spc="-48" sz="4800"/>
            </a:pPr>
          </a:p>
          <a:p>
            <a:pPr defTabSz="975335">
              <a:defRPr spc="-48" sz="4800"/>
            </a:pPr>
          </a:p>
          <a:p>
            <a:pPr defTabSz="975335">
              <a:defRPr spc="-48" sz="4800"/>
            </a:pPr>
            <a:r>
              <a:t>Justificativa:</a:t>
            </a:r>
          </a:p>
          <a:p>
            <a:pPr defTabSz="975335">
              <a:defRPr spc="-48" sz="4800"/>
            </a:pPr>
          </a:p>
          <a:p>
            <a:pPr defTabSz="975335">
              <a:defRPr spc="-48" sz="4800"/>
            </a:pPr>
            <a:r>
              <a:t>Revisores fazem um bom trabalho mesmo quando os desenvolvedores não documentam bem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media_descricao.png" descr="media_descrica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500" y="619125"/>
            <a:ext cx="16637001" cy="1247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mediana_descricao.png" descr="mediana_descrica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500" y="619125"/>
            <a:ext cx="16637001" cy="1247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correlacao_descricao_aceitacao.png" descr="correlacao_descricao_aceitaca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0" y="465666"/>
            <a:ext cx="19177000" cy="12784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onclusão:…"/>
          <p:cNvSpPr txBox="1"/>
          <p:nvPr>
            <p:ph type="body" sz="half" idx="1"/>
          </p:nvPr>
        </p:nvSpPr>
        <p:spPr>
          <a:xfrm>
            <a:off x="1206500" y="4388265"/>
            <a:ext cx="21971000" cy="4939470"/>
          </a:xfrm>
          <a:prstGeom prst="rect">
            <a:avLst/>
          </a:prstGeom>
        </p:spPr>
        <p:txBody>
          <a:bodyPr/>
          <a:lstStyle/>
          <a:p>
            <a:pPr defTabSz="1267936">
              <a:defRPr spc="-62" sz="6240"/>
            </a:pPr>
            <a:r>
              <a:t>Conclusão:</a:t>
            </a:r>
          </a:p>
          <a:p>
            <a:pPr defTabSz="1267936">
              <a:defRPr spc="-62" sz="6240"/>
            </a:pPr>
          </a:p>
          <a:p>
            <a:pPr defTabSz="1267936">
              <a:defRPr spc="-62" sz="6240"/>
            </a:pPr>
            <a:r>
              <a:t>Hipótese confirmada.</a:t>
            </a:r>
          </a:p>
          <a:p>
            <a:pPr defTabSz="1267936">
              <a:defRPr spc="-62" sz="6240"/>
            </a:pPr>
            <a:r>
              <a:t>Não existe relação entre a descrição das PR’s e o resultado final das revisões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Questão de Pesquisa 04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Questão de Pesquisa 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Hipóteses:…"/>
          <p:cNvSpPr txBox="1"/>
          <p:nvPr>
            <p:ph type="body" idx="1"/>
          </p:nvPr>
        </p:nvSpPr>
        <p:spPr>
          <a:xfrm>
            <a:off x="1206500" y="931084"/>
            <a:ext cx="21971001" cy="10610522"/>
          </a:xfrm>
          <a:prstGeom prst="rect">
            <a:avLst/>
          </a:prstGeom>
        </p:spPr>
        <p:txBody>
          <a:bodyPr/>
          <a:lstStyle/>
          <a:p>
            <a:pPr defTabSz="1072869">
              <a:defRPr spc="-52" sz="5280"/>
            </a:pPr>
            <a:r>
              <a:t>Hipóteses: </a:t>
            </a:r>
          </a:p>
          <a:p>
            <a:pPr defTabSz="1072869">
              <a:defRPr spc="-52" sz="5280"/>
            </a:pPr>
          </a:p>
          <a:p>
            <a:pPr marL="922019" indent="-922019" defTabSz="1072869">
              <a:buSzPct val="100000"/>
              <a:buAutoNum type="arabicPeriod" startAt="1"/>
              <a:defRPr spc="-52" sz="5280"/>
            </a:pPr>
            <a:r>
              <a:t>Não existe relação entre o número de participantes e o Feedback final das revisões</a:t>
            </a:r>
          </a:p>
          <a:p>
            <a:pPr lvl="1" marL="804672" indent="-603504" defTabSz="1072869">
              <a:buSzPct val="100000"/>
              <a:buChar char="•"/>
              <a:defRPr spc="-52" sz="5280"/>
            </a:pPr>
          </a:p>
          <a:p>
            <a:pPr lvl="1" marL="804672" indent="-603504" defTabSz="1072869">
              <a:buSzPct val="100000"/>
              <a:buChar char="•"/>
              <a:defRPr spc="-52" sz="5280"/>
            </a:pPr>
            <a:r>
              <a:t>Justificativa: o número de participantes em uma alteração no código não determina, necessariamente, sua qualidade</a:t>
            </a:r>
          </a:p>
          <a:p>
            <a:pPr lvl="1" indent="201168" defTabSz="1072869">
              <a:defRPr spc="-52" sz="5280"/>
            </a:pPr>
          </a:p>
          <a:p>
            <a:pPr marL="922019" indent="-922019" defTabSz="1072869">
              <a:buSzPct val="100000"/>
              <a:buAutoNum type="arabicPeriod" startAt="1"/>
              <a:defRPr spc="-52" sz="5280"/>
            </a:pPr>
            <a:r>
              <a:t>Existe uma relação direta entre o número de comentários e o Feedback final das revisões</a:t>
            </a:r>
          </a:p>
          <a:p>
            <a:pPr defTabSz="1072869">
              <a:defRPr spc="-52" sz="5280"/>
            </a:pPr>
          </a:p>
          <a:p>
            <a:pPr lvl="1" marL="804672" indent="-603504" defTabSz="1072869">
              <a:buSzPct val="100000"/>
              <a:buChar char="•"/>
              <a:defRPr spc="-52" sz="5280"/>
            </a:pPr>
            <a:r>
              <a:t>Justificativa: comentários tipicamente são feitos com o objetivo de fazer crítica ou apontar erros.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media_participantes.png" descr="media_participan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500" y="619125"/>
            <a:ext cx="16637001" cy="1247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mediana_participantes.png" descr="mediana_participan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499" y="619124"/>
            <a:ext cx="16637001" cy="1247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Angular stone architecture in light and shadow" descr="Angular stone architecture in light and shadow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17034" t="0" r="17034" b="0"/>
          <a:stretch>
            <a:fillRect/>
          </a:stretch>
        </p:blipFill>
        <p:spPr>
          <a:xfrm>
            <a:off x="12379076" y="-1"/>
            <a:ext cx="12001381" cy="13716001"/>
          </a:xfrm>
          <a:prstGeom prst="rect">
            <a:avLst/>
          </a:prstGeom>
        </p:spPr>
      </p:pic>
      <p:sp>
        <p:nvSpPr>
          <p:cNvPr id="182" name="Diferenças em relação ao último La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19169">
              <a:defRPr spc="-50" sz="5000"/>
            </a:lvl1pPr>
          </a:lstStyle>
          <a:p>
            <a:pPr/>
            <a:r>
              <a:t>Diferenças em relação ao último Lab</a:t>
            </a:r>
          </a:p>
        </p:txBody>
      </p:sp>
      <p:sp>
        <p:nvSpPr>
          <p:cNvPr id="183" name="Necessidade de tornar o código mais robusto…"/>
          <p:cNvSpPr txBox="1"/>
          <p:nvPr>
            <p:ph type="body" sz="half" idx="1"/>
          </p:nvPr>
        </p:nvSpPr>
        <p:spPr>
          <a:xfrm>
            <a:off x="1206500" y="2729685"/>
            <a:ext cx="9779000" cy="10534411"/>
          </a:xfrm>
          <a:prstGeom prst="rect">
            <a:avLst/>
          </a:prstGeom>
        </p:spPr>
        <p:txBody>
          <a:bodyPr/>
          <a:lstStyle/>
          <a:p>
            <a:pPr/>
            <a:r>
              <a:t>Necessidade de tornar o código mais robusto</a:t>
            </a:r>
          </a:p>
          <a:p>
            <a:pPr lvl="1"/>
            <a:r>
              <a:t>Esperar e repetir requisições em caso de erros</a:t>
            </a:r>
          </a:p>
          <a:p>
            <a:pPr lvl="2"/>
            <a:r>
              <a:t>Timeout</a:t>
            </a:r>
          </a:p>
          <a:p>
            <a:pPr lvl="2"/>
            <a:r>
              <a:t>Resposta nula</a:t>
            </a:r>
          </a:p>
          <a:p>
            <a:pPr lvl="2"/>
            <a:r>
              <a:t>Resposta com erro ({“errors”: “…”})</a:t>
            </a:r>
          </a:p>
          <a:p>
            <a:pPr lvl="2"/>
            <a:r>
              <a:t>Outros códigos de erro</a:t>
            </a:r>
          </a:p>
          <a:p>
            <a:pPr/>
            <a:r>
              <a:t>Necessidade de descartar alguns repositórios (8) por falhas persistentes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media_comentarios.png" descr="media_comentari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499" y="619125"/>
            <a:ext cx="16637001" cy="1247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mediana_comentarios.png" descr="mediana_comentari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499" y="619125"/>
            <a:ext cx="16637001" cy="1247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4_correlacao_interacoes_aceitacao.png" descr="4_correlacao_interacoes_aceitaca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0" y="598301"/>
            <a:ext cx="19177000" cy="12519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onclusão:…"/>
          <p:cNvSpPr txBox="1"/>
          <p:nvPr>
            <p:ph type="body" idx="1"/>
          </p:nvPr>
        </p:nvSpPr>
        <p:spPr>
          <a:xfrm>
            <a:off x="1206500" y="2810519"/>
            <a:ext cx="21971000" cy="6851651"/>
          </a:xfrm>
          <a:prstGeom prst="rect">
            <a:avLst/>
          </a:prstGeom>
        </p:spPr>
        <p:txBody>
          <a:bodyPr/>
          <a:lstStyle/>
          <a:p>
            <a:pPr defTabSz="1584920">
              <a:defRPr spc="-78" sz="7800"/>
            </a:pPr>
            <a:r>
              <a:t>Conclusão:</a:t>
            </a:r>
          </a:p>
          <a:p>
            <a:pPr defTabSz="1584920">
              <a:defRPr spc="-78" sz="7800"/>
            </a:pPr>
          </a:p>
          <a:p>
            <a:pPr marL="1362074" indent="-1362074" defTabSz="1584920">
              <a:buSzPct val="100000"/>
              <a:buAutoNum type="arabicPeriod" startAt="1"/>
              <a:defRPr spc="-78" sz="7800"/>
            </a:pPr>
            <a:r>
              <a:t>Hipótese 1: Confirmada</a:t>
            </a:r>
          </a:p>
          <a:p>
            <a:pPr marL="1362074" indent="-1362074" defTabSz="1584920">
              <a:buSzPct val="100000"/>
              <a:buAutoNum type="arabicPeriod" startAt="1"/>
              <a:defRPr spc="-78" sz="7800"/>
            </a:pPr>
            <a:r>
              <a:t>Hipótese 2: Confirmada em partes (correlação negativa existente, mas muito fraca)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Obrigado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Obrigado!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Questões de Pesquis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Questões de Pesquisa</a:t>
            </a:r>
          </a:p>
        </p:txBody>
      </p:sp>
      <p:sp>
        <p:nvSpPr>
          <p:cNvPr id="186" name="Qual é a relação entre o tamanho dos PR’s e o Feedback final das revisõ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 é a relação entre o tamanho dos PR’s e o Feedback final das revisões?</a:t>
            </a:r>
          </a:p>
          <a:p>
            <a:pPr/>
            <a:r>
              <a:t>Qual é a relação entre o tempo de análise dos PR’s e o Feedback final das revisões?</a:t>
            </a:r>
          </a:p>
          <a:p>
            <a:pPr/>
            <a:r>
              <a:t>Qual é a relação entre a descrição dos PR’s e o Feedback final das revisões?</a:t>
            </a:r>
          </a:p>
          <a:p>
            <a:pPr/>
            <a:r>
              <a:t>Qual é a relação entre as interações nos PR’s e o Feedback final das revisões?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étricas Utiliza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Métricas Utilizadas</a:t>
            </a:r>
          </a:p>
        </p:txBody>
      </p:sp>
      <p:sp>
        <p:nvSpPr>
          <p:cNvPr id="189" name="Tamanho dos PR’s:…"/>
          <p:cNvSpPr txBox="1"/>
          <p:nvPr>
            <p:ph type="body" idx="1"/>
          </p:nvPr>
        </p:nvSpPr>
        <p:spPr>
          <a:xfrm>
            <a:off x="1206500" y="3264020"/>
            <a:ext cx="21971000" cy="9535529"/>
          </a:xfrm>
          <a:prstGeom prst="rect">
            <a:avLst/>
          </a:prstGeom>
        </p:spPr>
        <p:txBody>
          <a:bodyPr/>
          <a:lstStyle/>
          <a:p>
            <a:pPr marL="448055" indent="-448055" defTabSz="2389572">
              <a:spcBef>
                <a:spcPts val="4600"/>
              </a:spcBef>
              <a:defRPr sz="3920"/>
            </a:pPr>
            <a:r>
              <a:t>Tamanho dos PR’s:</a:t>
            </a:r>
          </a:p>
          <a:p>
            <a:pPr lvl="1" marL="896111" indent="-448055" defTabSz="2389572">
              <a:spcBef>
                <a:spcPts val="4600"/>
              </a:spcBef>
              <a:defRPr sz="3920"/>
            </a:pPr>
            <a:r>
              <a:t>Número de arquivos e total de linhas modificadas (adicionadas + deletadas)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Tempo de análise dos PR’s:</a:t>
            </a:r>
          </a:p>
          <a:p>
            <a:pPr lvl="1" marL="896111" indent="-448055" defTabSz="2389572">
              <a:spcBef>
                <a:spcPts val="4600"/>
              </a:spcBef>
              <a:defRPr sz="3920"/>
            </a:pPr>
            <a:r>
              <a:t>Intervalo entre a criação e o fechamento do PR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Descrição:</a:t>
            </a:r>
          </a:p>
          <a:p>
            <a:pPr lvl="1" marL="896111" indent="-448055" defTabSz="2389572">
              <a:spcBef>
                <a:spcPts val="4600"/>
              </a:spcBef>
              <a:defRPr sz="3920"/>
            </a:pPr>
            <a:r>
              <a:t>Número de caracteres do corpo da descrição do PR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Interações:</a:t>
            </a:r>
          </a:p>
          <a:p>
            <a:pPr lvl="1" marL="896111" indent="-448055" defTabSz="2389572">
              <a:spcBef>
                <a:spcPts val="4600"/>
              </a:spcBef>
              <a:defRPr sz="3920"/>
            </a:pPr>
            <a:r>
              <a:t>Número de participantes e número de comentarios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Questão de Pesquisa 01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Questão de Pesquisa 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Hipótese:…"/>
          <p:cNvSpPr txBox="1"/>
          <p:nvPr>
            <p:ph type="body" idx="1"/>
          </p:nvPr>
        </p:nvSpPr>
        <p:spPr>
          <a:xfrm>
            <a:off x="1206500" y="1967695"/>
            <a:ext cx="21971000" cy="9780610"/>
          </a:xfrm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Hipótese: 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Não existe relação entre o tamanho do PR e o resultado final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Justificativa: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Apenas os resultados das PR’s são levadas em consideração para aceitá-las ou rejeitá-las</a:t>
            </a:r>
          </a:p>
          <a:p>
            <a:pPr defTabSz="1292319">
              <a:defRPr spc="-63" sz="636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media_aquivos.png" descr="media_aquiv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500" y="619125"/>
            <a:ext cx="16637001" cy="12477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mediana_arquivos.png" descr="mediana_arquiv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500" y="619125"/>
            <a:ext cx="16637001" cy="1247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