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Source Code Pro"/>
      <p:regular r:id="rId18"/>
      <p:bold r:id="rId19"/>
    </p:embeddedFont>
    <p:embeddedFont>
      <p:font typeface="Oswald"/>
      <p:regular r:id="rId20"/>
      <p:bold r:id="rId21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4C975357-F302-425F-B14B-F3918BC9AA43}">
  <a:tblStyle styleId="{4C975357-F302-425F-B14B-F3918BC9AA43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43B417A0-0D78-4E14-8704-764C68BF1193}" styleName="Table_1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bold.fntdata"/><Relationship Id="rId6" Type="http://schemas.openxmlformats.org/officeDocument/2006/relationships/slide" Target="slides/slide1.xml"/><Relationship Id="rId18" Type="http://schemas.openxmlformats.org/officeDocument/2006/relationships/font" Target="fonts/SourceCode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rot="10800000">
            <a:off x="4226100" y="2933549"/>
            <a:ext cx="691799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-25" y="0"/>
            <a:ext cx="9144000" cy="31241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411175" y="644300"/>
            <a:ext cx="8282399" cy="2109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411175" y="3398250"/>
            <a:ext cx="8282399" cy="12605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hape 51"/>
          <p:cNvCxnSpPr/>
          <p:nvPr/>
        </p:nvCxnSpPr>
        <p:spPr>
          <a:xfrm>
            <a:off x="413275" y="2988275"/>
            <a:ext cx="910499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52" name="Shape 52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12000"/>
            </a:lvl1pPr>
            <a:lvl2pPr>
              <a:spcBef>
                <a:spcPts val="0"/>
              </a:spcBef>
              <a:buSzPct val="100000"/>
              <a:defRPr sz="12000"/>
            </a:lvl2pPr>
            <a:lvl3pPr>
              <a:spcBef>
                <a:spcPts val="0"/>
              </a:spcBef>
              <a:buSzPct val="100000"/>
              <a:defRPr sz="12000"/>
            </a:lvl3pPr>
            <a:lvl4pPr>
              <a:spcBef>
                <a:spcPts val="0"/>
              </a:spcBef>
              <a:buSzPct val="100000"/>
              <a:defRPr sz="12000"/>
            </a:lvl4pPr>
            <a:lvl5pPr>
              <a:spcBef>
                <a:spcPts val="0"/>
              </a:spcBef>
              <a:buSzPct val="100000"/>
              <a:defRPr sz="12000"/>
            </a:lvl5pPr>
            <a:lvl6pPr>
              <a:spcBef>
                <a:spcPts val="0"/>
              </a:spcBef>
              <a:buSzPct val="100000"/>
              <a:defRPr sz="12000"/>
            </a:lvl6pPr>
            <a:lvl7pPr>
              <a:spcBef>
                <a:spcPts val="0"/>
              </a:spcBef>
              <a:buSzPct val="100000"/>
              <a:defRPr sz="12000"/>
            </a:lvl7pPr>
            <a:lvl8pPr>
              <a:spcBef>
                <a:spcPts val="0"/>
              </a:spcBef>
              <a:buSzPct val="100000"/>
              <a:defRPr sz="12000"/>
            </a:lvl8pPr>
            <a:lvl9pPr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 txBox="1"/>
          <p:nvPr>
            <p:ph type="title"/>
          </p:nvPr>
        </p:nvSpPr>
        <p:spPr>
          <a:xfrm>
            <a:off x="430800" y="1889700"/>
            <a:ext cx="8282399" cy="1516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hape 19"/>
          <p:cNvCxnSpPr/>
          <p:nvPr/>
        </p:nvCxnSpPr>
        <p:spPr>
          <a:xfrm>
            <a:off x="429200" y="1275577"/>
            <a:ext cx="6140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0" name="Shape 20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468825"/>
            <a:ext cx="8520599" cy="309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429200" y="1275577"/>
            <a:ext cx="6140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468825"/>
            <a:ext cx="3999899" cy="309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468825"/>
            <a:ext cx="3999899" cy="309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hape 33"/>
          <p:cNvCxnSpPr/>
          <p:nvPr/>
        </p:nvCxnSpPr>
        <p:spPr>
          <a:xfrm>
            <a:off x="418675" y="1457787"/>
            <a:ext cx="6140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34" name="Shape 34"/>
          <p:cNvSpPr txBox="1"/>
          <p:nvPr>
            <p:ph type="title"/>
          </p:nvPr>
        </p:nvSpPr>
        <p:spPr>
          <a:xfrm>
            <a:off x="311700" y="6318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618203"/>
            <a:ext cx="2807999" cy="295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490250" y="528900"/>
            <a:ext cx="5678099" cy="40856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bg>
      <p:bgPr>
        <a:solidFill>
          <a:schemeClr val="dk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4572000" y="175"/>
            <a:ext cx="4572000" cy="5143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2" name="Shape 42"/>
          <p:cNvCxnSpPr/>
          <p:nvPr/>
        </p:nvCxnSpPr>
        <p:spPr>
          <a:xfrm>
            <a:off x="5029675" y="4495500"/>
            <a:ext cx="577199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43" name="Shape 43"/>
          <p:cNvSpPr txBox="1"/>
          <p:nvPr>
            <p:ph type="title"/>
          </p:nvPr>
        </p:nvSpPr>
        <p:spPr>
          <a:xfrm>
            <a:off x="265500" y="1078750"/>
            <a:ext cx="4045199" cy="1789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1pPr>
            <a:lvl2pPr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2pPr>
            <a:lvl3pPr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3pPr>
            <a:lvl4pPr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4pPr>
            <a:lvl5pPr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5pPr>
            <a:lvl6pPr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6pPr>
            <a:lvl7pPr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7pPr>
            <a:lvl8pPr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8pPr>
            <a:lvl9pPr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" type="subTitle"/>
          </p:nvPr>
        </p:nvSpPr>
        <p:spPr>
          <a:xfrm>
            <a:off x="265500" y="29214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468825"/>
            <a:ext cx="8520599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7.png"/><Relationship Id="rId4" Type="http://schemas.openxmlformats.org/officeDocument/2006/relationships/image" Target="../media/image08.png"/><Relationship Id="rId5" Type="http://schemas.openxmlformats.org/officeDocument/2006/relationships/image" Target="../media/image10.png"/><Relationship Id="rId6" Type="http://schemas.openxmlformats.org/officeDocument/2006/relationships/image" Target="../media/image0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png"/><Relationship Id="rId4" Type="http://schemas.openxmlformats.org/officeDocument/2006/relationships/image" Target="../media/image01.png"/><Relationship Id="rId5" Type="http://schemas.openxmlformats.org/officeDocument/2006/relationships/image" Target="../media/image0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png"/><Relationship Id="rId4" Type="http://schemas.openxmlformats.org/officeDocument/2006/relationships/image" Target="../media/image00.png"/><Relationship Id="rId5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7.png"/><Relationship Id="rId4" Type="http://schemas.openxmlformats.org/officeDocument/2006/relationships/image" Target="../media/image05.png"/><Relationship Id="rId5" Type="http://schemas.openxmlformats.org/officeDocument/2006/relationships/image" Target="../media/image06.png"/><Relationship Id="rId6" Type="http://schemas.openxmlformats.org/officeDocument/2006/relationships/image" Target="../media/image11.png"/><Relationship Id="rId7" Type="http://schemas.openxmlformats.org/officeDocument/2006/relationships/image" Target="../media/image0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ctrTitle"/>
          </p:nvPr>
        </p:nvSpPr>
        <p:spPr>
          <a:xfrm>
            <a:off x="311700" y="0"/>
            <a:ext cx="8435400" cy="262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 sz="3600"/>
              <a:t>Analise comparativa de ferramentas de Workflow em Ruby</a:t>
            </a:r>
            <a:r>
              <a:rPr lang="pt-BR"/>
              <a:t> </a:t>
            </a:r>
          </a:p>
        </p:txBody>
      </p:sp>
      <p:sp>
        <p:nvSpPr>
          <p:cNvPr id="62" name="Shape 62"/>
          <p:cNvSpPr txBox="1"/>
          <p:nvPr>
            <p:ph idx="1" type="subTitle"/>
          </p:nvPr>
        </p:nvSpPr>
        <p:spPr>
          <a:xfrm>
            <a:off x="269100" y="4149623"/>
            <a:ext cx="8520599" cy="733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Eduardo Barbiero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Exemplo</a:t>
            </a:r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7512" y="0"/>
            <a:ext cx="35164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>
            <p:ph idx="1" type="body"/>
          </p:nvPr>
        </p:nvSpPr>
        <p:spPr>
          <a:xfrm>
            <a:off x="311675" y="1301746"/>
            <a:ext cx="4510499" cy="47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Verifica transição:</a:t>
            </a:r>
          </a:p>
        </p:txBody>
      </p:sp>
      <p:sp>
        <p:nvSpPr>
          <p:cNvPr id="135" name="Shape 135"/>
          <p:cNvSpPr txBox="1"/>
          <p:nvPr>
            <p:ph idx="2" type="body"/>
          </p:nvPr>
        </p:nvSpPr>
        <p:spPr>
          <a:xfrm>
            <a:off x="311700" y="2500425"/>
            <a:ext cx="5196600" cy="47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Verifica evento: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6" name="Shape 1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3250" y="1639400"/>
            <a:ext cx="2649625" cy="473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2362" y="1738425"/>
            <a:ext cx="4429125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675" y="3033725"/>
            <a:ext cx="2819400" cy="3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Comparação</a:t>
            </a:r>
          </a:p>
        </p:txBody>
      </p:sp>
      <p:graphicFrame>
        <p:nvGraphicFramePr>
          <p:cNvPr id="144" name="Shape 144"/>
          <p:cNvGraphicFramePr/>
          <p:nvPr/>
        </p:nvGraphicFramePr>
        <p:xfrm>
          <a:off x="131364" y="138175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{4C975357-F302-425F-B14B-F3918BC9AA43}</a:tableStyleId>
              </a:tblPr>
              <a:tblGrid>
                <a:gridCol w="1285600"/>
                <a:gridCol w="1883550"/>
                <a:gridCol w="3228675"/>
              </a:tblGrid>
              <a:tr h="100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b="1" lang="pt-BR" sz="1800"/>
                        <a:t>Workflow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b="1" lang="pt-BR" sz="1800"/>
                        <a:t>State Machines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t-BR" sz="1600"/>
                        <a:t>Ações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10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Analise de trilha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Retornos de chamadas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10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10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Escopos baseados em estados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Captura de erro com escopo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10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Captura de erro por estado/evento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10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Workflow individual por objeto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10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Integração ActiveRecord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10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Eventos em paralelo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45" name="Shape 145"/>
          <p:cNvGraphicFramePr/>
          <p:nvPr/>
        </p:nvGraphicFramePr>
        <p:xfrm>
          <a:off x="6540954" y="41986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{43B417A0-0D78-4E14-8704-764C68BF1193}</a:tableStyleId>
              </a:tblPr>
              <a:tblGrid>
                <a:gridCol w="1107950"/>
                <a:gridCol w="14289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Workflow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State Machines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40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56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Objetivo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468825"/>
            <a:ext cx="8520599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pt-BR"/>
              <a:t>Apresentar ferramentas para Workflow desenvolvidas em Ruby;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pt-BR"/>
              <a:t>Demonstrar o uso e aplicação;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pt-BR"/>
              <a:t>Analise comparativa.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ctrTitle"/>
          </p:nvPr>
        </p:nvSpPr>
        <p:spPr>
          <a:xfrm>
            <a:off x="311700" y="1379450"/>
            <a:ext cx="8435400" cy="1243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3600"/>
              <a:t>Workflow API</a:t>
            </a:r>
          </a:p>
        </p:txBody>
      </p:sp>
      <p:sp>
        <p:nvSpPr>
          <p:cNvPr id="74" name="Shape 74"/>
          <p:cNvSpPr txBox="1"/>
          <p:nvPr>
            <p:ph idx="1" type="subTitle"/>
          </p:nvPr>
        </p:nvSpPr>
        <p:spPr>
          <a:xfrm>
            <a:off x="269100" y="4149623"/>
            <a:ext cx="8520599" cy="733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https://github.com/geekq/workflow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Workflow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468825"/>
            <a:ext cx="8520599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pt-BR"/>
              <a:t>Integração com ActiveRecord;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pt-BR"/>
              <a:t>Escopos baseados em estados;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pt-BR"/>
              <a:t>Condições em eventos de transição;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pt-BR"/>
              <a:t>Captura de erros com escopo de classe e transição feita;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pt-BR"/>
              <a:t>Uso individual de Workflow por objeto.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Exemplo</a:t>
            </a: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2200" y="0"/>
            <a:ext cx="4321799" cy="505342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215150"/>
            <a:ext cx="4148699" cy="81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Criação: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8" name="Shape 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400" y="1647020"/>
            <a:ext cx="3389549" cy="8702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>
            <p:ph idx="2" type="body"/>
          </p:nvPr>
        </p:nvSpPr>
        <p:spPr>
          <a:xfrm>
            <a:off x="311687" y="2827400"/>
            <a:ext cx="4510499" cy="1116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pt-BR"/>
              <a:t>Verificar posição: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0" name="Shape 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0887" y="3245175"/>
            <a:ext cx="4708624" cy="120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Exemplo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2200" y="0"/>
            <a:ext cx="4321799" cy="5053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025" y="1617225"/>
            <a:ext cx="4200525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60768"/>
            <a:ext cx="4510499" cy="1116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Comparar estados: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9" name="Shape 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2025" y="3113750"/>
            <a:ext cx="4002125" cy="537197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>
            <p:ph idx="2" type="body"/>
          </p:nvPr>
        </p:nvSpPr>
        <p:spPr>
          <a:xfrm>
            <a:off x="227025" y="2684018"/>
            <a:ext cx="4510499" cy="1116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Efetuando transição: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ctrTitle"/>
          </p:nvPr>
        </p:nvSpPr>
        <p:spPr>
          <a:xfrm>
            <a:off x="311700" y="1379450"/>
            <a:ext cx="8435400" cy="1243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3600"/>
              <a:t>State Machines</a:t>
            </a:r>
          </a:p>
        </p:txBody>
      </p:sp>
      <p:sp>
        <p:nvSpPr>
          <p:cNvPr id="106" name="Shape 106"/>
          <p:cNvSpPr txBox="1"/>
          <p:nvPr>
            <p:ph idx="1" type="subTitle"/>
          </p:nvPr>
        </p:nvSpPr>
        <p:spPr>
          <a:xfrm>
            <a:off x="70650" y="3048425"/>
            <a:ext cx="9144000" cy="846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https://github.com/state-machines/state_machines</a:t>
            </a:r>
          </a:p>
        </p:txBody>
      </p:sp>
      <p:sp>
        <p:nvSpPr>
          <p:cNvPr id="107" name="Shape 107"/>
          <p:cNvSpPr txBox="1"/>
          <p:nvPr>
            <p:ph idx="2" type="subTitle"/>
          </p:nvPr>
        </p:nvSpPr>
        <p:spPr>
          <a:xfrm>
            <a:off x="247175" y="3601000"/>
            <a:ext cx="8854200" cy="846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pt-BR"/>
              <a:t>Antiga:</a:t>
            </a:r>
          </a:p>
        </p:txBody>
      </p:sp>
      <p:sp>
        <p:nvSpPr>
          <p:cNvPr id="108" name="Shape 108"/>
          <p:cNvSpPr txBox="1"/>
          <p:nvPr>
            <p:ph idx="3" type="subTitle"/>
          </p:nvPr>
        </p:nvSpPr>
        <p:spPr>
          <a:xfrm>
            <a:off x="0" y="4320200"/>
            <a:ext cx="9144000" cy="846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https://github.com/pluginaweek/state_machine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State Machines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468825"/>
            <a:ext cx="8520599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pt-BR"/>
              <a:t>Integração com ActiveRecord;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pt-BR"/>
              <a:t>Definir estados iniciais;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pt-BR"/>
              <a:t>Retornos de chamada de transição;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pt-BR"/>
              <a:t>Análise da trilha;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pt-BR"/>
              <a:t>Eventos em paralelo;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pt-BR"/>
              <a:t>Condições em eventos de transição.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Exemplo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7512" y="0"/>
            <a:ext cx="35164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650" y="1814125"/>
            <a:ext cx="264962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384418"/>
            <a:ext cx="4510499" cy="1116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Criação: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 txBox="1"/>
          <p:nvPr>
            <p:ph idx="2" type="body"/>
          </p:nvPr>
        </p:nvSpPr>
        <p:spPr>
          <a:xfrm>
            <a:off x="311700" y="2500425"/>
            <a:ext cx="5196600" cy="1116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Caso o estado de transitando falhe: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4" name="Shape 1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6654" y="2948525"/>
            <a:ext cx="4016699" cy="5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6650" y="3510500"/>
            <a:ext cx="4510499" cy="84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/>
          <p:nvPr>
            <p:ph idx="3" type="body"/>
          </p:nvPr>
        </p:nvSpPr>
        <p:spPr>
          <a:xfrm>
            <a:off x="311700" y="3882893"/>
            <a:ext cx="4510499" cy="1116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pt-BR"/>
              <a:t>Volta ao estado original.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7" name="Shape 1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43250" y="1639400"/>
            <a:ext cx="2649625" cy="473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-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