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0" r:id="rId6"/>
    <p:sldId id="261" r:id="rId7"/>
    <p:sldId id="263" r:id="rId8"/>
    <p:sldId id="275" r:id="rId9"/>
    <p:sldId id="271" r:id="rId10"/>
    <p:sldId id="262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 autoAdjust="0"/>
    <p:restoredTop sz="95899" autoAdjust="0"/>
  </p:normalViewPr>
  <p:slideViewPr>
    <p:cSldViewPr snapToGrid="0">
      <p:cViewPr varScale="1">
        <p:scale>
          <a:sx n="114" d="100"/>
          <a:sy n="114" d="100"/>
        </p:scale>
        <p:origin x="10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4D3EDF-5D60-4C4D-822A-49A3379AF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3852B3-7AAC-42C0-8255-986B3910B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B339-1EEF-4CB5-B181-A3D38B094C94}" type="datetime1">
              <a:rPr lang="es-ES" smtClean="0"/>
              <a:t>16/06/2020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C21B3-639A-41AA-8D4F-A72FEF785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1BF2C4-DAF9-4611-BD24-23B7EBF78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D7FF4-C5DC-4746-92B3-CF26EFA9B4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216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900E1-4A7E-410D-9D17-72FE7CBC8BE9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47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6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90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16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096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7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7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lnSpc>
                <a:spcPct val="8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32" name="Marcador de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3" name="Marcador de posición de imagen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4" name="Marcador de posición de imagen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5" name="Marcador de posición de imagen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ágenes de la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 dirty="0"/>
              <a:t>Lugar</a:t>
            </a:r>
            <a:br>
              <a:rPr lang="es-ES" noProof="0" dirty="0"/>
            </a:br>
            <a:r>
              <a:rPr lang="es-ES" noProof="0" dirty="0"/>
              <a:t>Coloque aquí su Imagen / Logotipo</a:t>
            </a:r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 dirty="0"/>
              <a:t>Lugar</a:t>
            </a:r>
            <a:br>
              <a:rPr lang="es-ES" noProof="0" dirty="0"/>
            </a:br>
            <a:r>
              <a:rPr lang="es-ES" noProof="0" dirty="0"/>
              <a:t>Coloque aquí su Imagen / Logotipo</a:t>
            </a:r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 dirty="0"/>
              <a:t>Lugar</a:t>
            </a:r>
            <a:br>
              <a:rPr lang="es-ES" noProof="0" dirty="0"/>
            </a:br>
            <a:r>
              <a:rPr lang="es-ES" noProof="0" dirty="0"/>
              <a:t>Coloque aquí su Imagen / Logotipo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POSICIÓN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Describa su gran idea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icon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Resultado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8" name="Marcador de posición de imagen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dida vertical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Icono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y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Arrastre y suelte su </a:t>
            </a:r>
            <a:br>
              <a:rPr lang="es-ES" noProof="0" dirty="0"/>
            </a:br>
            <a:r>
              <a:rPr lang="es-ES" noProof="0" dirty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hart" Target="../charts/chart1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hyperlink" Target="https://github.com/eduardobarreto19/Project_Drones/tree/develop" TargetMode="External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Doctor apuntando en una pantalla grand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>
              <a:lnSpc>
                <a:spcPct val="110000"/>
              </a:lnSpc>
            </a:pPr>
            <a:r>
              <a:rPr lang="en-US" dirty="0"/>
              <a:t>technical test developer backend S4N</a:t>
            </a:r>
            <a:br>
              <a:rPr lang="es-ES" sz="5000" dirty="0"/>
            </a:br>
            <a:endParaRPr lang="es-ES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84" y="4153789"/>
            <a:ext cx="5842810" cy="788475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algn="ctr" rtl="0">
              <a:lnSpc>
                <a:spcPct val="80000"/>
              </a:lnSpc>
            </a:pPr>
            <a:r>
              <a:rPr lang="es-ES" dirty="0"/>
              <a:t>By Luis Eduardo Barreto Santamaria</a:t>
            </a:r>
          </a:p>
          <a:p>
            <a:pPr rtl="0">
              <a:lnSpc>
                <a:spcPct val="80000"/>
              </a:lnSpc>
            </a:pPr>
            <a:r>
              <a:rPr lang="es-ES" dirty="0"/>
              <a:t>eduardobarreto19@Gmail.com</a:t>
            </a: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82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396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Proposed solution perspective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2</a:t>
            </a:fld>
            <a:endParaRPr lang="es-ES" sz="1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 dirty="0"/>
              <a:t>20 %  time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 rtlCol="0"/>
          <a:lstStyle/>
          <a:p>
            <a:pPr rtl="0"/>
            <a:r>
              <a:rPr lang="en-US" sz="1300" dirty="0"/>
              <a:t>Planning and Analysis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 rtlCol="0"/>
          <a:lstStyle/>
          <a:p>
            <a:r>
              <a:rPr lang="es-ES" sz="1500" dirty="0"/>
              <a:t>20% time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 rtlCol="0"/>
          <a:lstStyle/>
          <a:p>
            <a:pPr rtl="0"/>
            <a:r>
              <a:rPr lang="es-ES" sz="1300" dirty="0"/>
              <a:t>Design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 dirty="0"/>
              <a:t>30 % time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es-ES" sz="1300" dirty="0"/>
              <a:t>Implementation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 rtlCol="0"/>
          <a:lstStyle/>
          <a:p>
            <a:r>
              <a:rPr lang="es-ES" sz="1500" dirty="0"/>
              <a:t>20% time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 rtlCol="0"/>
          <a:lstStyle/>
          <a:p>
            <a:pPr rtl="0"/>
            <a:r>
              <a:rPr lang="es-ES" sz="1300" dirty="0"/>
              <a:t>Testing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 rtlCol="0"/>
          <a:lstStyle/>
          <a:p>
            <a:pPr rtl="0"/>
            <a:r>
              <a:rPr lang="es-ES" sz="1500" dirty="0"/>
              <a:t>10 % time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es-ES" sz="1300" dirty="0"/>
              <a:t>Integration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548" y="5137535"/>
            <a:ext cx="5318616" cy="620016"/>
          </a:xfrm>
        </p:spPr>
        <p:txBody>
          <a:bodyPr rtlCol="0"/>
          <a:lstStyle/>
          <a:p>
            <a:pPr rtl="0"/>
            <a:r>
              <a:rPr lang="es-ES" dirty="0"/>
              <a:t>Software </a:t>
            </a:r>
            <a:r>
              <a:rPr lang="en-US" dirty="0"/>
              <a:t>Development</a:t>
            </a:r>
            <a:r>
              <a:rPr lang="es-ES" dirty="0"/>
              <a:t> life Cycle</a:t>
            </a:r>
          </a:p>
        </p:txBody>
      </p:sp>
      <p:pic>
        <p:nvPicPr>
          <p:cNvPr id="46" name="Marcador de posición de imagen 45" descr="Equipo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Marcador de posición de imagen 48" descr="Medicamentos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1069" y="2425002"/>
            <a:ext cx="384361" cy="384361"/>
          </a:xfrm>
        </p:spPr>
      </p:pic>
      <p:pic>
        <p:nvPicPr>
          <p:cNvPr id="53" name="Marcador de posición de imagen 52" descr="Cartera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62" name="Conector: Codo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636618" y="2415296"/>
            <a:ext cx="596021" cy="484845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odo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10218" y="2690153"/>
            <a:ext cx="596021" cy="4298743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55" name="Marcador de posición de imagen 59" descr="Tendencia al alza">
            <a:extLst>
              <a:ext uri="{FF2B5EF4-FFF2-40B4-BE49-F238E27FC236}">
                <a16:creationId xmlns:a16="http://schemas.microsoft.com/office/drawing/2014/main" id="{0ECE5E37-E081-4EC6-A74D-6B476F3B394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3581789" y="2414816"/>
            <a:ext cx="384361" cy="384361"/>
          </a:xfrm>
          <a:prstGeom prst="rect">
            <a:avLst/>
          </a:prstGeom>
        </p:spPr>
      </p:pic>
      <p:pic>
        <p:nvPicPr>
          <p:cNvPr id="59" name="Marcador de posición de imagen 59" descr="Tendencia al alza">
            <a:extLst>
              <a:ext uri="{FF2B5EF4-FFF2-40B4-BE49-F238E27FC236}">
                <a16:creationId xmlns:a16="http://schemas.microsoft.com/office/drawing/2014/main" id="{5F2CEAC7-97D4-48F9-B35B-A0DA4531C95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223017" y="2403880"/>
            <a:ext cx="384361" cy="384361"/>
          </a:xfrm>
          <a:prstGeom prst="rect">
            <a:avLst/>
          </a:prstGeom>
        </p:spPr>
      </p:pic>
      <p:pic>
        <p:nvPicPr>
          <p:cNvPr id="3074" name="Picture 2" descr="What is the Software Development Cycle?">
            <a:extLst>
              <a:ext uri="{FF2B5EF4-FFF2-40B4-BE49-F238E27FC236}">
                <a16:creationId xmlns:a16="http://schemas.microsoft.com/office/drawing/2014/main" id="{B8D292CE-5661-4EDC-8067-A676840F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88" y="4933191"/>
            <a:ext cx="1629044" cy="16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97" y="164009"/>
            <a:ext cx="7560000" cy="370166"/>
          </a:xfrm>
        </p:spPr>
        <p:txBody>
          <a:bodyPr rtlCol="0"/>
          <a:lstStyle/>
          <a:p>
            <a:r>
              <a:rPr lang="en-US" dirty="0"/>
              <a:t>Planning and Analysis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3</a:t>
            </a:fld>
            <a:endParaRPr lang="es-ES" sz="1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39406" y="178484"/>
            <a:ext cx="6404441" cy="360000"/>
          </a:xfrm>
        </p:spPr>
        <p:txBody>
          <a:bodyPr rtlCol="0"/>
          <a:lstStyle/>
          <a:p>
            <a:r>
              <a:rPr lang="es-ES" dirty="0"/>
              <a:t>: </a:t>
            </a:r>
            <a:r>
              <a:rPr lang="es-ES" sz="1900" dirty="0"/>
              <a:t>READ AND IDENTIFY FUNCTIONAL REQUIREMENTS</a:t>
            </a:r>
          </a:p>
        </p:txBody>
      </p:sp>
      <p:sp>
        <p:nvSpPr>
          <p:cNvPr id="9" name="objeto 7" descr="Rectángulo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01428" y="70677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8938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741365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874805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3" name="Picture 2" descr="Importancia del Plano Cartesiano">
            <a:extLst>
              <a:ext uri="{FF2B5EF4-FFF2-40B4-BE49-F238E27FC236}">
                <a16:creationId xmlns:a16="http://schemas.microsoft.com/office/drawing/2014/main" id="{3F2A1A14-F14E-4726-8B1F-8C00438E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8" y="3440837"/>
            <a:ext cx="4783131" cy="295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6E81535-5CCC-47EF-8714-BF34E143922E}"/>
              </a:ext>
            </a:extLst>
          </p:cNvPr>
          <p:cNvSpPr/>
          <p:nvPr/>
        </p:nvSpPr>
        <p:spPr>
          <a:xfrm>
            <a:off x="995478" y="174598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INPUT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CB3ACF6-5109-4EBF-AC09-711F287B9A4D}"/>
              </a:ext>
            </a:extLst>
          </p:cNvPr>
          <p:cNvSpPr/>
          <p:nvPr/>
        </p:nvSpPr>
        <p:spPr>
          <a:xfrm>
            <a:off x="756736" y="2304957"/>
            <a:ext cx="128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AAAAIAA </a:t>
            </a:r>
          </a:p>
          <a:p>
            <a:r>
              <a:rPr lang="es-ES" dirty="0">
                <a:solidFill>
                  <a:schemeClr val="bg1"/>
                </a:solidFill>
              </a:rPr>
              <a:t>DDDAIAD </a:t>
            </a:r>
          </a:p>
          <a:p>
            <a:r>
              <a:rPr lang="es-ES" dirty="0">
                <a:solidFill>
                  <a:schemeClr val="bg1"/>
                </a:solidFill>
              </a:rPr>
              <a:t>AAIADAD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A541C1-2EF4-4CEC-9033-807CC7ECC752}"/>
              </a:ext>
            </a:extLst>
          </p:cNvPr>
          <p:cNvSpPr/>
          <p:nvPr/>
        </p:nvSpPr>
        <p:spPr>
          <a:xfrm>
            <a:off x="3363506" y="176695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562447-FA9C-4AF3-9182-6AC232E756F9}"/>
              </a:ext>
            </a:extLst>
          </p:cNvPr>
          <p:cNvSpPr/>
          <p:nvPr/>
        </p:nvSpPr>
        <p:spPr>
          <a:xfrm>
            <a:off x="2780142" y="2180841"/>
            <a:ext cx="2765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(0 , 0) dirección Norte</a:t>
            </a:r>
          </a:p>
          <a:p>
            <a:r>
              <a:rPr lang="es-ES" dirty="0">
                <a:solidFill>
                  <a:schemeClr val="bg1"/>
                </a:solidFill>
              </a:rPr>
              <a:t>(-2, 4) dirección Norte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(-3, 3) dirección Sur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(-4, 2) dirección Oriente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5ADAA66-A04B-4132-9310-A478A200C524}"/>
              </a:ext>
            </a:extLst>
          </p:cNvPr>
          <p:cNvCxnSpPr>
            <a:cxnSpLocks/>
          </p:cNvCxnSpPr>
          <p:nvPr/>
        </p:nvCxnSpPr>
        <p:spPr>
          <a:xfrm flipH="1">
            <a:off x="2162490" y="4001302"/>
            <a:ext cx="243826" cy="4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B5DDA3F-BE78-42A7-A30A-2AFDCA257EB0}"/>
              </a:ext>
            </a:extLst>
          </p:cNvPr>
          <p:cNvCxnSpPr>
            <a:cxnSpLocks/>
          </p:cNvCxnSpPr>
          <p:nvPr/>
        </p:nvCxnSpPr>
        <p:spPr>
          <a:xfrm flipV="1">
            <a:off x="2412636" y="3841240"/>
            <a:ext cx="0" cy="20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18EB9AD-F170-44FF-B4B7-4B9EEFECB998}"/>
              </a:ext>
            </a:extLst>
          </p:cNvPr>
          <p:cNvCxnSpPr>
            <a:cxnSpLocks/>
          </p:cNvCxnSpPr>
          <p:nvPr/>
        </p:nvCxnSpPr>
        <p:spPr>
          <a:xfrm flipH="1">
            <a:off x="1912344" y="4263153"/>
            <a:ext cx="25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A8AC34C-491D-4F0B-8AC9-6D85E20461A1}"/>
              </a:ext>
            </a:extLst>
          </p:cNvPr>
          <p:cNvCxnSpPr>
            <a:cxnSpLocks/>
          </p:cNvCxnSpPr>
          <p:nvPr/>
        </p:nvCxnSpPr>
        <p:spPr>
          <a:xfrm>
            <a:off x="2158142" y="4263154"/>
            <a:ext cx="4348" cy="24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objeto 7" descr="Rectángulo beige">
            <a:extLst>
              <a:ext uri="{FF2B5EF4-FFF2-40B4-BE49-F238E27FC236}">
                <a16:creationId xmlns:a16="http://schemas.microsoft.com/office/drawing/2014/main" id="{3A203A73-8726-4F4F-97ED-7C6E8CCCE411}"/>
              </a:ext>
            </a:extLst>
          </p:cNvPr>
          <p:cNvSpPr/>
          <p:nvPr/>
        </p:nvSpPr>
        <p:spPr bwMode="white">
          <a:xfrm rot="5400000">
            <a:off x="4152361" y="4508889"/>
            <a:ext cx="4558873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8" name="Marcador de texto 7">
            <a:extLst>
              <a:ext uri="{FF2B5EF4-FFF2-40B4-BE49-F238E27FC236}">
                <a16:creationId xmlns:a16="http://schemas.microsoft.com/office/drawing/2014/main" id="{49618E31-4384-4733-92E8-67E8357A82F2}"/>
              </a:ext>
            </a:extLst>
          </p:cNvPr>
          <p:cNvSpPr txBox="1">
            <a:spLocks/>
          </p:cNvSpPr>
          <p:nvPr/>
        </p:nvSpPr>
        <p:spPr>
          <a:xfrm>
            <a:off x="1290699" y="1094428"/>
            <a:ext cx="375293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Situation</a:t>
            </a:r>
            <a:r>
              <a: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proposed by S4N</a:t>
            </a:r>
          </a:p>
        </p:txBody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7DA6838A-1EB2-4AEE-99E3-5F2F7A9446FC}"/>
              </a:ext>
            </a:extLst>
          </p:cNvPr>
          <p:cNvSpPr txBox="1">
            <a:spLocks/>
          </p:cNvSpPr>
          <p:nvPr/>
        </p:nvSpPr>
        <p:spPr>
          <a:xfrm>
            <a:off x="7390714" y="1094428"/>
            <a:ext cx="3510588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Situation proposed by me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45F4FC2-4AAE-40D8-A0A5-2426C1B6BB52}"/>
              </a:ext>
            </a:extLst>
          </p:cNvPr>
          <p:cNvSpPr/>
          <p:nvPr/>
        </p:nvSpPr>
        <p:spPr>
          <a:xfrm>
            <a:off x="167454" y="6362344"/>
            <a:ext cx="6559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Conlusion: It is wrong - </a:t>
            </a:r>
            <a:r>
              <a:rPr lang="en-US" b="1" dirty="0">
                <a:solidFill>
                  <a:srgbClr val="FF0000"/>
                </a:solidFill>
              </a:rPr>
              <a:t>it is not possible mathematically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40" name="Picture 2" descr="Importancia del Plano Cartesiano">
            <a:extLst>
              <a:ext uri="{FF2B5EF4-FFF2-40B4-BE49-F238E27FC236}">
                <a16:creationId xmlns:a16="http://schemas.microsoft.com/office/drawing/2014/main" id="{D2B0708E-EC3E-4DA8-873D-E7B16239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01" y="3421817"/>
            <a:ext cx="4783131" cy="27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44F88241-4EC2-4C9D-AF75-958D2D02E8E6}"/>
              </a:ext>
            </a:extLst>
          </p:cNvPr>
          <p:cNvSpPr/>
          <p:nvPr/>
        </p:nvSpPr>
        <p:spPr>
          <a:xfrm>
            <a:off x="7321400" y="162477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INPUT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7027C06-C803-484D-B337-1CCC5AC5780D}"/>
              </a:ext>
            </a:extLst>
          </p:cNvPr>
          <p:cNvSpPr/>
          <p:nvPr/>
        </p:nvSpPr>
        <p:spPr>
          <a:xfrm>
            <a:off x="7082658" y="2183748"/>
            <a:ext cx="128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AAAAIAA </a:t>
            </a:r>
          </a:p>
          <a:p>
            <a:r>
              <a:rPr lang="es-ES" dirty="0">
                <a:solidFill>
                  <a:schemeClr val="bg1"/>
                </a:solidFill>
              </a:rPr>
              <a:t>DDDAIAD </a:t>
            </a:r>
          </a:p>
          <a:p>
            <a:r>
              <a:rPr lang="es-ES" dirty="0">
                <a:solidFill>
                  <a:schemeClr val="bg1"/>
                </a:solidFill>
              </a:rPr>
              <a:t>AAIADAD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D7515F9-FF48-4C69-9141-BE8E29037C28}"/>
              </a:ext>
            </a:extLst>
          </p:cNvPr>
          <p:cNvSpPr/>
          <p:nvPr/>
        </p:nvSpPr>
        <p:spPr>
          <a:xfrm>
            <a:off x="9689428" y="16457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7DA7064-3741-4D6D-9F3C-455A48F5E911}"/>
              </a:ext>
            </a:extLst>
          </p:cNvPr>
          <p:cNvSpPr/>
          <p:nvPr/>
        </p:nvSpPr>
        <p:spPr>
          <a:xfrm>
            <a:off x="8842087" y="2119299"/>
            <a:ext cx="3023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(0 , 0) dirección Norte</a:t>
            </a:r>
          </a:p>
          <a:p>
            <a:r>
              <a:rPr lang="es-ES" dirty="0">
                <a:solidFill>
                  <a:schemeClr val="bg1"/>
                </a:solidFill>
              </a:rPr>
              <a:t>(-2, 4) dirección Occidente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(-1, 3) dirección Sur</a:t>
            </a:r>
            <a:endParaRPr lang="es-CO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(0, 0) dirección Occidente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D2655A-1E0D-4B26-8E86-B8351EB04BEC}"/>
              </a:ext>
            </a:extLst>
          </p:cNvPr>
          <p:cNvSpPr/>
          <p:nvPr/>
        </p:nvSpPr>
        <p:spPr>
          <a:xfrm>
            <a:off x="8689083" y="3857739"/>
            <a:ext cx="255297" cy="192865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998CF04-716F-4A6A-A04A-D4D337D91CC0}"/>
              </a:ext>
            </a:extLst>
          </p:cNvPr>
          <p:cNvSpPr/>
          <p:nvPr/>
        </p:nvSpPr>
        <p:spPr>
          <a:xfrm>
            <a:off x="9178417" y="4706544"/>
            <a:ext cx="255297" cy="192865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E657B5B-69BC-4385-9C6D-C14701AAABC2}"/>
              </a:ext>
            </a:extLst>
          </p:cNvPr>
          <p:cNvSpPr/>
          <p:nvPr/>
        </p:nvSpPr>
        <p:spPr>
          <a:xfrm>
            <a:off x="8904872" y="4093886"/>
            <a:ext cx="255297" cy="192865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B6DAABF-D976-4C4B-A99D-89CE80F111A6}"/>
              </a:ext>
            </a:extLst>
          </p:cNvPr>
          <p:cNvCxnSpPr>
            <a:cxnSpLocks/>
          </p:cNvCxnSpPr>
          <p:nvPr/>
        </p:nvCxnSpPr>
        <p:spPr>
          <a:xfrm flipH="1">
            <a:off x="8438937" y="3954171"/>
            <a:ext cx="25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6E3ABC5-FC1B-4D55-8E1F-60220D3220E0}"/>
              </a:ext>
            </a:extLst>
          </p:cNvPr>
          <p:cNvCxnSpPr>
            <a:cxnSpLocks/>
          </p:cNvCxnSpPr>
          <p:nvPr/>
        </p:nvCxnSpPr>
        <p:spPr>
          <a:xfrm>
            <a:off x="9043946" y="4272042"/>
            <a:ext cx="2575" cy="233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A90343F-F95A-4346-8A14-C204B3BF5A56}"/>
              </a:ext>
            </a:extLst>
          </p:cNvPr>
          <p:cNvCxnSpPr>
            <a:cxnSpLocks/>
          </p:cNvCxnSpPr>
          <p:nvPr/>
        </p:nvCxnSpPr>
        <p:spPr>
          <a:xfrm flipH="1">
            <a:off x="8944380" y="4822146"/>
            <a:ext cx="25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D99DE04-10FD-4E69-B152-6D0D42B20A98}"/>
              </a:ext>
            </a:extLst>
          </p:cNvPr>
          <p:cNvCxnSpPr>
            <a:cxnSpLocks/>
          </p:cNvCxnSpPr>
          <p:nvPr/>
        </p:nvCxnSpPr>
        <p:spPr>
          <a:xfrm flipV="1">
            <a:off x="2916960" y="4690045"/>
            <a:ext cx="0" cy="20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06F03C3-79C9-4A42-9F57-CDF4DB916040}"/>
              </a:ext>
            </a:extLst>
          </p:cNvPr>
          <p:cNvSpPr/>
          <p:nvPr/>
        </p:nvSpPr>
        <p:spPr>
          <a:xfrm>
            <a:off x="6557044" y="6176142"/>
            <a:ext cx="5498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Conlusion: It is ok – it’s mathematically possible</a:t>
            </a:r>
          </a:p>
          <a:p>
            <a:r>
              <a:rPr lang="en-CA" b="1" dirty="0">
                <a:solidFill>
                  <a:srgbClr val="FF0000"/>
                </a:solidFill>
              </a:rPr>
              <a:t>Key: Direction drone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 descr="Póster «Cara triste» de elltsnmi | Redbubble">
            <a:extLst>
              <a:ext uri="{FF2B5EF4-FFF2-40B4-BE49-F238E27FC236}">
                <a16:creationId xmlns:a16="http://schemas.microsoft.com/office/drawing/2014/main" id="{A17B06EB-873C-4F32-A1AD-56411D3B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47" y="4676231"/>
            <a:ext cx="1001038" cy="100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ita Feliz Y Triste Para Pintar Full Hd Maps Locations - Cara ...">
            <a:extLst>
              <a:ext uri="{FF2B5EF4-FFF2-40B4-BE49-F238E27FC236}">
                <a16:creationId xmlns:a16="http://schemas.microsoft.com/office/drawing/2014/main" id="{883FC37A-7891-410B-A2DF-325AF4D9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140" y="5064195"/>
            <a:ext cx="907248" cy="9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DESIGN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4</a:t>
            </a:fld>
            <a:endParaRPr lang="es-ES" sz="1000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 rtlCol="0"/>
          <a:lstStyle/>
          <a:p>
            <a:pPr rtl="0"/>
            <a:r>
              <a:rPr lang="es-ES" dirty="0"/>
              <a:t>Class diagram</a:t>
            </a:r>
            <a:endParaRPr lang="es-ES" noProof="1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 rtlCol="0"/>
          <a:lstStyle/>
          <a:p>
            <a:pPr rtl="0"/>
            <a:r>
              <a:rPr lang="es-ES" dirty="0"/>
              <a:t>UML DIAGRAM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 rtlCol="0"/>
          <a:lstStyle/>
          <a:p>
            <a:pPr rtl="0"/>
            <a:r>
              <a:rPr lang="es-ES" dirty="0"/>
              <a:t>Software Architecture pattern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 rtlCol="0"/>
          <a:lstStyle/>
          <a:p>
            <a:pPr rtl="0"/>
            <a:r>
              <a:rPr lang="es-ES" dirty="0"/>
              <a:t>Java SE </a:t>
            </a:r>
          </a:p>
          <a:p>
            <a:pPr rtl="0"/>
            <a:r>
              <a:rPr lang="es-ES" noProof="1"/>
              <a:t>JDK 1,8</a:t>
            </a:r>
          </a:p>
          <a:p>
            <a:pPr rtl="0"/>
            <a:r>
              <a:rPr lang="es-ES" noProof="1"/>
              <a:t>Eclipse IDE 2020-03</a:t>
            </a:r>
          </a:p>
          <a:p>
            <a:pPr rtl="0"/>
            <a:r>
              <a:rPr lang="es-ES" noProof="1"/>
              <a:t>Junit5 to make testing</a:t>
            </a:r>
          </a:p>
          <a:p>
            <a:pPr rtl="0"/>
            <a:r>
              <a:rPr lang="es-ES" noProof="1"/>
              <a:t>Remote Repository GITHUB</a:t>
            </a:r>
          </a:p>
          <a:p>
            <a:pPr marL="0" indent="0">
              <a:buNone/>
            </a:pPr>
            <a:r>
              <a:rPr lang="es-CO" dirty="0">
                <a:hlinkClick r:id="rId3"/>
              </a:rPr>
              <a:t>https://github.com/eduardobarreto19/Project_Drones/tree/develop</a:t>
            </a:r>
            <a:endParaRPr lang="es-ES" noProof="1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 rtlCol="0"/>
          <a:lstStyle/>
          <a:p>
            <a:pPr rtl="0"/>
            <a:r>
              <a:rPr lang="es-ES" dirty="0"/>
              <a:t>Technologies</a:t>
            </a:r>
          </a:p>
        </p:txBody>
      </p:sp>
      <p:pic>
        <p:nvPicPr>
          <p:cNvPr id="43" name="Marcador de posición de imagen 42" descr="Estetoscopio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Marcador de posición de imagen 44" descr="ADN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Marcador de posición de imagen 46" descr="Pulso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to 7" descr="Rectángulo beig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457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pic>
        <p:nvPicPr>
          <p:cNvPr id="2050" name="Picture 2" descr="Eclipse, Entorno De Desarrollo Integrado, Ceilán imagen png ...">
            <a:extLst>
              <a:ext uri="{FF2B5EF4-FFF2-40B4-BE49-F238E27FC236}">
                <a16:creationId xmlns:a16="http://schemas.microsoft.com/office/drawing/2014/main" id="{79478EB7-47FA-45F3-9986-75A8B16E8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281" y="3429000"/>
            <a:ext cx="1416719" cy="6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aprender pruebas unitarias en Java: cursos JUnit y Mockito ...">
            <a:extLst>
              <a:ext uri="{FF2B5EF4-FFF2-40B4-BE49-F238E27FC236}">
                <a16:creationId xmlns:a16="http://schemas.microsoft.com/office/drawing/2014/main" id="{F123AFE0-04FB-4A0D-BFA8-5E619056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881" y="4121618"/>
            <a:ext cx="1455018" cy="7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veloping Applications With the Java SE 6 Platform – Artes Solusindo">
            <a:extLst>
              <a:ext uri="{FF2B5EF4-FFF2-40B4-BE49-F238E27FC236}">
                <a16:creationId xmlns:a16="http://schemas.microsoft.com/office/drawing/2014/main" id="{7E66DA86-2C1C-49C2-A54D-0D2B198E5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0726" y="3431177"/>
            <a:ext cx="976864" cy="8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itHub: la historia y el significado del logotipo, la marca y ...">
            <a:extLst>
              <a:ext uri="{FF2B5EF4-FFF2-40B4-BE49-F238E27FC236}">
                <a16:creationId xmlns:a16="http://schemas.microsoft.com/office/drawing/2014/main" id="{752DA210-E818-4893-BA4E-BAAEAD1A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878" y="5901048"/>
            <a:ext cx="1640659" cy="91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del-View-Controller (MVC) - Data Driven Investor - Medium">
            <a:extLst>
              <a:ext uri="{FF2B5EF4-FFF2-40B4-BE49-F238E27FC236}">
                <a16:creationId xmlns:a16="http://schemas.microsoft.com/office/drawing/2014/main" id="{6F33B6FD-5DA5-4325-AED5-ECC4200E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45" y="3689661"/>
            <a:ext cx="3133154" cy="20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0294637-598D-4DE9-8709-5A5074FF2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5C0DACF-D474-45A8-8912-898451B1F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73" y="0"/>
            <a:ext cx="10452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IMPLEMENTATION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756" y="2214736"/>
            <a:ext cx="5038725" cy="324448"/>
          </a:xfrm>
        </p:spPr>
        <p:txBody>
          <a:bodyPr rtlCol="0"/>
          <a:lstStyle/>
          <a:p>
            <a:pPr rtl="0"/>
            <a:r>
              <a:rPr lang="es-ES" sz="2000" b="1" noProof="1">
                <a:solidFill>
                  <a:schemeClr val="accent2"/>
                </a:solidFill>
                <a:latin typeface="+mj-lt"/>
              </a:rPr>
              <a:t>Maven Project in Java</a:t>
            </a:r>
          </a:p>
          <a:p>
            <a:pPr rtl="0"/>
            <a:r>
              <a:rPr lang="es-ES" sz="2000" b="1" noProof="1">
                <a:solidFill>
                  <a:schemeClr val="accent2"/>
                </a:solidFill>
                <a:latin typeface="+mj-lt"/>
              </a:rPr>
              <a:t>Object Oriented Programming - POO</a:t>
            </a:r>
            <a:br>
              <a:rPr lang="es-ES" sz="1200" dirty="0"/>
            </a:br>
            <a:endParaRPr lang="es-ES" sz="1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6</a:t>
            </a:fld>
            <a:endParaRPr lang="es-ES" sz="10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07356" y="3499451"/>
            <a:ext cx="5038725" cy="370166"/>
          </a:xfrm>
        </p:spPr>
        <p:txBody>
          <a:bodyPr rtlCol="0"/>
          <a:lstStyle/>
          <a:p>
            <a:pPr rtl="0"/>
            <a:r>
              <a:rPr lang="es-ES" sz="2000" b="1" noProof="1">
                <a:solidFill>
                  <a:schemeClr val="accent2"/>
                </a:solidFill>
                <a:latin typeface="+mj-lt"/>
              </a:rPr>
              <a:t>GitFlow - Tags with GITHUB</a:t>
            </a:r>
            <a:br>
              <a:rPr lang="es-ES" sz="1200" dirty="0"/>
            </a:br>
            <a:endParaRPr lang="es-ES" sz="1200" dirty="0"/>
          </a:p>
        </p:txBody>
      </p:sp>
      <p:sp>
        <p:nvSpPr>
          <p:cNvPr id="11" name="objeto 7" descr="Rectángulo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73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0E0ECD-F67C-4F64-AE04-1172E31E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281001"/>
            <a:ext cx="2609850" cy="6096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BA2AC4-3C1F-404D-B3D5-701141779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66" y="4143919"/>
            <a:ext cx="5590746" cy="2527324"/>
          </a:xfrm>
          <a:prstGeom prst="rect">
            <a:avLst/>
          </a:prstGeom>
        </p:spPr>
      </p:pic>
      <p:pic>
        <p:nvPicPr>
          <p:cNvPr id="19" name="Picture 8" descr="Logo GitHub: la historia y el significado del logotipo, la marca y ...">
            <a:extLst>
              <a:ext uri="{FF2B5EF4-FFF2-40B4-BE49-F238E27FC236}">
                <a16:creationId xmlns:a16="http://schemas.microsoft.com/office/drawing/2014/main" id="{6330151B-DA12-4686-B0DC-1B53BFBB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9" y="3150799"/>
            <a:ext cx="1139204" cy="8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reate a Java project with Maven | ADMFactory">
            <a:extLst>
              <a:ext uri="{FF2B5EF4-FFF2-40B4-BE49-F238E27FC236}">
                <a16:creationId xmlns:a16="http://schemas.microsoft.com/office/drawing/2014/main" id="{F4F7B488-9A57-470C-92A3-3164B515D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28590" r="7992" b="31427"/>
          <a:stretch/>
        </p:blipFill>
        <p:spPr bwMode="auto">
          <a:xfrm>
            <a:off x="580844" y="2287274"/>
            <a:ext cx="1440275" cy="39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 descr="Doctor en frente de un ordenado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TESTING – JUNIT5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7</a:t>
            </a:fld>
            <a:endParaRPr lang="es-ES" sz="1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sz="2000" dirty="0"/>
              <a:t>Input Files Testing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sz="2000" dirty="0"/>
              <a:t>Output Files testing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FileManagementTest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sz="2000" noProof="1"/>
              <a:t>Direction Dron testing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sz="2000" noProof="1"/>
              <a:t>Location Dron Testing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sz="2000" noProof="1"/>
              <a:t>Read and write chains on cartesian plane</a:t>
            </a:r>
          </a:p>
          <a:p>
            <a:pPr rtl="0"/>
            <a:endParaRPr lang="es-ES" noProof="1"/>
          </a:p>
          <a:p>
            <a:pPr rtl="0"/>
            <a:endParaRPr lang="es-ES" noProof="1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LogicDrones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 rtlCol="0"/>
          <a:lstStyle/>
          <a:p>
            <a:pPr rtl="0"/>
            <a:r>
              <a:rPr lang="es-ES" sz="2000" dirty="0"/>
              <a:t>Testing Objects Dron</a:t>
            </a:r>
            <a:endParaRPr lang="es-ES" sz="2000" noProof="1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 rtlCol="0"/>
          <a:lstStyle/>
          <a:p>
            <a:pPr rtl="0"/>
            <a:r>
              <a:rPr lang="es-ES" dirty="0"/>
              <a:t>Dron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o 7" descr="Rectángulo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4302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áfico 23" descr="Icono reloj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grpSp>
        <p:nvGrpSpPr>
          <p:cNvPr id="48" name="Grupo 47" descr="Icono yeso">
            <a:extLst>
              <a:ext uri="{FF2B5EF4-FFF2-40B4-BE49-F238E27FC236}">
                <a16:creationId xmlns:a16="http://schemas.microsoft.com/office/drawing/2014/main" id="{630DC3F2-7133-4233-8E4E-6842EA564E87}"/>
              </a:ext>
            </a:extLst>
          </p:cNvPr>
          <p:cNvGrpSpPr>
            <a:grpSpLocks noChangeAspect="1"/>
          </p:cNvGrpSpPr>
          <p:nvPr/>
        </p:nvGrpSpPr>
        <p:grpSpPr>
          <a:xfrm>
            <a:off x="4588942" y="1959792"/>
            <a:ext cx="266395" cy="267026"/>
            <a:chOff x="4543214" y="4114712"/>
            <a:chExt cx="301914" cy="302629"/>
          </a:xfrm>
        </p:grpSpPr>
        <p:sp>
          <p:nvSpPr>
            <p:cNvPr id="50" name="Forma libre: Forma 45">
              <a:extLst>
                <a:ext uri="{FF2B5EF4-FFF2-40B4-BE49-F238E27FC236}">
                  <a16:creationId xmlns:a16="http://schemas.microsoft.com/office/drawing/2014/main" id="{F1E93309-E11C-4A77-B520-C23174B76454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orma libre: Forma 46">
              <a:extLst>
                <a:ext uri="{FF2B5EF4-FFF2-40B4-BE49-F238E27FC236}">
                  <a16:creationId xmlns:a16="http://schemas.microsoft.com/office/drawing/2014/main" id="{2C68D3CE-0A21-4D98-B4F3-185C3CE71401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60" name="Gráfico 23" descr="Icono reloj">
            <a:extLst>
              <a:ext uri="{FF2B5EF4-FFF2-40B4-BE49-F238E27FC236}">
                <a16:creationId xmlns:a16="http://schemas.microsoft.com/office/drawing/2014/main" id="{99A96E3F-5D42-4D12-A374-A56951FA7CDF}"/>
              </a:ext>
            </a:extLst>
          </p:cNvPr>
          <p:cNvSpPr>
            <a:spLocks noChangeAspect="1"/>
          </p:cNvSpPr>
          <p:nvPr/>
        </p:nvSpPr>
        <p:spPr>
          <a:xfrm>
            <a:off x="8122551" y="2009162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dirty="0"/>
          </a:p>
        </p:txBody>
      </p:sp>
      <p:pic>
        <p:nvPicPr>
          <p:cNvPr id="61" name="Picture 4" descr="Cómo aprender pruebas unitarias en Java: cursos JUnit y Mockito ...">
            <a:extLst>
              <a:ext uri="{FF2B5EF4-FFF2-40B4-BE49-F238E27FC236}">
                <a16:creationId xmlns:a16="http://schemas.microsoft.com/office/drawing/2014/main" id="{3E74995E-C798-48C7-A698-A36F818D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50" y="509185"/>
            <a:ext cx="1455018" cy="7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Científico mirando un tubo de ensayo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ThanK  you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700" y="4508500"/>
            <a:ext cx="3568942" cy="330200"/>
          </a:xfrm>
        </p:spPr>
        <p:txBody>
          <a:bodyPr rtlCol="0"/>
          <a:lstStyle/>
          <a:p>
            <a:pPr rtl="0"/>
            <a:r>
              <a:rPr lang="es-ES" dirty="0"/>
              <a:t>Luis Eduardo Barreto Santamaria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eduardobarreto19@Gmail.com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321 236 37 27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Candidate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pSp>
        <p:nvGrpSpPr>
          <p:cNvPr id="46" name="Grupo 45" descr="Icono teléfono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50" name="Grupo 49" descr="Icono correo electrónico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55" name="Grupo 54" descr="Icono persona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25_TF00450287" id="{C8E8D555-4DBF-4CCD-9868-3A80285B451F}" vid="{5B045ECE-DA74-478B-B9F9-3188E0871C2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oficina de salud</Template>
  <TotalTime>0</TotalTime>
  <Words>266</Words>
  <Application>Microsoft Office PowerPoint</Application>
  <PresentationFormat>Panorámica</PresentationFormat>
  <Paragraphs>86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Courier New</vt:lpstr>
      <vt:lpstr>Gill Sans MT</vt:lpstr>
      <vt:lpstr>Tema de Office</vt:lpstr>
      <vt:lpstr>technical test developer backend S4N </vt:lpstr>
      <vt:lpstr>Proposed solution perspective</vt:lpstr>
      <vt:lpstr>Planning and Analysis </vt:lpstr>
      <vt:lpstr>DESIGN</vt:lpstr>
      <vt:lpstr>Presentación de PowerPoint</vt:lpstr>
      <vt:lpstr>IMPLEMENTATION</vt:lpstr>
      <vt:lpstr>TESTING – JUNIT5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2020-06-16T13:59:25Z</dcterms:created>
  <dcterms:modified xsi:type="dcterms:W3CDTF">2020-06-16T15:37:09Z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