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2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3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272847-68E1-5685-A73E-772B6E74C789}" v="6" dt="2024-03-16T15:27:38.05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55" d="100"/>
          <a:sy n="55" d="100"/>
        </p:scale>
        <p:origin x="636" y="10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alceu@gmail.com" userId="S::pauloalceu_gmail.com#ext#@metodistabr.onmicrosoft.com::4a85905b-5aa0-44ac-943b-39607c701939" providerId="AD" clId="Web-{70272847-68E1-5685-A73E-772B6E74C789}"/>
    <pc:docChg chg="modSld">
      <pc:chgData name="pauloalceu@gmail.com" userId="S::pauloalceu_gmail.com#ext#@metodistabr.onmicrosoft.com::4a85905b-5aa0-44ac-943b-39607c701939" providerId="AD" clId="Web-{70272847-68E1-5685-A73E-772B6E74C789}" dt="2024-03-16T15:27:37.346" v="3" actId="20577"/>
      <pc:docMkLst>
        <pc:docMk/>
      </pc:docMkLst>
      <pc:sldChg chg="modSp">
        <pc:chgData name="pauloalceu@gmail.com" userId="S::pauloalceu_gmail.com#ext#@metodistabr.onmicrosoft.com::4a85905b-5aa0-44ac-943b-39607c701939" providerId="AD" clId="Web-{70272847-68E1-5685-A73E-772B6E74C789}" dt="2024-03-16T15:27:37.346" v="3" actId="20577"/>
        <pc:sldMkLst>
          <pc:docMk/>
          <pc:sldMk cId="0" sldId="259"/>
        </pc:sldMkLst>
        <pc:spChg chg="mod">
          <ac:chgData name="pauloalceu@gmail.com" userId="S::pauloalceu_gmail.com#ext#@metodistabr.onmicrosoft.com::4a85905b-5aa0-44ac-943b-39607c701939" providerId="AD" clId="Web-{70272847-68E1-5685-A73E-772B6E74C789}" dt="2024-03-16T15:27:37.346" v="3" actId="20577"/>
          <ac:spMkLst>
            <pc:docMk/>
            <pc:sldMk cId="0" sldId="259"/>
            <ac:spMk id="26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134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1pPr>
            <a:lvl2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2pPr>
            <a:lvl3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3pPr>
            <a:lvl4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4pPr>
            <a:lvl5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lIns="71437" tIns="71437" rIns="71437" bIns="71437" anchor="t">
            <a:spAutoFit/>
          </a:bodyPr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3200" i="1">
                <a:solidFill>
                  <a:srgbClr val="000000"/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4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m"/>
          <p:cNvSpPr>
            <a:spLocks noGrp="1"/>
          </p:cNvSpPr>
          <p:nvPr>
            <p:ph type="pic" idx="21"/>
          </p:nvPr>
        </p:nvSpPr>
        <p:spPr>
          <a:xfrm>
            <a:off x="1712269" y="0"/>
            <a:ext cx="20959463" cy="139838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defRPr sz="1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Texto do Título</a:t>
            </a:r>
          </a:p>
        </p:txBody>
      </p:sp>
      <p:sp>
        <p:nvSpPr>
          <p:cNvPr id="127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o do Título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14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o do Título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15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5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o"/>
          <p:cNvSpPr txBox="1">
            <a:spLocks noGrp="1"/>
          </p:cNvSpPr>
          <p:nvPr>
            <p:ph type="body" sz="quarter" idx="21"/>
          </p:nvPr>
        </p:nvSpPr>
        <p:spPr>
          <a:xfrm>
            <a:off x="214165" y="13360400"/>
            <a:ext cx="19291301" cy="24130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/>
          <a:p>
            <a:pPr marL="0" indent="0">
              <a:spcBef>
                <a:spcPts val="6800"/>
              </a:spcBef>
              <a:buClrTx/>
              <a:buSzTx/>
              <a:buNone/>
              <a:defRPr sz="1600">
                <a:solidFill>
                  <a:srgbClr val="8397A2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pPr>
            <a:endParaRPr/>
          </a:p>
        </p:txBody>
      </p:sp>
      <p:sp>
        <p:nvSpPr>
          <p:cNvPr id="159" name="Texto"/>
          <p:cNvSpPr txBox="1">
            <a:spLocks noGrp="1"/>
          </p:cNvSpPr>
          <p:nvPr>
            <p:ph type="body" sz="quarter" idx="22"/>
          </p:nvPr>
        </p:nvSpPr>
        <p:spPr>
          <a:xfrm>
            <a:off x="95095863" y="58293000"/>
            <a:ext cx="22072601" cy="1016000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marL="0" indent="0">
              <a:spcBef>
                <a:spcPts val="6800"/>
              </a:spcBef>
              <a:buClrTx/>
              <a:buSzTx/>
              <a:buNone/>
              <a:defRPr sz="6000" b="1">
                <a:solidFill>
                  <a:srgbClr val="94A8B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23957145" y="13093700"/>
            <a:ext cx="238721" cy="241300"/>
          </a:xfrm>
          <a:prstGeom prst="rect">
            <a:avLst/>
          </a:prstGeom>
        </p:spPr>
        <p:txBody>
          <a:bodyPr lIns="0" tIns="0" rIns="0" bIns="0"/>
          <a:lstStyle>
            <a:lvl1pPr>
              <a:tabLst>
                <a:tab pos="914400" algn="l"/>
              </a:tabLst>
              <a:defRPr sz="1600">
                <a:solidFill>
                  <a:srgbClr val="454D52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pPr defTabSz="914400"/>
            <a:fld id="{86CB4B4D-7CA3-9044-876B-883B54F8677D}" type="slidenum">
              <a:rPr/>
              <a:pPr defTabSz="914400"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utoria e Dat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485311" y="9455120"/>
            <a:ext cx="11408022" cy="330740"/>
          </a:xfrm>
          <a:prstGeom prst="rect">
            <a:avLst/>
          </a:prstGeom>
        </p:spPr>
        <p:txBody>
          <a:bodyPr lIns="23739" tIns="23739" rIns="23739" bIns="23739" anchor="t"/>
          <a:lstStyle>
            <a:lvl1pPr marL="0" indent="0" defTabSz="454025">
              <a:spcBef>
                <a:spcPts val="0"/>
              </a:spcBef>
              <a:buClrTx/>
              <a:buSzTx/>
              <a:buNone/>
              <a:defRPr sz="1870" b="1">
                <a:solidFill>
                  <a:srgbClr val="000000"/>
                </a:solidFill>
              </a:defRPr>
            </a:lvl1pPr>
          </a:lstStyle>
          <a:p>
            <a:r>
              <a:t>Autoria e Data</a:t>
            </a:r>
          </a:p>
        </p:txBody>
      </p:sp>
      <p:sp>
        <p:nvSpPr>
          <p:cNvPr id="168" name="Título da Apresentação"/>
          <p:cNvSpPr txBox="1">
            <a:spLocks noGrp="1"/>
          </p:cNvSpPr>
          <p:nvPr>
            <p:ph type="title" hasCustomPrompt="1"/>
          </p:nvPr>
        </p:nvSpPr>
        <p:spPr>
          <a:xfrm>
            <a:off x="6487988" y="4634129"/>
            <a:ext cx="11408022" cy="2413490"/>
          </a:xfrm>
          <a:prstGeom prst="rect">
            <a:avLst/>
          </a:prstGeom>
        </p:spPr>
        <p:txBody>
          <a:bodyPr lIns="26376" tIns="26376" rIns="26376" bIns="26376" anchor="b"/>
          <a:lstStyle>
            <a:lvl1pPr algn="l" defTabSz="2438338">
              <a:lnSpc>
                <a:spcPct val="80000"/>
              </a:lnSpc>
              <a:defRPr sz="11400" b="1" spc="-228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Título da Apresentação</a:t>
            </a:r>
          </a:p>
        </p:txBody>
      </p:sp>
      <p:sp>
        <p:nvSpPr>
          <p:cNvPr id="169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485312" y="7047617"/>
            <a:ext cx="11408020" cy="989136"/>
          </a:xfrm>
          <a:prstGeom prst="rect">
            <a:avLst/>
          </a:prstGeom>
        </p:spPr>
        <p:txBody>
          <a:bodyPr lIns="26376" tIns="26376" rIns="26376" bIns="26376" anchor="t"/>
          <a:lstStyle>
            <a:lvl1pPr marL="0" indent="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1pPr>
            <a:lvl2pPr marL="0" indent="4572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2pPr>
            <a:lvl3pPr marL="0" indent="9144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3pPr>
            <a:lvl4pPr marL="0" indent="13716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4pPr>
            <a:lvl5pPr marL="0" indent="18288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5pPr>
          </a:lstStyle>
          <a:p>
            <a:r>
              <a:t>Subtítulo da Apresentação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7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43049" y="10008011"/>
            <a:ext cx="291414" cy="275666"/>
          </a:xfrm>
          <a:prstGeom prst="rect">
            <a:avLst/>
          </a:prstGeom>
        </p:spPr>
        <p:txBody>
          <a:bodyPr lIns="26376" tIns="26376" rIns="26376" bIns="26376" anchor="b"/>
          <a:lstStyle>
            <a:lvl1pPr defTabSz="584200"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95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Nome do Curso</a:t>
            </a:r>
          </a:p>
        </p:txBody>
      </p:sp>
      <p:sp>
        <p:nvSpPr>
          <p:cNvPr id="6" name="Espaço Reservado para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847851" y="3545632"/>
            <a:ext cx="12674069" cy="1584176"/>
          </a:xfrm>
        </p:spPr>
        <p:txBody>
          <a:bodyPr>
            <a:normAutofit/>
          </a:bodyPr>
          <a:lstStyle>
            <a:lvl1pPr algn="ctr">
              <a:buFontTx/>
              <a:buNone/>
              <a:defRPr sz="7600" b="1">
                <a:solidFill>
                  <a:srgbClr val="0B3666"/>
                </a:solidFill>
              </a:defRPr>
            </a:lvl1pPr>
            <a:lvl2pPr>
              <a:buFontTx/>
              <a:buNone/>
              <a:defRPr sz="6700"/>
            </a:lvl2pPr>
            <a:lvl3pPr>
              <a:buFontTx/>
              <a:buNone/>
              <a:defRPr sz="6700"/>
            </a:lvl3pPr>
            <a:lvl4pPr>
              <a:buFontTx/>
              <a:buNone/>
              <a:defRPr sz="6700"/>
            </a:lvl4pPr>
            <a:lvl5pPr>
              <a:buFontTx/>
              <a:buNone/>
              <a:defRPr sz="6700"/>
            </a:lvl5pPr>
          </a:lstStyle>
          <a:p>
            <a:pPr lvl="0"/>
            <a:r>
              <a:rPr lang="pt-BR" dirty="0"/>
              <a:t>Nome do Professor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m"/>
          <p:cNvSpPr>
            <a:spLocks noGrp="1"/>
          </p:cNvSpPr>
          <p:nvPr>
            <p:ph type="pic" sz="half" idx="21"/>
          </p:nvPr>
        </p:nvSpPr>
        <p:spPr>
          <a:xfrm>
            <a:off x="5329062" y="406546"/>
            <a:ext cx="13716003" cy="914876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2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1pPr>
            <a:lvl2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2pPr>
            <a:lvl3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3pPr>
            <a:lvl4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4pPr>
            <a:lvl5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m"/>
          <p:cNvSpPr>
            <a:spLocks noGrp="1"/>
          </p:cNvSpPr>
          <p:nvPr>
            <p:ph type="pic" idx="21"/>
          </p:nvPr>
        </p:nvSpPr>
        <p:spPr>
          <a:xfrm>
            <a:off x="6231433" y="863203"/>
            <a:ext cx="17439681" cy="116264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>
              <a:defRPr sz="8400"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4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1pPr>
            <a:lvl2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2pPr>
            <a:lvl3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3pPr>
            <a:lvl4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4pPr>
            <a:lvl5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1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49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57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</p:spPr>
        <p:txBody>
          <a:bodyPr lIns="71437" tIns="71437" rIns="71437" bIns="71437"/>
          <a:lstStyle>
            <a:lvl1pPr marL="611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1pPr>
            <a:lvl2pPr marL="1055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2pPr>
            <a:lvl3pPr marL="1500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3pPr>
            <a:lvl4pPr marL="1944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4pPr>
            <a:lvl5pPr marL="2389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m"/>
          <p:cNvSpPr>
            <a:spLocks noGrp="1"/>
          </p:cNvSpPr>
          <p:nvPr>
            <p:ph type="pic" sz="half" idx="21"/>
          </p:nvPr>
        </p:nvSpPr>
        <p:spPr>
          <a:xfrm>
            <a:off x="8794253" y="3637358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67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 lIns="71437" tIns="71437" rIns="71437" bIns="71437"/>
          <a:lstStyle>
            <a:lvl1pPr marL="4653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1pPr>
            <a:lvl2pPr marL="8082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2pPr>
            <a:lvl3pPr marL="11511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3pPr>
            <a:lvl4pPr marL="14940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4pPr>
            <a:lvl5pPr marL="18369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 lIns="71437" tIns="71437" rIns="71437" bIns="71437"/>
          <a:lstStyle>
            <a:lvl1pPr marL="611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1pPr>
            <a:lvl2pPr marL="1055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2pPr>
            <a:lvl3pPr marL="1500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3pPr>
            <a:lvl4pPr marL="1944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4pPr>
            <a:lvl5pPr marL="2389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6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m"/>
          <p:cNvSpPr>
            <a:spLocks noGrp="1"/>
          </p:cNvSpPr>
          <p:nvPr>
            <p:ph type="pic" sz="quarter" idx="21"/>
          </p:nvPr>
        </p:nvSpPr>
        <p:spPr>
          <a:xfrm>
            <a:off x="12442031" y="7072312"/>
            <a:ext cx="8514489" cy="56792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m"/>
          <p:cNvSpPr>
            <a:spLocks noGrp="1"/>
          </p:cNvSpPr>
          <p:nvPr>
            <p:ph type="pic" sz="quarter" idx="22"/>
          </p:nvPr>
        </p:nvSpPr>
        <p:spPr>
          <a:xfrm>
            <a:off x="12192000" y="1250156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m"/>
          <p:cNvSpPr>
            <a:spLocks noGrp="1"/>
          </p:cNvSpPr>
          <p:nvPr>
            <p:ph type="pic" idx="23"/>
          </p:nvPr>
        </p:nvSpPr>
        <p:spPr>
          <a:xfrm>
            <a:off x="-291704" y="1250156"/>
            <a:ext cx="16850320" cy="112335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825500"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928995" y="377280"/>
            <a:ext cx="18667765" cy="2592288"/>
          </a:xfrm>
        </p:spPr>
        <p:txBody>
          <a:bodyPr/>
          <a:lstStyle/>
          <a:p>
            <a:r>
              <a:rPr lang="pt-BR" dirty="0" smtClean="0"/>
              <a:t>Projeto Interdisciplinar</a:t>
            </a:r>
            <a:endParaRPr lang="pt-BR" dirty="0"/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0847851" y="3545632"/>
            <a:ext cx="12674069" cy="1584176"/>
          </a:xfrm>
        </p:spPr>
        <p:txBody>
          <a:bodyPr/>
          <a:lstStyle/>
          <a:p>
            <a:r>
              <a:rPr lang="pt-BR" dirty="0" smtClean="0"/>
              <a:t>Paulo Alceu Rezende</a:t>
            </a:r>
            <a:endParaRPr lang="pt-BR" dirty="0"/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AFE91702-C27F-40D7-B119-DDE9D1BFB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2000" y="3200400"/>
            <a:ext cx="205232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17709" tIns="108855" rIns="217709" bIns="108855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898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31028" y="66330"/>
            <a:ext cx="24316269" cy="13587105"/>
            <a:chOff x="0" y="0"/>
            <a:chExt cx="24316268" cy="13587104"/>
          </a:xfrm>
        </p:grpSpPr>
        <p:grpSp>
          <p:nvGrpSpPr>
            <p:cNvPr id="3" name="Grupo"/>
            <p:cNvGrpSpPr/>
            <p:nvPr/>
          </p:nvGrpSpPr>
          <p:grpSpPr>
            <a:xfrm>
              <a:off x="2542" y="13513"/>
              <a:ext cx="12322437" cy="5171516"/>
              <a:chOff x="0" y="0"/>
              <a:chExt cx="12322436" cy="5171514"/>
            </a:xfrm>
          </p:grpSpPr>
          <p:grpSp>
            <p:nvGrpSpPr>
              <p:cNvPr id="4" name="Grupo"/>
              <p:cNvGrpSpPr/>
              <p:nvPr/>
            </p:nvGrpSpPr>
            <p:grpSpPr>
              <a:xfrm>
                <a:off x="0" y="0"/>
                <a:ext cx="12322436" cy="5171514"/>
                <a:chOff x="0" y="0"/>
                <a:chExt cx="12322435" cy="5171513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0" y="0"/>
                  <a:ext cx="12322435" cy="5171513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216474" y="211055"/>
                  <a:ext cx="5674283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Problems/Opportunities</a:t>
                  </a:r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213462" y="1270329"/>
                <a:ext cx="11249633" cy="598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[a preencher]</a:t>
                </a:r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2373369" y="0"/>
              <a:ext cx="11939487" cy="7714820"/>
              <a:chOff x="0" y="0"/>
              <a:chExt cx="11939485" cy="7714819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0" y="0"/>
                <a:ext cx="11939486" cy="7714820"/>
                <a:chOff x="0" y="0"/>
                <a:chExt cx="11939485" cy="7714819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0" y="0"/>
                  <a:ext cx="11939486" cy="7714820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247369" y="224569"/>
                  <a:ext cx="4036491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Main Benchmark</a:t>
                  </a:r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344927" y="1321711"/>
                <a:ext cx="11249633" cy="598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  <p:grpSp>
          <p:nvGrpSpPr>
            <p:cNvPr id="7" name="Grupo"/>
            <p:cNvGrpSpPr/>
            <p:nvPr/>
          </p:nvGrpSpPr>
          <p:grpSpPr>
            <a:xfrm>
              <a:off x="0" y="5247612"/>
              <a:ext cx="12327519" cy="8339492"/>
              <a:chOff x="0" y="0"/>
              <a:chExt cx="12327518" cy="8339490"/>
            </a:xfrm>
          </p:grpSpPr>
          <p:grpSp>
            <p:nvGrpSpPr>
              <p:cNvPr id="8" name="Grupo"/>
              <p:cNvGrpSpPr/>
              <p:nvPr/>
            </p:nvGrpSpPr>
            <p:grpSpPr>
              <a:xfrm>
                <a:off x="0" y="0"/>
                <a:ext cx="12327519" cy="8339491"/>
                <a:chOff x="0" y="0"/>
                <a:chExt cx="12327518" cy="8339490"/>
              </a:xfrm>
            </p:grpSpPr>
            <p:sp>
              <p:nvSpPr>
                <p:cNvPr id="275" name="Retângulo"/>
                <p:cNvSpPr/>
                <p:nvPr/>
              </p:nvSpPr>
              <p:spPr>
                <a:xfrm>
                  <a:off x="0" y="0"/>
                  <a:ext cx="12327519" cy="8339491"/>
                </a:xfrm>
                <a:prstGeom prst="rect">
                  <a:avLst/>
                </a:prstGeom>
                <a:solidFill>
                  <a:srgbClr val="C2D76D"/>
                </a:solidFill>
                <a:ln w="3175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6" name="Critical success factors"/>
                <p:cNvSpPr txBox="1"/>
                <p:nvPr/>
              </p:nvSpPr>
              <p:spPr>
                <a:xfrm>
                  <a:off x="134434" y="249760"/>
                  <a:ext cx="5843447" cy="6603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algn="l"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Critical success factors </a:t>
                  </a:r>
                </a:p>
              </p:txBody>
            </p:sp>
          </p:grpSp>
          <p:sp>
            <p:nvSpPr>
              <p:cNvPr id="278" name="[a preencher]"/>
              <p:cNvSpPr txBox="1"/>
              <p:nvPr/>
            </p:nvSpPr>
            <p:spPr>
              <a:xfrm>
                <a:off x="216004" y="1463727"/>
                <a:ext cx="11249633" cy="5988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  <p:grpSp>
          <p:nvGrpSpPr>
            <p:cNvPr id="9" name="Grupo"/>
            <p:cNvGrpSpPr/>
            <p:nvPr/>
          </p:nvGrpSpPr>
          <p:grpSpPr>
            <a:xfrm>
              <a:off x="12369956" y="7751868"/>
              <a:ext cx="11946312" cy="5810928"/>
              <a:chOff x="0" y="0"/>
              <a:chExt cx="11946311" cy="5810927"/>
            </a:xfrm>
          </p:grpSpPr>
          <p:grpSp>
            <p:nvGrpSpPr>
              <p:cNvPr id="10" name="Grupo"/>
              <p:cNvGrpSpPr/>
              <p:nvPr/>
            </p:nvGrpSpPr>
            <p:grpSpPr>
              <a:xfrm>
                <a:off x="0" y="0"/>
                <a:ext cx="11946312" cy="5810928"/>
                <a:chOff x="0" y="0"/>
                <a:chExt cx="11946311" cy="5810927"/>
              </a:xfrm>
            </p:grpSpPr>
            <p:sp>
              <p:nvSpPr>
                <p:cNvPr id="280" name="Retângulo"/>
                <p:cNvSpPr/>
                <p:nvPr/>
              </p:nvSpPr>
              <p:spPr>
                <a:xfrm>
                  <a:off x="0" y="0"/>
                  <a:ext cx="11946312" cy="5810928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81" name="Stakeholders"/>
                <p:cNvSpPr txBox="1"/>
                <p:nvPr/>
              </p:nvSpPr>
              <p:spPr>
                <a:xfrm>
                  <a:off x="173887" y="108922"/>
                  <a:ext cx="3152063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Stakeholders</a:t>
                  </a:r>
                </a:p>
              </p:txBody>
            </p:sp>
          </p:grpSp>
          <p:sp>
            <p:nvSpPr>
              <p:cNvPr id="283" name="[a preencher]"/>
              <p:cNvSpPr txBox="1"/>
              <p:nvPr/>
            </p:nvSpPr>
            <p:spPr>
              <a:xfrm>
                <a:off x="180453" y="1054912"/>
                <a:ext cx="11249633" cy="598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rupo"/>
          <p:cNvGrpSpPr/>
          <p:nvPr/>
        </p:nvGrpSpPr>
        <p:grpSpPr>
          <a:xfrm>
            <a:off x="82522" y="72009"/>
            <a:ext cx="24217320" cy="13563052"/>
            <a:chOff x="0" y="0"/>
            <a:chExt cx="24217319" cy="13563051"/>
          </a:xfrm>
        </p:grpSpPr>
        <p:grpSp>
          <p:nvGrpSpPr>
            <p:cNvPr id="291" name="Grupo"/>
            <p:cNvGrpSpPr/>
            <p:nvPr/>
          </p:nvGrpSpPr>
          <p:grpSpPr>
            <a:xfrm>
              <a:off x="45453" y="0"/>
              <a:ext cx="8631362" cy="6648911"/>
              <a:chOff x="0" y="0"/>
              <a:chExt cx="8631361" cy="6648910"/>
            </a:xfrm>
          </p:grpSpPr>
          <p:grpSp>
            <p:nvGrpSpPr>
              <p:cNvPr id="289" name="Grupo"/>
              <p:cNvGrpSpPr/>
              <p:nvPr/>
            </p:nvGrpSpPr>
            <p:grpSpPr>
              <a:xfrm>
                <a:off x="0" y="0"/>
                <a:ext cx="8631361" cy="6648910"/>
                <a:chOff x="0" y="0"/>
                <a:chExt cx="8631360" cy="6648909"/>
              </a:xfrm>
            </p:grpSpPr>
            <p:sp>
              <p:nvSpPr>
                <p:cNvPr id="287" name="Retângulo"/>
                <p:cNvSpPr/>
                <p:nvPr/>
              </p:nvSpPr>
              <p:spPr>
                <a:xfrm>
                  <a:off x="0" y="0"/>
                  <a:ext cx="8631360" cy="6648909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dirty="0"/>
                </a:p>
              </p:txBody>
            </p:sp>
            <p:sp>
              <p:nvSpPr>
                <p:cNvPr id="288" name="Value Proposition"/>
                <p:cNvSpPr txBox="1"/>
                <p:nvPr/>
              </p:nvSpPr>
              <p:spPr>
                <a:xfrm>
                  <a:off x="384249" y="215430"/>
                  <a:ext cx="4159935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Value Proposition</a:t>
                  </a:r>
                </a:p>
              </p:txBody>
            </p:sp>
          </p:grpSp>
          <p:sp>
            <p:nvSpPr>
              <p:cNvPr id="290" name="[a preencher]"/>
              <p:cNvSpPr txBox="1"/>
              <p:nvPr/>
            </p:nvSpPr>
            <p:spPr>
              <a:xfrm>
                <a:off x="300169" y="981355"/>
                <a:ext cx="7827910" cy="55932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342900" indent="-342900" algn="just">
                  <a:buFont typeface="+mj-lt"/>
                  <a:buAutoNum type="arabicPeriod"/>
                </a:pPr>
                <a:r>
                  <a:rPr lang="pt-BR" sz="1800" b="1" dirty="0" smtClean="0"/>
                  <a:t>Facilidade de Uso</a:t>
                </a:r>
                <a:r>
                  <a:rPr lang="pt-BR" sz="1800" b="1" dirty="0"/>
                  <a:t>: </a:t>
                </a:r>
                <a:r>
                  <a:rPr lang="pt-BR" sz="1800" dirty="0"/>
                  <a:t>Interface intuitiva que torna o controle financeiro acessível a todos, independentemente do nível de conhecimento financeiro</a:t>
                </a:r>
                <a:r>
                  <a:rPr lang="pt-BR" sz="1800" dirty="0" smtClean="0"/>
                  <a:t>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pt-BR" sz="1800" dirty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pt-BR" sz="1800" b="1" dirty="0" smtClean="0"/>
                  <a:t>Visibilidade </a:t>
                </a:r>
                <a:r>
                  <a:rPr lang="pt-BR" sz="1800" b="1" dirty="0"/>
                  <a:t>em Tempo Real: </a:t>
                </a:r>
                <a:r>
                  <a:rPr lang="pt-BR" sz="1800" dirty="0"/>
                  <a:t>Acompanhamento de despesas e receitas em tempo real, permitindo ajustes imediatos no orçamento</a:t>
                </a:r>
                <a:r>
                  <a:rPr lang="pt-BR" sz="1800" dirty="0" smtClean="0"/>
                  <a:t>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pt-BR" sz="1800" dirty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pt-BR" sz="1800" b="1" dirty="0" smtClean="0"/>
                  <a:t>Personalização </a:t>
                </a:r>
                <a:r>
                  <a:rPr lang="pt-BR" sz="1800" b="1" dirty="0"/>
                  <a:t>de Metas: </a:t>
                </a:r>
                <a:r>
                  <a:rPr lang="pt-BR" sz="1800" dirty="0"/>
                  <a:t>Usuários podem definir metas financeiras personalizadas e receber recomendações baseadas em seu comportamento de gasto</a:t>
                </a:r>
                <a:r>
                  <a:rPr lang="pt-BR" sz="1800" dirty="0" smtClean="0"/>
                  <a:t>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pt-BR" sz="1800" dirty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pt-BR" sz="1800" b="1" dirty="0" smtClean="0"/>
                  <a:t>Relatórios </a:t>
                </a:r>
                <a:r>
                  <a:rPr lang="pt-BR" sz="1800" b="1" dirty="0"/>
                  <a:t>Detalhados: </a:t>
                </a:r>
                <a:r>
                  <a:rPr lang="pt-BR" sz="1800" dirty="0"/>
                  <a:t>Geração de relatórios visuais e analíticos que ajudam a identificar padrões de gasto e áreas de economia</a:t>
                </a:r>
                <a:r>
                  <a:rPr lang="pt-BR" sz="1800" dirty="0" smtClean="0"/>
                  <a:t>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pt-BR" sz="1800" dirty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pt-BR" sz="1800" b="1" dirty="0" smtClean="0"/>
                  <a:t>Segurança </a:t>
                </a:r>
                <a:r>
                  <a:rPr lang="pt-BR" sz="1800" b="1" dirty="0"/>
                  <a:t>de Dados: </a:t>
                </a:r>
                <a:r>
                  <a:rPr lang="pt-BR" sz="1800" dirty="0" smtClean="0"/>
                  <a:t>Proteção de </a:t>
                </a:r>
                <a:r>
                  <a:rPr lang="pt-BR" sz="1800" dirty="0"/>
                  <a:t>dados financeiros dos usuários, garantindo privacidade e segurança</a:t>
                </a:r>
                <a:r>
                  <a:rPr lang="pt-BR" sz="1800" dirty="0" smtClean="0"/>
                  <a:t>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pt-BR" sz="1800" dirty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pt-BR" sz="1800" b="1" dirty="0"/>
                  <a:t>Educação Financeira</a:t>
                </a:r>
                <a:r>
                  <a:rPr lang="pt-BR" sz="1800" dirty="0"/>
                  <a:t>: Oferecer conteúdos educativos, como artigos e vídeos, para ajudar os usuários a melhorar sua literacia financeira e tomar decisões mais informadas.</a:t>
                </a:r>
                <a:endParaRPr sz="1800" dirty="0"/>
              </a:p>
            </p:txBody>
          </p:sp>
        </p:grpSp>
        <p:grpSp>
          <p:nvGrpSpPr>
            <p:cNvPr id="296" name="Grupo"/>
            <p:cNvGrpSpPr/>
            <p:nvPr/>
          </p:nvGrpSpPr>
          <p:grpSpPr>
            <a:xfrm>
              <a:off x="14916016" y="4681700"/>
              <a:ext cx="9293745" cy="8868168"/>
              <a:chOff x="0" y="-2063546"/>
              <a:chExt cx="9293744" cy="8868165"/>
            </a:xfrm>
          </p:grpSpPr>
          <p:grpSp>
            <p:nvGrpSpPr>
              <p:cNvPr id="294" name="Grupo"/>
              <p:cNvGrpSpPr/>
              <p:nvPr/>
            </p:nvGrpSpPr>
            <p:grpSpPr>
              <a:xfrm>
                <a:off x="0" y="-2063546"/>
                <a:ext cx="9293744" cy="8868165"/>
                <a:chOff x="0" y="-2063546"/>
                <a:chExt cx="9293743" cy="8868164"/>
              </a:xfrm>
            </p:grpSpPr>
            <p:sp>
              <p:nvSpPr>
                <p:cNvPr id="292" name="Retângulo"/>
                <p:cNvSpPr/>
                <p:nvPr/>
              </p:nvSpPr>
              <p:spPr>
                <a:xfrm>
                  <a:off x="0" y="-2063546"/>
                  <a:ext cx="9293743" cy="8868164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93" name="Design rules"/>
                <p:cNvSpPr txBox="1"/>
                <p:nvPr/>
              </p:nvSpPr>
              <p:spPr>
                <a:xfrm>
                  <a:off x="290675" y="-1944860"/>
                  <a:ext cx="5481277" cy="6603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algn="l"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Design rules</a:t>
                  </a:r>
                </a:p>
              </p:txBody>
            </p:sp>
          </p:grpSp>
          <p:sp>
            <p:nvSpPr>
              <p:cNvPr id="295" name="[a preencher]"/>
              <p:cNvSpPr txBox="1"/>
              <p:nvPr/>
            </p:nvSpPr>
            <p:spPr>
              <a:xfrm>
                <a:off x="93762" y="-2045961"/>
                <a:ext cx="9121334" cy="86094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algn="just"/>
                <a:endParaRPr lang="pt-BR" sz="1600" b="1" dirty="0" smtClean="0"/>
              </a:p>
              <a:p>
                <a:pPr algn="just"/>
                <a:endParaRPr lang="pt-BR" sz="1800" b="1" dirty="0"/>
              </a:p>
              <a:p>
                <a:pPr algn="just"/>
                <a:endParaRPr lang="pt-BR" sz="1800" b="1" dirty="0" smtClean="0"/>
              </a:p>
              <a:p>
                <a:pPr algn="just"/>
                <a:endParaRPr lang="pt-BR" sz="1800" b="1" dirty="0"/>
              </a:p>
              <a:p>
                <a:pPr algn="just"/>
                <a:r>
                  <a:rPr lang="pt-BR" sz="1800" b="1" dirty="0" smtClean="0"/>
                  <a:t>Simplicidade</a:t>
                </a:r>
                <a:r>
                  <a:rPr lang="pt-BR" sz="1800" b="1" dirty="0"/>
                  <a:t>: </a:t>
                </a:r>
                <a:r>
                  <a:rPr lang="pt-BR" sz="1800" dirty="0"/>
                  <a:t>Design limpo e minimalista que facilita a navegação</a:t>
                </a:r>
                <a:r>
                  <a:rPr lang="pt-BR" sz="1800" dirty="0" smtClean="0"/>
                  <a:t>.</a:t>
                </a:r>
              </a:p>
              <a:p>
                <a:pPr algn="just"/>
                <a:endParaRPr lang="pt-BR" sz="1800" dirty="0"/>
              </a:p>
              <a:p>
                <a:pPr algn="just"/>
                <a:r>
                  <a:rPr lang="pt-BR" sz="1800" b="1" dirty="0" smtClean="0"/>
                  <a:t>Consistência</a:t>
                </a:r>
                <a:r>
                  <a:rPr lang="pt-BR" sz="1800" b="1" dirty="0"/>
                  <a:t>: </a:t>
                </a:r>
                <a:r>
                  <a:rPr lang="pt-BR" sz="1800" dirty="0" smtClean="0"/>
                  <a:t>Elementos </a:t>
                </a:r>
                <a:r>
                  <a:rPr lang="pt-BR" sz="1800" dirty="0"/>
                  <a:t>visuais e interações devem ser consistentes em todas as telas</a:t>
                </a:r>
                <a:r>
                  <a:rPr lang="pt-BR" sz="1800" dirty="0" smtClean="0"/>
                  <a:t>.</a:t>
                </a:r>
              </a:p>
              <a:p>
                <a:pPr algn="just"/>
                <a:endParaRPr lang="pt-BR" sz="1800" dirty="0"/>
              </a:p>
              <a:p>
                <a:pPr algn="just"/>
                <a:r>
                  <a:rPr lang="pt-BR" sz="1800" b="1" dirty="0" smtClean="0"/>
                  <a:t>Acessibilidade</a:t>
                </a:r>
                <a:r>
                  <a:rPr lang="pt-BR" sz="1800" b="1" dirty="0"/>
                  <a:t>: </a:t>
                </a:r>
                <a:r>
                  <a:rPr lang="pt-BR" sz="1800" dirty="0"/>
                  <a:t>Garantir que o aplicativo seja acessível para pessoas com </a:t>
                </a:r>
                <a:r>
                  <a:rPr lang="pt-BR" sz="1800" dirty="0" smtClean="0"/>
                  <a:t>deficiência.</a:t>
                </a:r>
              </a:p>
              <a:p>
                <a:pPr algn="just"/>
                <a:endParaRPr lang="pt-BR" sz="1800" dirty="0"/>
              </a:p>
              <a:p>
                <a:pPr algn="just"/>
                <a:r>
                  <a:rPr lang="pt-BR" sz="1800" b="1" dirty="0" smtClean="0"/>
                  <a:t>Hierarquia </a:t>
                </a:r>
                <a:r>
                  <a:rPr lang="pt-BR" sz="1800" b="1" dirty="0"/>
                  <a:t>Visual: </a:t>
                </a:r>
                <a:r>
                  <a:rPr lang="pt-BR" sz="1800" dirty="0"/>
                  <a:t>Utilizar tamanho, cor e espaço para destacar informações importantes e guiar a atenção do usuário</a:t>
                </a:r>
                <a:r>
                  <a:rPr lang="pt-BR" sz="1800" dirty="0" smtClean="0"/>
                  <a:t>.</a:t>
                </a:r>
              </a:p>
              <a:p>
                <a:pPr algn="just"/>
                <a:endParaRPr lang="pt-BR" sz="1800" dirty="0"/>
              </a:p>
              <a:p>
                <a:pPr algn="just"/>
                <a:r>
                  <a:rPr lang="pt-BR" sz="1800" b="1" dirty="0"/>
                  <a:t>Navegação Intuitiva</a:t>
                </a:r>
                <a:r>
                  <a:rPr lang="pt-BR" sz="1800" dirty="0"/>
                  <a:t>: Estruturar menus e opções de navegação de forma lógica e previsível, permitindo que os usuários encontrem o que precisam rapidamente</a:t>
                </a:r>
                <a:r>
                  <a:rPr lang="pt-BR" sz="1800" dirty="0" smtClean="0"/>
                  <a:t>.</a:t>
                </a:r>
              </a:p>
              <a:p>
                <a:pPr algn="just"/>
                <a:endParaRPr lang="pt-BR" sz="1800" dirty="0"/>
              </a:p>
              <a:p>
                <a:pPr algn="just"/>
                <a:r>
                  <a:rPr lang="pt-BR" sz="1800" b="1" dirty="0"/>
                  <a:t>Espaçamento Adequado</a:t>
                </a:r>
                <a:r>
                  <a:rPr lang="pt-BR" sz="1800" dirty="0"/>
                  <a:t>: Garantir que os elementos tenham espaço suficiente entre si para evitar toques acidentais e facilitar a leitura</a:t>
                </a:r>
                <a:r>
                  <a:rPr lang="pt-BR" sz="1800" dirty="0" smtClean="0"/>
                  <a:t>.</a:t>
                </a:r>
              </a:p>
              <a:p>
                <a:pPr algn="just"/>
                <a:endParaRPr lang="pt-BR" sz="1800" dirty="0"/>
              </a:p>
              <a:p>
                <a:pPr algn="just"/>
                <a:r>
                  <a:rPr lang="pt-BR" sz="1800" b="1" dirty="0"/>
                  <a:t>Tipografia Clara: </a:t>
                </a:r>
                <a:r>
                  <a:rPr lang="pt-BR" sz="1800" dirty="0"/>
                  <a:t>Usar fontes legíveis e consistentes, priorizando a clareza em tamanhos de texto e hierarquia visual</a:t>
                </a:r>
                <a:r>
                  <a:rPr lang="pt-BR" sz="1800" dirty="0" smtClean="0"/>
                  <a:t>.</a:t>
                </a:r>
              </a:p>
              <a:p>
                <a:pPr algn="just"/>
                <a:endParaRPr lang="pt-BR" sz="1800" dirty="0"/>
              </a:p>
              <a:p>
                <a:pPr algn="just"/>
                <a:r>
                  <a:rPr lang="pt-BR" sz="1800" b="1" dirty="0" smtClean="0"/>
                  <a:t>Cores: </a:t>
                </a:r>
                <a:r>
                  <a:rPr lang="pt-BR" sz="1800" dirty="0"/>
                  <a:t>Aplicar cores de forma estratégica para transmitir emoções e priorizar </a:t>
                </a:r>
                <a:r>
                  <a:rPr lang="pt-BR" sz="1800" dirty="0" smtClean="0"/>
                  <a:t>informações.</a:t>
                </a:r>
              </a:p>
              <a:p>
                <a:pPr algn="just"/>
                <a:endParaRPr lang="pt-BR" sz="1800" dirty="0"/>
              </a:p>
              <a:p>
                <a:pPr algn="just"/>
                <a:r>
                  <a:rPr lang="pt-BR" sz="1800" b="1" dirty="0"/>
                  <a:t>Responsividade: </a:t>
                </a:r>
                <a:r>
                  <a:rPr lang="pt-BR" sz="1800" dirty="0"/>
                  <a:t>Garantir que o design funcione bem em diferentes tamanhos de tela, desde </a:t>
                </a:r>
                <a:r>
                  <a:rPr lang="pt-BR" sz="1800" dirty="0" smtClean="0"/>
                  <a:t>smartphones </a:t>
                </a:r>
                <a:r>
                  <a:rPr lang="pt-BR" sz="1800" dirty="0"/>
                  <a:t>até tablets</a:t>
                </a:r>
                <a:r>
                  <a:rPr lang="pt-BR" sz="1800" dirty="0" smtClean="0"/>
                  <a:t>.</a:t>
                </a:r>
              </a:p>
              <a:p>
                <a:pPr algn="just"/>
                <a:endParaRPr lang="pt-BR" sz="1800" dirty="0"/>
              </a:p>
              <a:p>
                <a:pPr algn="just"/>
                <a:r>
                  <a:rPr lang="pt-BR" sz="1800" b="1" dirty="0" smtClean="0"/>
                  <a:t>Acessibilidade</a:t>
                </a:r>
                <a:r>
                  <a:rPr lang="pt-BR" sz="1800" b="1" dirty="0"/>
                  <a:t>: </a:t>
                </a:r>
                <a:r>
                  <a:rPr lang="pt-BR" sz="1800" dirty="0"/>
                  <a:t>Incluir opções de contraste alto e suporte a leitores de tela, garantindo que todos os usuários possam acessar e utilizar o aplicativo.</a:t>
                </a:r>
                <a:endParaRPr sz="1800" dirty="0"/>
              </a:p>
            </p:txBody>
          </p:sp>
        </p:grpSp>
        <p:grpSp>
          <p:nvGrpSpPr>
            <p:cNvPr id="301" name="Grupo"/>
            <p:cNvGrpSpPr/>
            <p:nvPr/>
          </p:nvGrpSpPr>
          <p:grpSpPr>
            <a:xfrm>
              <a:off x="8758886" y="18224"/>
              <a:ext cx="6082617" cy="6612462"/>
              <a:chOff x="0" y="0"/>
              <a:chExt cx="6082615" cy="6612460"/>
            </a:xfrm>
          </p:grpSpPr>
          <p:grpSp>
            <p:nvGrpSpPr>
              <p:cNvPr id="299" name="Grupo"/>
              <p:cNvGrpSpPr/>
              <p:nvPr/>
            </p:nvGrpSpPr>
            <p:grpSpPr>
              <a:xfrm>
                <a:off x="0" y="0"/>
                <a:ext cx="6082615" cy="6612460"/>
                <a:chOff x="0" y="0"/>
                <a:chExt cx="6082614" cy="6612459"/>
              </a:xfrm>
            </p:grpSpPr>
            <p:sp>
              <p:nvSpPr>
                <p:cNvPr id="297" name="Retângulo"/>
                <p:cNvSpPr/>
                <p:nvPr/>
              </p:nvSpPr>
              <p:spPr>
                <a:xfrm>
                  <a:off x="0" y="0"/>
                  <a:ext cx="6082615" cy="6612460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98" name="Platform/Technologies"/>
                <p:cNvSpPr txBox="1"/>
                <p:nvPr/>
              </p:nvSpPr>
              <p:spPr>
                <a:xfrm>
                  <a:off x="202939" y="305825"/>
                  <a:ext cx="5402107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algn="l"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Platform/Technologies</a:t>
                  </a:r>
                </a:p>
              </p:txBody>
            </p:sp>
          </p:grpSp>
          <p:sp>
            <p:nvSpPr>
              <p:cNvPr id="300" name="[a preencher]"/>
              <p:cNvSpPr txBox="1"/>
              <p:nvPr/>
            </p:nvSpPr>
            <p:spPr>
              <a:xfrm>
                <a:off x="232991" y="1421244"/>
                <a:ext cx="5342004" cy="12997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APIs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Backend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Mobile</a:t>
                </a:r>
                <a:endParaRPr dirty="0"/>
              </a:p>
            </p:txBody>
          </p:sp>
        </p:grpSp>
        <p:grpSp>
          <p:nvGrpSpPr>
            <p:cNvPr id="306" name="Grupo"/>
            <p:cNvGrpSpPr/>
            <p:nvPr/>
          </p:nvGrpSpPr>
          <p:grpSpPr>
            <a:xfrm>
              <a:off x="0" y="6278266"/>
              <a:ext cx="14846078" cy="7284785"/>
              <a:chOff x="0" y="-471384"/>
              <a:chExt cx="14846077" cy="7284784"/>
            </a:xfrm>
          </p:grpSpPr>
          <p:grpSp>
            <p:nvGrpSpPr>
              <p:cNvPr id="304" name="Grupo"/>
              <p:cNvGrpSpPr/>
              <p:nvPr/>
            </p:nvGrpSpPr>
            <p:grpSpPr>
              <a:xfrm>
                <a:off x="0" y="0"/>
                <a:ext cx="14846077" cy="6813400"/>
                <a:chOff x="0" y="0"/>
                <a:chExt cx="14846076" cy="6813399"/>
              </a:xfrm>
            </p:grpSpPr>
            <p:sp>
              <p:nvSpPr>
                <p:cNvPr id="302" name="Retângulo"/>
                <p:cNvSpPr/>
                <p:nvPr/>
              </p:nvSpPr>
              <p:spPr>
                <a:xfrm>
                  <a:off x="0" y="0"/>
                  <a:ext cx="14846076" cy="6813399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03" name="Requirements"/>
                <p:cNvSpPr/>
                <p:nvPr/>
              </p:nvSpPr>
              <p:spPr>
                <a:xfrm>
                  <a:off x="429702" y="666601"/>
                  <a:ext cx="6042467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algn="l"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Requirements</a:t>
                  </a:r>
                </a:p>
              </p:txBody>
            </p:sp>
          </p:grpSp>
          <p:sp>
            <p:nvSpPr>
              <p:cNvPr id="305" name="[a preencher]"/>
              <p:cNvSpPr/>
              <p:nvPr/>
            </p:nvSpPr>
            <p:spPr>
              <a:xfrm>
                <a:off x="429702" y="-471384"/>
                <a:ext cx="13748897" cy="67012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2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algn="just"/>
                <a:endParaRPr lang="pt-BR" sz="1800" dirty="0" smtClean="0"/>
              </a:p>
              <a:p>
                <a:pPr algn="just"/>
                <a:endParaRPr lang="pt-BR" sz="1800" dirty="0"/>
              </a:p>
              <a:p>
                <a:pPr algn="just"/>
                <a:endParaRPr lang="pt-BR" sz="1800" dirty="0" smtClean="0"/>
              </a:p>
              <a:p>
                <a:pPr algn="just"/>
                <a:endParaRPr lang="pt-BR" sz="1800" dirty="0"/>
              </a:p>
              <a:p>
                <a:pPr algn="just"/>
                <a:endParaRPr lang="pt-BR" sz="1800" dirty="0" smtClean="0"/>
              </a:p>
              <a:p>
                <a:pPr algn="just"/>
                <a:endParaRPr lang="pt-BR" sz="1800" dirty="0"/>
              </a:p>
              <a:p>
                <a:pPr algn="just"/>
                <a:r>
                  <a:rPr lang="pt-BR" sz="1800" b="1" dirty="0" smtClean="0"/>
                  <a:t>Funcionalidades </a:t>
                </a:r>
                <a:r>
                  <a:rPr lang="pt-BR" sz="1800" b="1" dirty="0"/>
                  <a:t>Principais</a:t>
                </a:r>
                <a:r>
                  <a:rPr lang="pt-BR" sz="1800" b="1" dirty="0" smtClean="0"/>
                  <a:t>:</a:t>
                </a:r>
              </a:p>
              <a:p>
                <a:pPr algn="just"/>
                <a:endParaRPr lang="pt-BR" sz="1800" b="1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800" dirty="0" smtClean="0"/>
                  <a:t>Registro </a:t>
                </a:r>
                <a:r>
                  <a:rPr lang="pt-BR" sz="1800" dirty="0"/>
                  <a:t>e categorização de despesas e receitas</a:t>
                </a:r>
                <a:r>
                  <a:rPr lang="pt-BR" sz="1800" dirty="0" smtClean="0"/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800" dirty="0" smtClean="0"/>
                  <a:t>Criação </a:t>
                </a:r>
                <a:r>
                  <a:rPr lang="pt-BR" sz="1800" dirty="0"/>
                  <a:t>e acompanhamento de orçamentos mensais</a:t>
                </a:r>
                <a:r>
                  <a:rPr lang="pt-BR" sz="1800" dirty="0" smtClean="0"/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800" dirty="0" smtClean="0"/>
                  <a:t>Definição </a:t>
                </a:r>
                <a:r>
                  <a:rPr lang="pt-BR" sz="1800" dirty="0"/>
                  <a:t>e monitoramento de metas financeiras</a:t>
                </a:r>
                <a:r>
                  <a:rPr lang="pt-BR" sz="1800" dirty="0" smtClean="0"/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800" dirty="0" smtClean="0"/>
                  <a:t>Geração </a:t>
                </a:r>
                <a:r>
                  <a:rPr lang="pt-BR" sz="1800" dirty="0"/>
                  <a:t>de relatórios analíticos e gráficos</a:t>
                </a:r>
                <a:r>
                  <a:rPr lang="pt-BR" sz="1800" dirty="0" smtClean="0"/>
                  <a:t>.</a:t>
                </a:r>
              </a:p>
              <a:p>
                <a:pPr algn="just"/>
                <a:endParaRPr lang="pt-BR" sz="1800" dirty="0"/>
              </a:p>
              <a:p>
                <a:pPr algn="just"/>
                <a:r>
                  <a:rPr lang="pt-BR" sz="1800" b="1" dirty="0" smtClean="0"/>
                  <a:t>Não </a:t>
                </a:r>
                <a:r>
                  <a:rPr lang="pt-BR" sz="1800" b="1" dirty="0"/>
                  <a:t>Funcionais</a:t>
                </a:r>
                <a:r>
                  <a:rPr lang="pt-BR" sz="1800" b="1" dirty="0" smtClean="0"/>
                  <a:t>:</a:t>
                </a:r>
              </a:p>
              <a:p>
                <a:pPr algn="just"/>
                <a:endParaRPr lang="pt-BR" sz="1800" b="1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800" b="1" dirty="0" smtClean="0"/>
                  <a:t>Performance: </a:t>
                </a:r>
                <a:r>
                  <a:rPr lang="pt-BR" sz="1800" dirty="0" smtClean="0"/>
                  <a:t>Tempo </a:t>
                </a:r>
                <a:r>
                  <a:rPr lang="pt-BR" sz="1800" dirty="0"/>
                  <a:t>de resposta, </a:t>
                </a:r>
                <a:r>
                  <a:rPr lang="pt-BR" sz="1800" dirty="0" smtClean="0"/>
                  <a:t>escalabilidade.</a:t>
                </a:r>
                <a:endParaRPr lang="pt-BR" sz="18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800" b="1" dirty="0" smtClean="0"/>
                  <a:t>Acessibilidade: </a:t>
                </a:r>
                <a:r>
                  <a:rPr lang="pt-BR" sz="1800" dirty="0" smtClean="0"/>
                  <a:t>Compatibilidade </a:t>
                </a:r>
                <a:r>
                  <a:rPr lang="pt-BR" sz="1800" dirty="0"/>
                  <a:t>com dispositivos assistivos</a:t>
                </a:r>
                <a:r>
                  <a:rPr lang="pt-BR" sz="1800" dirty="0" smtClean="0"/>
                  <a:t>).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800" b="1" dirty="0"/>
                  <a:t>Escalabilidade: </a:t>
                </a:r>
                <a:r>
                  <a:rPr lang="pt-BR" sz="1800" dirty="0"/>
                  <a:t>O sistema deve ser capaz de lidar com um número crescente de usuários sem perda de performance</a:t>
                </a:r>
                <a:r>
                  <a:rPr lang="pt-BR" sz="1800" dirty="0" smtClean="0"/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800" b="1" dirty="0" smtClean="0"/>
                  <a:t>Compatibilidade: </a:t>
                </a:r>
                <a:r>
                  <a:rPr lang="pt-BR" sz="1800" dirty="0"/>
                  <a:t>O aplicativo deve ser acessível tanto em dispositivos móveis quanto em desktop</a:t>
                </a:r>
                <a:r>
                  <a:rPr lang="pt-BR" sz="1800" dirty="0" smtClean="0"/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800" b="1" dirty="0" smtClean="0"/>
                  <a:t>Manutenção: </a:t>
                </a:r>
                <a:r>
                  <a:rPr lang="pt-BR" sz="1800" dirty="0"/>
                  <a:t>Estabelecer um plano de </a:t>
                </a:r>
                <a:r>
                  <a:rPr lang="pt-BR" sz="1800" dirty="0" smtClean="0"/>
                  <a:t>manutenção.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BR" sz="18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BR" sz="1800" dirty="0" smtClean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BR" sz="18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BR" sz="1800" dirty="0" smtClean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BR" sz="18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BR" sz="1800" dirty="0" smtClean="0"/>
              </a:p>
              <a:p>
                <a:pPr algn="just"/>
                <a:endParaRPr lang="pt-BR" sz="1800" dirty="0" smtClean="0"/>
              </a:p>
              <a:p>
                <a:pPr algn="just"/>
                <a:endParaRPr lang="pt-BR" sz="1800" dirty="0"/>
              </a:p>
              <a:p>
                <a:pPr algn="just"/>
                <a:r>
                  <a:rPr lang="pt-BR" sz="1800" b="1" dirty="0" smtClean="0"/>
                  <a:t>Requisitos </a:t>
                </a:r>
                <a:r>
                  <a:rPr lang="pt-BR" sz="1800" b="1" dirty="0"/>
                  <a:t>Técnicos</a:t>
                </a:r>
                <a:r>
                  <a:rPr lang="pt-BR" sz="1800" b="1" dirty="0" smtClean="0"/>
                  <a:t>:</a:t>
                </a:r>
              </a:p>
              <a:p>
                <a:pPr algn="just"/>
                <a:endParaRPr lang="pt-BR" sz="1800" b="1" dirty="0" smtClean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800" dirty="0" smtClean="0"/>
                  <a:t>Compatibilidade </a:t>
                </a:r>
                <a:r>
                  <a:rPr lang="pt-BR" sz="1800" dirty="0"/>
                  <a:t>com diferentes versões de sistemas operacionais</a:t>
                </a:r>
                <a:r>
                  <a:rPr lang="pt-BR" sz="1800" dirty="0" smtClean="0"/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800" dirty="0" smtClean="0"/>
                  <a:t>Integrações </a:t>
                </a:r>
                <a:r>
                  <a:rPr lang="pt-BR" sz="1800" dirty="0"/>
                  <a:t>com serviços </a:t>
                </a:r>
                <a:r>
                  <a:rPr lang="pt-BR" sz="1800" dirty="0" smtClean="0"/>
                  <a:t>externos.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800" dirty="0" smtClean="0"/>
                  <a:t>Funcionalidade offline.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800" b="1" dirty="0"/>
                  <a:t>Sistema de Autenticação</a:t>
                </a:r>
                <a:r>
                  <a:rPr lang="pt-BR" sz="1800" dirty="0"/>
                  <a:t>: Implementar autenticação segura, </a:t>
                </a:r>
                <a:r>
                  <a:rPr lang="pt-BR" sz="1800" dirty="0" smtClean="0"/>
                  <a:t>como biometria </a:t>
                </a:r>
                <a:r>
                  <a:rPr lang="pt-BR" sz="1800" dirty="0"/>
                  <a:t>(impressão digital ou reconhecimento facial</a:t>
                </a:r>
                <a:r>
                  <a:rPr lang="pt-BR" sz="1800" dirty="0" smtClean="0"/>
                  <a:t>).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800" b="1" dirty="0"/>
                  <a:t>Notificações Push</a:t>
                </a:r>
                <a:r>
                  <a:rPr lang="pt-BR" sz="1800" dirty="0"/>
                  <a:t>: Implementar notificações push para alertas sobre vencimentos, lembretes e dicas financeiras.</a:t>
                </a:r>
                <a:endParaRPr sz="1800" dirty="0"/>
              </a:p>
            </p:txBody>
          </p:sp>
        </p:grpSp>
        <p:grpSp>
          <p:nvGrpSpPr>
            <p:cNvPr id="311" name="Grupo"/>
            <p:cNvGrpSpPr/>
            <p:nvPr/>
          </p:nvGrpSpPr>
          <p:grpSpPr>
            <a:xfrm>
              <a:off x="14923574" y="19595"/>
              <a:ext cx="9293745" cy="4438562"/>
              <a:chOff x="0" y="1"/>
              <a:chExt cx="9293744" cy="4438561"/>
            </a:xfrm>
          </p:grpSpPr>
          <p:grpSp>
            <p:nvGrpSpPr>
              <p:cNvPr id="309" name="Grupo"/>
              <p:cNvGrpSpPr/>
              <p:nvPr/>
            </p:nvGrpSpPr>
            <p:grpSpPr>
              <a:xfrm>
                <a:off x="0" y="1"/>
                <a:ext cx="9293744" cy="4438561"/>
                <a:chOff x="0" y="1"/>
                <a:chExt cx="9293743" cy="4438560"/>
              </a:xfrm>
            </p:grpSpPr>
            <p:sp>
              <p:nvSpPr>
                <p:cNvPr id="307" name="Retângulo"/>
                <p:cNvSpPr/>
                <p:nvPr/>
              </p:nvSpPr>
              <p:spPr>
                <a:xfrm>
                  <a:off x="0" y="1"/>
                  <a:ext cx="9293743" cy="4438560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08" name="Prototype Test Strategy"/>
                <p:cNvSpPr txBox="1"/>
                <p:nvPr/>
              </p:nvSpPr>
              <p:spPr>
                <a:xfrm>
                  <a:off x="283117" y="199295"/>
                  <a:ext cx="5589955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Prototype Test Strategy</a:t>
                  </a:r>
                </a:p>
              </p:txBody>
            </p:sp>
          </p:grpSp>
          <p:sp>
            <p:nvSpPr>
              <p:cNvPr id="310" name="[a preencher]"/>
              <p:cNvSpPr txBox="1"/>
              <p:nvPr/>
            </p:nvSpPr>
            <p:spPr>
              <a:xfrm>
                <a:off x="306483" y="960716"/>
                <a:ext cx="8680777" cy="31002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342900" indent="-342900" algn="just">
                  <a:buFont typeface="+mj-lt"/>
                  <a:buAutoNum type="arabicPeriod"/>
                </a:pPr>
                <a:r>
                  <a:rPr lang="pt-BR" sz="1800" b="1" dirty="0"/>
                  <a:t>Testes de Usabilidade</a:t>
                </a:r>
                <a:r>
                  <a:rPr lang="pt-BR" sz="1800" dirty="0"/>
                  <a:t>: Conduzir sessões de testes com usuários para observar a interação e a experiência com o protótipo</a:t>
                </a:r>
                <a:r>
                  <a:rPr lang="pt-BR" sz="1800" dirty="0" smtClean="0"/>
                  <a:t>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pt-BR" sz="1800" dirty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pt-BR" sz="1800" b="1" dirty="0"/>
                  <a:t>Feedback Contínuo</a:t>
                </a:r>
                <a:r>
                  <a:rPr lang="pt-BR" sz="1800" dirty="0"/>
                  <a:t>: Implementar formas de coleta de feedback direto no aplicativo (ex: pesquisas, comentários</a:t>
                </a:r>
                <a:r>
                  <a:rPr lang="pt-BR" sz="1800" dirty="0" smtClean="0"/>
                  <a:t>).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pt-BR" sz="1800" dirty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pt-BR" sz="1800" b="1" dirty="0" smtClean="0"/>
                  <a:t>Cenários </a:t>
                </a:r>
                <a:r>
                  <a:rPr lang="pt-BR" sz="1800" b="1" dirty="0"/>
                  <a:t>de Uso</a:t>
                </a:r>
                <a:r>
                  <a:rPr lang="pt-BR" sz="1800" dirty="0"/>
                  <a:t>: Criar cenários de uso para testar fluxos críticos como criação de orçamento e geração de relatórios</a:t>
                </a:r>
                <a:r>
                  <a:rPr lang="pt-BR" sz="1800" dirty="0" smtClean="0"/>
                  <a:t>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pt-BR" sz="1800" dirty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pt-BR" sz="1800" b="1" dirty="0"/>
                  <a:t>Teste de Desempenho</a:t>
                </a:r>
                <a:r>
                  <a:rPr lang="pt-BR" sz="1800" dirty="0"/>
                  <a:t>: Avaliar a rapidez e a eficiência do aplicativo sob diferentes condições de carga.</a:t>
                </a:r>
                <a:endParaRPr sz="1800" dirty="0"/>
              </a:p>
            </p:txBody>
          </p:sp>
        </p:grpSp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rupo"/>
          <p:cNvGrpSpPr/>
          <p:nvPr/>
        </p:nvGrpSpPr>
        <p:grpSpPr>
          <a:xfrm>
            <a:off x="-364076" y="72009"/>
            <a:ext cx="24663915" cy="13567452"/>
            <a:chOff x="0" y="0"/>
            <a:chExt cx="24663913" cy="13567451"/>
          </a:xfrm>
        </p:grpSpPr>
        <p:grpSp>
          <p:nvGrpSpPr>
            <p:cNvPr id="318" name="Grupo"/>
            <p:cNvGrpSpPr/>
            <p:nvPr/>
          </p:nvGrpSpPr>
          <p:grpSpPr>
            <a:xfrm>
              <a:off x="492050" y="0"/>
              <a:ext cx="8336044" cy="6648909"/>
              <a:chOff x="0" y="0"/>
              <a:chExt cx="8336043" cy="6648908"/>
            </a:xfrm>
          </p:grpSpPr>
          <p:grpSp>
            <p:nvGrpSpPr>
              <p:cNvPr id="316" name="Grupo"/>
              <p:cNvGrpSpPr/>
              <p:nvPr/>
            </p:nvGrpSpPr>
            <p:grpSpPr>
              <a:xfrm>
                <a:off x="0" y="0"/>
                <a:ext cx="8336044" cy="6648909"/>
                <a:chOff x="0" y="0"/>
                <a:chExt cx="8336043" cy="6648908"/>
              </a:xfrm>
            </p:grpSpPr>
            <p:sp>
              <p:nvSpPr>
                <p:cNvPr id="314" name="Retângulo"/>
                <p:cNvSpPr/>
                <p:nvPr/>
              </p:nvSpPr>
              <p:spPr>
                <a:xfrm>
                  <a:off x="0" y="0"/>
                  <a:ext cx="8336044" cy="6648909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15" name="Indicators"/>
                <p:cNvSpPr txBox="1"/>
                <p:nvPr/>
              </p:nvSpPr>
              <p:spPr>
                <a:xfrm>
                  <a:off x="283827" y="218890"/>
                  <a:ext cx="2408859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Indicators</a:t>
                  </a:r>
                </a:p>
              </p:txBody>
            </p:sp>
          </p:grpSp>
          <p:sp>
            <p:nvSpPr>
              <p:cNvPr id="317" name="[a preencher]"/>
              <p:cNvSpPr txBox="1"/>
              <p:nvPr/>
            </p:nvSpPr>
            <p:spPr>
              <a:xfrm>
                <a:off x="319831" y="1523492"/>
                <a:ext cx="7079627" cy="535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  <p:grpSp>
          <p:nvGrpSpPr>
            <p:cNvPr id="323" name="Grupo"/>
            <p:cNvGrpSpPr/>
            <p:nvPr/>
          </p:nvGrpSpPr>
          <p:grpSpPr>
            <a:xfrm>
              <a:off x="15362614" y="6745247"/>
              <a:ext cx="9293743" cy="6822205"/>
              <a:chOff x="0" y="0"/>
              <a:chExt cx="9293742" cy="6822203"/>
            </a:xfrm>
          </p:grpSpPr>
          <p:grpSp>
            <p:nvGrpSpPr>
              <p:cNvPr id="321" name="Grupo"/>
              <p:cNvGrpSpPr/>
              <p:nvPr/>
            </p:nvGrpSpPr>
            <p:grpSpPr>
              <a:xfrm>
                <a:off x="0" y="0"/>
                <a:ext cx="9293743" cy="6822204"/>
                <a:chOff x="0" y="0"/>
                <a:chExt cx="9293742" cy="6822203"/>
              </a:xfrm>
            </p:grpSpPr>
            <p:sp>
              <p:nvSpPr>
                <p:cNvPr id="319" name="Retângulo"/>
                <p:cNvSpPr/>
                <p:nvPr/>
              </p:nvSpPr>
              <p:spPr>
                <a:xfrm>
                  <a:off x="0" y="0"/>
                  <a:ext cx="9293743" cy="6822204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20" name="Refinement Strategy"/>
                <p:cNvSpPr txBox="1"/>
                <p:nvPr/>
              </p:nvSpPr>
              <p:spPr>
                <a:xfrm>
                  <a:off x="179968" y="366244"/>
                  <a:ext cx="5481277" cy="6603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algn="l"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Refinement Strategy</a:t>
                  </a:r>
                </a:p>
              </p:txBody>
            </p:sp>
          </p:grpSp>
          <p:sp>
            <p:nvSpPr>
              <p:cNvPr id="322" name="[a preencher]"/>
              <p:cNvSpPr txBox="1"/>
              <p:nvPr/>
            </p:nvSpPr>
            <p:spPr>
              <a:xfrm>
                <a:off x="287297" y="1586944"/>
                <a:ext cx="8719148" cy="535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  <p:grpSp>
          <p:nvGrpSpPr>
            <p:cNvPr id="328" name="Grupo"/>
            <p:cNvGrpSpPr/>
            <p:nvPr/>
          </p:nvGrpSpPr>
          <p:grpSpPr>
            <a:xfrm>
              <a:off x="15370171" y="19594"/>
              <a:ext cx="9293743" cy="6648909"/>
              <a:chOff x="0" y="0"/>
              <a:chExt cx="9293742" cy="6648908"/>
            </a:xfrm>
          </p:grpSpPr>
          <p:grpSp>
            <p:nvGrpSpPr>
              <p:cNvPr id="326" name="Grupo"/>
              <p:cNvGrpSpPr/>
              <p:nvPr/>
            </p:nvGrpSpPr>
            <p:grpSpPr>
              <a:xfrm>
                <a:off x="0" y="0"/>
                <a:ext cx="9293743" cy="6648909"/>
                <a:chOff x="0" y="0"/>
                <a:chExt cx="9293742" cy="6648908"/>
              </a:xfrm>
            </p:grpSpPr>
            <p:sp>
              <p:nvSpPr>
                <p:cNvPr id="324" name="Retângulo"/>
                <p:cNvSpPr/>
                <p:nvPr/>
              </p:nvSpPr>
              <p:spPr>
                <a:xfrm>
                  <a:off x="0" y="0"/>
                  <a:ext cx="9293743" cy="6648909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25" name="Design Patterns"/>
                <p:cNvSpPr txBox="1"/>
                <p:nvPr/>
              </p:nvSpPr>
              <p:spPr>
                <a:xfrm>
                  <a:off x="253653" y="199295"/>
                  <a:ext cx="3820083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Design Patterns</a:t>
                  </a:r>
                </a:p>
              </p:txBody>
            </p:sp>
          </p:grpSp>
          <p:sp>
            <p:nvSpPr>
              <p:cNvPr id="327" name="[a preencher]"/>
              <p:cNvSpPr txBox="1"/>
              <p:nvPr/>
            </p:nvSpPr>
            <p:spPr>
              <a:xfrm>
                <a:off x="281069" y="1728894"/>
                <a:ext cx="7079627" cy="535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  <p:grpSp>
          <p:nvGrpSpPr>
            <p:cNvPr id="333" name="Grupo"/>
            <p:cNvGrpSpPr/>
            <p:nvPr/>
          </p:nvGrpSpPr>
          <p:grpSpPr>
            <a:xfrm>
              <a:off x="0" y="6749650"/>
              <a:ext cx="15292673" cy="6813399"/>
              <a:chOff x="0" y="0"/>
              <a:chExt cx="15292672" cy="6813398"/>
            </a:xfrm>
          </p:grpSpPr>
          <p:grpSp>
            <p:nvGrpSpPr>
              <p:cNvPr id="331" name="Grupo"/>
              <p:cNvGrpSpPr/>
              <p:nvPr/>
            </p:nvGrpSpPr>
            <p:grpSpPr>
              <a:xfrm>
                <a:off x="0" y="0"/>
                <a:ext cx="15292673" cy="6813399"/>
                <a:chOff x="0" y="0"/>
                <a:chExt cx="15292672" cy="6813398"/>
              </a:xfrm>
            </p:grpSpPr>
            <p:sp>
              <p:nvSpPr>
                <p:cNvPr id="329" name="Retângulo"/>
                <p:cNvSpPr/>
                <p:nvPr/>
              </p:nvSpPr>
              <p:spPr>
                <a:xfrm>
                  <a:off x="446597" y="0"/>
                  <a:ext cx="14846076" cy="6813399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30" name="Development rules"/>
                <p:cNvSpPr txBox="1"/>
                <p:nvPr/>
              </p:nvSpPr>
              <p:spPr>
                <a:xfrm>
                  <a:off x="0" y="361842"/>
                  <a:ext cx="6042467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Development rules</a:t>
                  </a:r>
                </a:p>
              </p:txBody>
            </p:sp>
          </p:grpSp>
          <p:sp>
            <p:nvSpPr>
              <p:cNvPr id="332" name="[a preencher]"/>
              <p:cNvSpPr txBox="1"/>
              <p:nvPr/>
            </p:nvSpPr>
            <p:spPr>
              <a:xfrm>
                <a:off x="795122" y="1582541"/>
                <a:ext cx="11823841" cy="535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  <p:grpSp>
          <p:nvGrpSpPr>
            <p:cNvPr id="338" name="Grupo"/>
            <p:cNvGrpSpPr/>
            <p:nvPr/>
          </p:nvGrpSpPr>
          <p:grpSpPr>
            <a:xfrm>
              <a:off x="8910166" y="18224"/>
              <a:ext cx="6377932" cy="6612461"/>
              <a:chOff x="0" y="0"/>
              <a:chExt cx="6377930" cy="6612459"/>
            </a:xfrm>
          </p:grpSpPr>
          <p:grpSp>
            <p:nvGrpSpPr>
              <p:cNvPr id="336" name="Grupo"/>
              <p:cNvGrpSpPr/>
              <p:nvPr/>
            </p:nvGrpSpPr>
            <p:grpSpPr>
              <a:xfrm>
                <a:off x="0" y="0"/>
                <a:ext cx="6377931" cy="6612460"/>
                <a:chOff x="0" y="0"/>
                <a:chExt cx="6377930" cy="6612459"/>
              </a:xfrm>
            </p:grpSpPr>
            <p:sp>
              <p:nvSpPr>
                <p:cNvPr id="334" name="Retângulo"/>
                <p:cNvSpPr/>
                <p:nvPr/>
              </p:nvSpPr>
              <p:spPr>
                <a:xfrm>
                  <a:off x="0" y="0"/>
                  <a:ext cx="6377931" cy="6612460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35" name="Test Strategy"/>
                <p:cNvSpPr txBox="1"/>
                <p:nvPr/>
              </p:nvSpPr>
              <p:spPr>
                <a:xfrm>
                  <a:off x="236567" y="200665"/>
                  <a:ext cx="3142919" cy="6603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Test Strategy</a:t>
                  </a:r>
                </a:p>
              </p:txBody>
            </p:sp>
          </p:grpSp>
          <p:sp>
            <p:nvSpPr>
              <p:cNvPr id="337" name="[a preencher]"/>
              <p:cNvSpPr txBox="1"/>
              <p:nvPr/>
            </p:nvSpPr>
            <p:spPr>
              <a:xfrm>
                <a:off x="236566" y="1708468"/>
                <a:ext cx="5904799" cy="535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tângulo"/>
          <p:cNvSpPr/>
          <p:nvPr/>
        </p:nvSpPr>
        <p:spPr>
          <a:xfrm>
            <a:off x="4288370" y="4346618"/>
            <a:ext cx="3766785" cy="1498851"/>
          </a:xfrm>
          <a:prstGeom prst="rect">
            <a:avLst/>
          </a:prstGeom>
          <a:solidFill>
            <a:srgbClr val="C2D76D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8" name="Problems/Opportunities"/>
          <p:cNvSpPr txBox="1"/>
          <p:nvPr/>
        </p:nvSpPr>
        <p:spPr>
          <a:xfrm>
            <a:off x="4354364" y="4492668"/>
            <a:ext cx="1748103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Problems/Opportunities</a:t>
            </a:r>
          </a:p>
        </p:txBody>
      </p:sp>
      <p:sp>
        <p:nvSpPr>
          <p:cNvPr id="189" name="Retângulo"/>
          <p:cNvSpPr/>
          <p:nvPr/>
        </p:nvSpPr>
        <p:spPr>
          <a:xfrm>
            <a:off x="8069478" y="4356165"/>
            <a:ext cx="3313949" cy="1983454"/>
          </a:xfrm>
          <a:prstGeom prst="rect">
            <a:avLst/>
          </a:prstGeom>
          <a:solidFill>
            <a:srgbClr val="C2D76D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0" name="Main Benchmark"/>
          <p:cNvSpPr txBox="1"/>
          <p:nvPr/>
        </p:nvSpPr>
        <p:spPr>
          <a:xfrm>
            <a:off x="8155778" y="4448034"/>
            <a:ext cx="1256766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Main Benchmark</a:t>
            </a:r>
          </a:p>
        </p:txBody>
      </p:sp>
      <p:sp>
        <p:nvSpPr>
          <p:cNvPr id="191" name="Retângulo"/>
          <p:cNvSpPr/>
          <p:nvPr/>
        </p:nvSpPr>
        <p:spPr>
          <a:xfrm>
            <a:off x="8069478" y="6354964"/>
            <a:ext cx="3313949" cy="1674147"/>
          </a:xfrm>
          <a:prstGeom prst="rect">
            <a:avLst/>
          </a:prstGeom>
          <a:solidFill>
            <a:srgbClr val="C2D76D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" name="Retângulo"/>
          <p:cNvSpPr/>
          <p:nvPr/>
        </p:nvSpPr>
        <p:spPr>
          <a:xfrm>
            <a:off x="4288370" y="5856766"/>
            <a:ext cx="3766786" cy="2169302"/>
          </a:xfrm>
          <a:prstGeom prst="rect">
            <a:avLst/>
          </a:prstGeom>
          <a:solidFill>
            <a:srgbClr val="C2D76D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3" name="Critical success factors"/>
          <p:cNvSpPr txBox="1"/>
          <p:nvPr/>
        </p:nvSpPr>
        <p:spPr>
          <a:xfrm>
            <a:off x="4362640" y="5950904"/>
            <a:ext cx="1903261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Critical success factors </a:t>
            </a:r>
          </a:p>
        </p:txBody>
      </p:sp>
      <p:sp>
        <p:nvSpPr>
          <p:cNvPr id="194" name="Investigate"/>
          <p:cNvSpPr txBox="1"/>
          <p:nvPr/>
        </p:nvSpPr>
        <p:spPr>
          <a:xfrm>
            <a:off x="4274508" y="3979170"/>
            <a:ext cx="836294" cy="238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97A85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Investigate</a:t>
            </a:r>
          </a:p>
        </p:txBody>
      </p:sp>
      <p:sp>
        <p:nvSpPr>
          <p:cNvPr id="195" name="Design Patterns"/>
          <p:cNvSpPr txBox="1"/>
          <p:nvPr/>
        </p:nvSpPr>
        <p:spPr>
          <a:xfrm>
            <a:off x="18013178" y="5810663"/>
            <a:ext cx="1191843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Design Patterns</a:t>
            </a:r>
          </a:p>
        </p:txBody>
      </p:sp>
      <p:sp>
        <p:nvSpPr>
          <p:cNvPr id="196" name="Act -  Requirements' Identification"/>
          <p:cNvSpPr txBox="1"/>
          <p:nvPr/>
        </p:nvSpPr>
        <p:spPr>
          <a:xfrm>
            <a:off x="3794626" y="9425296"/>
            <a:ext cx="2468041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54829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Act -  Requirements' Identification</a:t>
            </a:r>
          </a:p>
        </p:txBody>
      </p:sp>
      <p:sp>
        <p:nvSpPr>
          <p:cNvPr id="198" name="Linha"/>
          <p:cNvSpPr/>
          <p:nvPr/>
        </p:nvSpPr>
        <p:spPr>
          <a:xfrm flipH="1">
            <a:off x="11621247" y="3199776"/>
            <a:ext cx="1" cy="1042110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26376" tIns="26376" rIns="26376" bIns="26376" anchor="ctr"/>
          <a:lstStyle/>
          <a:p>
            <a:pPr defTabSz="2438338">
              <a:defRPr sz="2200" b="0">
                <a:solidFill>
                  <a:srgbClr val="5E5E5E"/>
                </a:solidFill>
              </a:defRPr>
            </a:pPr>
            <a:endParaRPr/>
          </a:p>
        </p:txBody>
      </p:sp>
      <p:sp>
        <p:nvSpPr>
          <p:cNvPr id="199" name="Retângulo"/>
          <p:cNvSpPr/>
          <p:nvPr/>
        </p:nvSpPr>
        <p:spPr>
          <a:xfrm>
            <a:off x="8383272" y="937673"/>
            <a:ext cx="1657745" cy="2143084"/>
          </a:xfrm>
          <a:prstGeom prst="rect">
            <a:avLst/>
          </a:prstGeom>
          <a:solidFill>
            <a:srgbClr val="D45D37"/>
          </a:solidFill>
          <a:ln w="3175">
            <a:solidFill>
              <a:srgbClr val="FFFFFF"/>
            </a:solidFill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0" name="Retângulo"/>
          <p:cNvSpPr/>
          <p:nvPr/>
        </p:nvSpPr>
        <p:spPr>
          <a:xfrm>
            <a:off x="11762813" y="951365"/>
            <a:ext cx="3780475" cy="789714"/>
          </a:xfrm>
          <a:prstGeom prst="rect">
            <a:avLst/>
          </a:prstGeom>
          <a:solidFill>
            <a:srgbClr val="D45D37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1" name="Big idea"/>
          <p:cNvSpPr txBox="1"/>
          <p:nvPr/>
        </p:nvSpPr>
        <p:spPr>
          <a:xfrm>
            <a:off x="11876118" y="984740"/>
            <a:ext cx="641527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Big idea</a:t>
            </a:r>
          </a:p>
        </p:txBody>
      </p:sp>
      <p:sp>
        <p:nvSpPr>
          <p:cNvPr id="202" name="Forças"/>
          <p:cNvSpPr txBox="1"/>
          <p:nvPr/>
        </p:nvSpPr>
        <p:spPr>
          <a:xfrm>
            <a:off x="11949447" y="1868242"/>
            <a:ext cx="545668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Forças</a:t>
            </a:r>
          </a:p>
        </p:txBody>
      </p:sp>
      <p:sp>
        <p:nvSpPr>
          <p:cNvPr id="203" name="Retângulo"/>
          <p:cNvSpPr/>
          <p:nvPr/>
        </p:nvSpPr>
        <p:spPr>
          <a:xfrm>
            <a:off x="10067593" y="948616"/>
            <a:ext cx="1657745" cy="2143084"/>
          </a:xfrm>
          <a:prstGeom prst="rect">
            <a:avLst/>
          </a:prstGeom>
          <a:solidFill>
            <a:srgbClr val="D45D37"/>
          </a:solidFill>
          <a:ln w="3175">
            <a:solidFill>
              <a:srgbClr val="FFFFFF"/>
            </a:solidFill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4" name="Weaknesses"/>
          <p:cNvSpPr txBox="1"/>
          <p:nvPr/>
        </p:nvSpPr>
        <p:spPr>
          <a:xfrm>
            <a:off x="10184538" y="984740"/>
            <a:ext cx="952118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Weaknesses</a:t>
            </a:r>
          </a:p>
        </p:txBody>
      </p:sp>
      <p:sp>
        <p:nvSpPr>
          <p:cNvPr id="205" name="Retângulo"/>
          <p:cNvSpPr/>
          <p:nvPr/>
        </p:nvSpPr>
        <p:spPr>
          <a:xfrm>
            <a:off x="11762544" y="1754935"/>
            <a:ext cx="3781013" cy="660843"/>
          </a:xfrm>
          <a:prstGeom prst="rect">
            <a:avLst/>
          </a:prstGeom>
          <a:solidFill>
            <a:srgbClr val="D45D37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6" name="Essential Question"/>
          <p:cNvSpPr txBox="1"/>
          <p:nvPr/>
        </p:nvSpPr>
        <p:spPr>
          <a:xfrm>
            <a:off x="11868054" y="1779436"/>
            <a:ext cx="1375637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Essential Question</a:t>
            </a:r>
          </a:p>
        </p:txBody>
      </p:sp>
      <p:sp>
        <p:nvSpPr>
          <p:cNvPr id="207" name="Retângulo"/>
          <p:cNvSpPr/>
          <p:nvPr/>
        </p:nvSpPr>
        <p:spPr>
          <a:xfrm>
            <a:off x="11762544" y="2428109"/>
            <a:ext cx="3781013" cy="660843"/>
          </a:xfrm>
          <a:prstGeom prst="rect">
            <a:avLst/>
          </a:prstGeom>
          <a:solidFill>
            <a:srgbClr val="D45D37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8" name="Challenge"/>
          <p:cNvSpPr txBox="1"/>
          <p:nvPr/>
        </p:nvSpPr>
        <p:spPr>
          <a:xfrm>
            <a:off x="11850475" y="2493456"/>
            <a:ext cx="768476" cy="238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Challenge</a:t>
            </a:r>
          </a:p>
        </p:txBody>
      </p:sp>
      <p:sp>
        <p:nvSpPr>
          <p:cNvPr id="209" name="Engage"/>
          <p:cNvSpPr txBox="1"/>
          <p:nvPr/>
        </p:nvSpPr>
        <p:spPr>
          <a:xfrm>
            <a:off x="8264709" y="582677"/>
            <a:ext cx="599160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D45D37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Engage</a:t>
            </a:r>
          </a:p>
        </p:txBody>
      </p:sp>
      <p:sp>
        <p:nvSpPr>
          <p:cNvPr id="210" name="Strength"/>
          <p:cNvSpPr txBox="1"/>
          <p:nvPr/>
        </p:nvSpPr>
        <p:spPr>
          <a:xfrm>
            <a:off x="8464789" y="987893"/>
            <a:ext cx="666672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Strength</a:t>
            </a:r>
          </a:p>
        </p:txBody>
      </p:sp>
      <p:sp>
        <p:nvSpPr>
          <p:cNvPr id="211" name="Retângulo"/>
          <p:cNvSpPr/>
          <p:nvPr/>
        </p:nvSpPr>
        <p:spPr>
          <a:xfrm>
            <a:off x="5903189" y="9769231"/>
            <a:ext cx="1947200" cy="1433198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2" name="Retângulo"/>
          <p:cNvSpPr/>
          <p:nvPr/>
        </p:nvSpPr>
        <p:spPr>
          <a:xfrm>
            <a:off x="3831956" y="9768897"/>
            <a:ext cx="2056909" cy="1433866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3" name="Value proposition"/>
          <p:cNvSpPr txBox="1"/>
          <p:nvPr/>
        </p:nvSpPr>
        <p:spPr>
          <a:xfrm>
            <a:off x="3881527" y="9850630"/>
            <a:ext cx="1285264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Value proposition</a:t>
            </a:r>
          </a:p>
        </p:txBody>
      </p:sp>
      <p:sp>
        <p:nvSpPr>
          <p:cNvPr id="214" name="Retângulo"/>
          <p:cNvSpPr/>
          <p:nvPr/>
        </p:nvSpPr>
        <p:spPr>
          <a:xfrm>
            <a:off x="7864712" y="9768897"/>
            <a:ext cx="3047283" cy="1433867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5" name="Prototype Test Strategy"/>
          <p:cNvSpPr txBox="1"/>
          <p:nvPr/>
        </p:nvSpPr>
        <p:spPr>
          <a:xfrm>
            <a:off x="7987179" y="9850630"/>
            <a:ext cx="1722805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Prototype Test Strategy</a:t>
            </a:r>
          </a:p>
        </p:txBody>
      </p:sp>
      <p:sp>
        <p:nvSpPr>
          <p:cNvPr id="216" name="Retângulo"/>
          <p:cNvSpPr/>
          <p:nvPr/>
        </p:nvSpPr>
        <p:spPr>
          <a:xfrm>
            <a:off x="7864712" y="11224300"/>
            <a:ext cx="3047283" cy="1909023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7" name="Platform/…"/>
          <p:cNvSpPr txBox="1"/>
          <p:nvPr/>
        </p:nvSpPr>
        <p:spPr>
          <a:xfrm>
            <a:off x="5981781" y="9850630"/>
            <a:ext cx="991742" cy="429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/>
          <a:p>
            <a: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Platform/</a:t>
            </a:r>
          </a:p>
          <a:p>
            <a: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Technologies</a:t>
            </a:r>
          </a:p>
        </p:txBody>
      </p:sp>
      <p:sp>
        <p:nvSpPr>
          <p:cNvPr id="218" name="Retângulo"/>
          <p:cNvSpPr/>
          <p:nvPr/>
        </p:nvSpPr>
        <p:spPr>
          <a:xfrm>
            <a:off x="3835953" y="11230882"/>
            <a:ext cx="4014437" cy="1895860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9" name="Requirements"/>
          <p:cNvSpPr txBox="1"/>
          <p:nvPr/>
        </p:nvSpPr>
        <p:spPr>
          <a:xfrm>
            <a:off x="3908780" y="11305647"/>
            <a:ext cx="1903261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Requirements</a:t>
            </a:r>
          </a:p>
        </p:txBody>
      </p:sp>
      <p:sp>
        <p:nvSpPr>
          <p:cNvPr id="220" name="Stakeholders"/>
          <p:cNvSpPr txBox="1"/>
          <p:nvPr/>
        </p:nvSpPr>
        <p:spPr>
          <a:xfrm>
            <a:off x="8160838" y="6501991"/>
            <a:ext cx="991437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Stakeholders</a:t>
            </a:r>
          </a:p>
        </p:txBody>
      </p:sp>
      <p:sp>
        <p:nvSpPr>
          <p:cNvPr id="221" name="Design rules"/>
          <p:cNvSpPr txBox="1"/>
          <p:nvPr/>
        </p:nvSpPr>
        <p:spPr>
          <a:xfrm>
            <a:off x="7995658" y="11272722"/>
            <a:ext cx="1903261" cy="238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Design rules</a:t>
            </a:r>
          </a:p>
        </p:txBody>
      </p:sp>
      <p:sp>
        <p:nvSpPr>
          <p:cNvPr id="222" name="Act -  Development approach"/>
          <p:cNvSpPr txBox="1"/>
          <p:nvPr/>
        </p:nvSpPr>
        <p:spPr>
          <a:xfrm>
            <a:off x="12344658" y="9393226"/>
            <a:ext cx="2134895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54829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Act -  Development approach</a:t>
            </a:r>
          </a:p>
        </p:txBody>
      </p:sp>
      <p:sp>
        <p:nvSpPr>
          <p:cNvPr id="223" name="Retângulo"/>
          <p:cNvSpPr/>
          <p:nvPr/>
        </p:nvSpPr>
        <p:spPr>
          <a:xfrm>
            <a:off x="14417879" y="9737496"/>
            <a:ext cx="1947201" cy="1433197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4" name="Retângulo"/>
          <p:cNvSpPr/>
          <p:nvPr/>
        </p:nvSpPr>
        <p:spPr>
          <a:xfrm>
            <a:off x="12346646" y="9737162"/>
            <a:ext cx="2056909" cy="1433866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5" name="Indicators"/>
          <p:cNvSpPr txBox="1"/>
          <p:nvPr/>
        </p:nvSpPr>
        <p:spPr>
          <a:xfrm>
            <a:off x="12441288" y="9818561"/>
            <a:ext cx="768476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Indicators</a:t>
            </a:r>
          </a:p>
        </p:txBody>
      </p:sp>
      <p:sp>
        <p:nvSpPr>
          <p:cNvPr id="226" name="Retângulo"/>
          <p:cNvSpPr/>
          <p:nvPr/>
        </p:nvSpPr>
        <p:spPr>
          <a:xfrm>
            <a:off x="16379404" y="9737162"/>
            <a:ext cx="3047282" cy="1433197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7" name="Design Patterns"/>
          <p:cNvSpPr txBox="1"/>
          <p:nvPr/>
        </p:nvSpPr>
        <p:spPr>
          <a:xfrm>
            <a:off x="16511143" y="9818561"/>
            <a:ext cx="1191843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Design Patterns</a:t>
            </a:r>
          </a:p>
        </p:txBody>
      </p:sp>
      <p:sp>
        <p:nvSpPr>
          <p:cNvPr id="228" name="Retângulo"/>
          <p:cNvSpPr/>
          <p:nvPr/>
        </p:nvSpPr>
        <p:spPr>
          <a:xfrm>
            <a:off x="16379404" y="11213348"/>
            <a:ext cx="3047282" cy="1881660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9" name="Test Strategy"/>
          <p:cNvSpPr txBox="1"/>
          <p:nvPr/>
        </p:nvSpPr>
        <p:spPr>
          <a:xfrm>
            <a:off x="14525394" y="9818561"/>
            <a:ext cx="988694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Test Strategy</a:t>
            </a:r>
          </a:p>
        </p:txBody>
      </p:sp>
      <p:sp>
        <p:nvSpPr>
          <p:cNvPr id="230" name="Retângulo"/>
          <p:cNvSpPr/>
          <p:nvPr/>
        </p:nvSpPr>
        <p:spPr>
          <a:xfrm>
            <a:off x="12350643" y="11199147"/>
            <a:ext cx="4014437" cy="1895860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1" name="Coding rules"/>
          <p:cNvSpPr txBox="1"/>
          <p:nvPr/>
        </p:nvSpPr>
        <p:spPr>
          <a:xfrm>
            <a:off x="12423470" y="11273911"/>
            <a:ext cx="1903261" cy="238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Coding rules</a:t>
            </a:r>
          </a:p>
        </p:txBody>
      </p:sp>
      <p:sp>
        <p:nvSpPr>
          <p:cNvPr id="232" name="Refinement Strategy"/>
          <p:cNvSpPr txBox="1"/>
          <p:nvPr/>
        </p:nvSpPr>
        <p:spPr>
          <a:xfrm>
            <a:off x="16510350" y="11240987"/>
            <a:ext cx="1903261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Refinement Strategy</a:t>
            </a:r>
          </a:p>
        </p:txBody>
      </p:sp>
      <p:sp>
        <p:nvSpPr>
          <p:cNvPr id="233" name="Linha"/>
          <p:cNvSpPr/>
          <p:nvPr/>
        </p:nvSpPr>
        <p:spPr>
          <a:xfrm>
            <a:off x="10946391" y="10949260"/>
            <a:ext cx="127841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26376" tIns="26376" rIns="26376" bIns="26376" anchor="ctr"/>
          <a:lstStyle/>
          <a:p>
            <a:pPr defTabSz="2438338">
              <a:defRPr sz="2200" b="0">
                <a:solidFill>
                  <a:srgbClr val="5E5E5E"/>
                </a:solidFill>
              </a:defRPr>
            </a:pPr>
            <a:endParaRPr/>
          </a:p>
        </p:txBody>
      </p:sp>
      <p:sp>
        <p:nvSpPr>
          <p:cNvPr id="234" name="Requirements"/>
          <p:cNvSpPr txBox="1"/>
          <p:nvPr/>
        </p:nvSpPr>
        <p:spPr>
          <a:xfrm>
            <a:off x="11063059" y="10561805"/>
            <a:ext cx="1045082" cy="238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Requirements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36490" y="4293528"/>
            <a:ext cx="6718041" cy="376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5" name="Linha"/>
          <p:cNvSpPr/>
          <p:nvPr/>
        </p:nvSpPr>
        <p:spPr>
          <a:xfrm flipH="1">
            <a:off x="11624357" y="8372046"/>
            <a:ext cx="1" cy="1042110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26376" tIns="26376" rIns="26376" bIns="26376" anchor="ctr"/>
          <a:lstStyle/>
          <a:p>
            <a:pPr defTabSz="2438338">
              <a:defRPr sz="2200" b="0">
                <a:solidFill>
                  <a:srgbClr val="5E5E5E"/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Engage"/>
          <p:cNvSpPr txBox="1"/>
          <p:nvPr/>
        </p:nvSpPr>
        <p:spPr>
          <a:xfrm>
            <a:off x="17841933" y="456592"/>
            <a:ext cx="599160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D45D37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Engage</a:t>
            </a:r>
          </a:p>
        </p:txBody>
      </p:sp>
      <p:grpSp>
        <p:nvGrpSpPr>
          <p:cNvPr id="263" name="Grupo"/>
          <p:cNvGrpSpPr/>
          <p:nvPr/>
        </p:nvGrpSpPr>
        <p:grpSpPr>
          <a:xfrm>
            <a:off x="30001" y="-158261"/>
            <a:ext cx="24491768" cy="14043612"/>
            <a:chOff x="0" y="0"/>
            <a:chExt cx="24119155" cy="13591275"/>
          </a:xfrm>
        </p:grpSpPr>
        <p:grpSp>
          <p:nvGrpSpPr>
            <p:cNvPr id="242" name="Grupo"/>
            <p:cNvGrpSpPr/>
            <p:nvPr/>
          </p:nvGrpSpPr>
          <p:grpSpPr>
            <a:xfrm>
              <a:off x="0" y="27138"/>
              <a:ext cx="6584055" cy="13564137"/>
              <a:chOff x="0" y="0"/>
              <a:chExt cx="6584054" cy="13564135"/>
            </a:xfrm>
          </p:grpSpPr>
          <p:grpSp>
            <p:nvGrpSpPr>
              <p:cNvPr id="240" name="Grupo"/>
              <p:cNvGrpSpPr/>
              <p:nvPr/>
            </p:nvGrpSpPr>
            <p:grpSpPr>
              <a:xfrm>
                <a:off x="0" y="0"/>
                <a:ext cx="6584054" cy="13564135"/>
                <a:chOff x="0" y="0"/>
                <a:chExt cx="6584053" cy="13564134"/>
              </a:xfrm>
            </p:grpSpPr>
            <p:sp>
              <p:nvSpPr>
                <p:cNvPr id="238" name="Retângulo"/>
                <p:cNvSpPr/>
                <p:nvPr/>
              </p:nvSpPr>
              <p:spPr>
                <a:xfrm>
                  <a:off x="0" y="0"/>
                  <a:ext cx="6584053" cy="13564134"/>
                </a:xfrm>
                <a:prstGeom prst="rect">
                  <a:avLst/>
                </a:prstGeom>
                <a:solidFill>
                  <a:srgbClr val="D45D37"/>
                </a:solidFill>
                <a:ln w="3175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39" name="Strength"/>
                <p:cNvSpPr txBox="1"/>
                <p:nvPr/>
              </p:nvSpPr>
              <p:spPr>
                <a:xfrm>
                  <a:off x="163073" y="220177"/>
                  <a:ext cx="2069515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Strength</a:t>
                  </a:r>
                </a:p>
              </p:txBody>
            </p:sp>
          </p:grpSp>
          <p:sp>
            <p:nvSpPr>
              <p:cNvPr id="241" name="[a preencher]"/>
              <p:cNvSpPr txBox="1"/>
              <p:nvPr/>
            </p:nvSpPr>
            <p:spPr>
              <a:xfrm>
                <a:off x="424698" y="1750983"/>
                <a:ext cx="5734657" cy="69768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 smtClean="0"/>
                  <a:t>Equipe;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/>
                  <a:t>Planejamento </a:t>
                </a:r>
                <a:r>
                  <a:rPr lang="pt-BR" dirty="0" smtClean="0"/>
                  <a:t>Orçamentário;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/>
                  <a:t>Reserva de </a:t>
                </a:r>
                <a:r>
                  <a:rPr lang="pt-BR" dirty="0" smtClean="0"/>
                  <a:t>Emergência;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/>
                  <a:t>Análise de </a:t>
                </a:r>
                <a:r>
                  <a:rPr lang="pt-BR" dirty="0" smtClean="0"/>
                  <a:t>Despesas;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/>
                  <a:t>Investimentos </a:t>
                </a:r>
                <a:r>
                  <a:rPr lang="pt-BR" dirty="0" smtClean="0"/>
                  <a:t>Planejados;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/>
                  <a:t>Controle de </a:t>
                </a:r>
                <a:r>
                  <a:rPr lang="pt-BR" dirty="0" smtClean="0"/>
                  <a:t>Dívidas;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 smtClean="0"/>
                  <a:t>Segurança;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 smtClean="0"/>
                  <a:t>Personalização de metas;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 smtClean="0"/>
                  <a:t>Aplicação Web – Responsivo;</a:t>
                </a:r>
              </a:p>
              <a:p>
                <a:pPr algn="just"/>
                <a:r>
                  <a:rPr lang="pt-BR" dirty="0"/>
                  <a:t>	-Web</a:t>
                </a:r>
              </a:p>
              <a:p>
                <a:pPr algn="just"/>
                <a:r>
                  <a:rPr lang="pt-BR" dirty="0"/>
                  <a:t>	-</a:t>
                </a:r>
                <a:r>
                  <a:rPr lang="pt-BR" dirty="0" smtClean="0"/>
                  <a:t>Mobile</a:t>
                </a:r>
              </a:p>
              <a:p>
                <a:pPr algn="just"/>
                <a:r>
                  <a:rPr lang="pt-BR" dirty="0" smtClean="0"/>
                  <a:t>10. Promoção de bem-estar;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pt-BR" dirty="0" smtClean="0"/>
              </a:p>
              <a:p>
                <a:endParaRPr lang="pt-BR" dirty="0" smtClean="0"/>
              </a:p>
              <a:p>
                <a:endParaRPr dirty="0"/>
              </a:p>
            </p:txBody>
          </p:sp>
        </p:grpSp>
        <p:grpSp>
          <p:nvGrpSpPr>
            <p:cNvPr id="247" name="Grupo"/>
            <p:cNvGrpSpPr/>
            <p:nvPr/>
          </p:nvGrpSpPr>
          <p:grpSpPr>
            <a:xfrm>
              <a:off x="6624026" y="0"/>
              <a:ext cx="6220626" cy="13530269"/>
              <a:chOff x="-35143" y="-44071"/>
              <a:chExt cx="6220624" cy="13530268"/>
            </a:xfrm>
          </p:grpSpPr>
          <p:grpSp>
            <p:nvGrpSpPr>
              <p:cNvPr id="245" name="Grupo"/>
              <p:cNvGrpSpPr/>
              <p:nvPr/>
            </p:nvGrpSpPr>
            <p:grpSpPr>
              <a:xfrm>
                <a:off x="-35143" y="-44071"/>
                <a:ext cx="6220624" cy="13530268"/>
                <a:chOff x="-35143" y="-44071"/>
                <a:chExt cx="6220623" cy="13530267"/>
              </a:xfrm>
            </p:grpSpPr>
            <p:sp>
              <p:nvSpPr>
                <p:cNvPr id="243" name="Retângulo"/>
                <p:cNvSpPr/>
                <p:nvPr/>
              </p:nvSpPr>
              <p:spPr>
                <a:xfrm>
                  <a:off x="-35143" y="-44071"/>
                  <a:ext cx="6220623" cy="13530267"/>
                </a:xfrm>
                <a:prstGeom prst="rect">
                  <a:avLst/>
                </a:prstGeom>
                <a:solidFill>
                  <a:srgbClr val="D45D37"/>
                </a:solidFill>
                <a:ln w="3175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44" name="Weaknesses"/>
                <p:cNvSpPr txBox="1"/>
                <p:nvPr/>
              </p:nvSpPr>
              <p:spPr>
                <a:xfrm>
                  <a:off x="131216" y="220177"/>
                  <a:ext cx="3020999" cy="6603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Weaknesses</a:t>
                  </a:r>
                </a:p>
              </p:txBody>
            </p:sp>
          </p:grpSp>
          <p:sp>
            <p:nvSpPr>
              <p:cNvPr id="246" name="[a preencher]"/>
              <p:cNvSpPr txBox="1"/>
              <p:nvPr/>
            </p:nvSpPr>
            <p:spPr>
              <a:xfrm>
                <a:off x="256371" y="1594508"/>
                <a:ext cx="5641035" cy="83619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 smtClean="0"/>
                  <a:t>Complexidade de Integração Bancária;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 smtClean="0"/>
                  <a:t>Segurança;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 smtClean="0"/>
                  <a:t>Investimento;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 smtClean="0"/>
                  <a:t>Manutenção;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 smtClean="0"/>
                  <a:t>Risco de Dados Incompletos ou Incorretos;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 smtClean="0"/>
                  <a:t>Suporte ao Cliente;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 smtClean="0"/>
                  <a:t>Escalabilidade;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 smtClean="0"/>
                  <a:t>Interface Humano Computador;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 smtClean="0"/>
                  <a:t>Acessibilidade;</a:t>
                </a:r>
                <a:endParaRPr lang="pt-BR" dirty="0" smtClean="0"/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/>
                  <a:t> </a:t>
                </a:r>
                <a:r>
                  <a:rPr lang="pt-BR" dirty="0" smtClean="0"/>
                  <a:t>Dependência de dados externos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pt-BR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pt-BR" dirty="0" smtClean="0"/>
              </a:p>
              <a:p>
                <a:endParaRPr lang="pt-BR" dirty="0"/>
              </a:p>
              <a:p>
                <a:endParaRPr dirty="0"/>
              </a:p>
            </p:txBody>
          </p:sp>
        </p:grpSp>
        <p:grpSp>
          <p:nvGrpSpPr>
            <p:cNvPr id="252" name="Grupo"/>
            <p:cNvGrpSpPr/>
            <p:nvPr/>
          </p:nvGrpSpPr>
          <p:grpSpPr>
            <a:xfrm>
              <a:off x="12954909" y="0"/>
              <a:ext cx="11028572" cy="4479617"/>
              <a:chOff x="0" y="0"/>
              <a:chExt cx="11028570" cy="4479616"/>
            </a:xfrm>
          </p:grpSpPr>
          <p:grpSp>
            <p:nvGrpSpPr>
              <p:cNvPr id="250" name="Grupo"/>
              <p:cNvGrpSpPr/>
              <p:nvPr/>
            </p:nvGrpSpPr>
            <p:grpSpPr>
              <a:xfrm>
                <a:off x="0" y="0"/>
                <a:ext cx="11028570" cy="4479616"/>
                <a:chOff x="0" y="0"/>
                <a:chExt cx="11028569" cy="4479615"/>
              </a:xfrm>
            </p:grpSpPr>
            <p:sp>
              <p:nvSpPr>
                <p:cNvPr id="248" name="Retângulo"/>
                <p:cNvSpPr/>
                <p:nvPr/>
              </p:nvSpPr>
              <p:spPr>
                <a:xfrm>
                  <a:off x="0" y="0"/>
                  <a:ext cx="11028569" cy="4479615"/>
                </a:xfrm>
                <a:prstGeom prst="rect">
                  <a:avLst/>
                </a:prstGeom>
                <a:solidFill>
                  <a:srgbClr val="D45D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49" name="Big idea"/>
                <p:cNvSpPr txBox="1"/>
                <p:nvPr/>
              </p:nvSpPr>
              <p:spPr>
                <a:xfrm>
                  <a:off x="215921" y="197055"/>
                  <a:ext cx="1985695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Big idea</a:t>
                  </a:r>
                </a:p>
              </p:txBody>
            </p:sp>
          </p:grpSp>
          <p:sp>
            <p:nvSpPr>
              <p:cNvPr id="251" name="[a preencher]"/>
              <p:cNvSpPr txBox="1"/>
              <p:nvPr/>
            </p:nvSpPr>
            <p:spPr>
              <a:xfrm>
                <a:off x="314172" y="1580383"/>
                <a:ext cx="10307360" cy="18387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algn="just"/>
                <a:r>
                  <a:rPr lang="pt-BR" sz="2400" dirty="0"/>
                  <a:t>Criar um aplicativo que ajude usuários a gerenciar suas finanças pessoais de forma eficaz, incluindo controle de orçamento, despesas, metas financeiras e geração de relatórios. O aplicativo se destacará pela personalização e pela educação financeira, oferecendo um suporte </a:t>
                </a:r>
                <a:r>
                  <a:rPr lang="pt-BR" sz="2400" dirty="0" smtClean="0"/>
                  <a:t>aos </a:t>
                </a:r>
                <a:r>
                  <a:rPr lang="pt-BR" sz="2400" dirty="0"/>
                  <a:t>usuários.</a:t>
                </a:r>
                <a:endParaRPr sz="2400" dirty="0"/>
              </a:p>
            </p:txBody>
          </p:sp>
        </p:grpSp>
        <p:grpSp>
          <p:nvGrpSpPr>
            <p:cNvPr id="257" name="Grupo"/>
            <p:cNvGrpSpPr/>
            <p:nvPr/>
          </p:nvGrpSpPr>
          <p:grpSpPr>
            <a:xfrm>
              <a:off x="12954909" y="4533670"/>
              <a:ext cx="11028572" cy="5030571"/>
              <a:chOff x="-22444" y="27026"/>
              <a:chExt cx="11028571" cy="5030569"/>
            </a:xfrm>
          </p:grpSpPr>
          <p:grpSp>
            <p:nvGrpSpPr>
              <p:cNvPr id="255" name="Grupo"/>
              <p:cNvGrpSpPr/>
              <p:nvPr/>
            </p:nvGrpSpPr>
            <p:grpSpPr>
              <a:xfrm>
                <a:off x="-22444" y="27026"/>
                <a:ext cx="11028571" cy="5030569"/>
                <a:chOff x="-22444" y="27026"/>
                <a:chExt cx="11028570" cy="5030568"/>
              </a:xfrm>
            </p:grpSpPr>
            <p:sp>
              <p:nvSpPr>
                <p:cNvPr id="253" name="Retângulo"/>
                <p:cNvSpPr/>
                <p:nvPr/>
              </p:nvSpPr>
              <p:spPr>
                <a:xfrm>
                  <a:off x="-22444" y="27026"/>
                  <a:ext cx="11028570" cy="5030568"/>
                </a:xfrm>
                <a:prstGeom prst="rect">
                  <a:avLst/>
                </a:prstGeom>
                <a:solidFill>
                  <a:srgbClr val="D45D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54" name="Essential Question"/>
                <p:cNvSpPr txBox="1"/>
                <p:nvPr/>
              </p:nvSpPr>
              <p:spPr>
                <a:xfrm>
                  <a:off x="138098" y="125536"/>
                  <a:ext cx="4432731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Essential Question</a:t>
                  </a:r>
                </a:p>
              </p:txBody>
            </p:sp>
          </p:grpSp>
          <p:sp>
            <p:nvSpPr>
              <p:cNvPr id="256" name="[a preencher]"/>
              <p:cNvSpPr txBox="1"/>
              <p:nvPr/>
            </p:nvSpPr>
            <p:spPr>
              <a:xfrm>
                <a:off x="269284" y="902128"/>
                <a:ext cx="9970221" cy="36556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514350" indent="-514350" algn="just">
                  <a:buFont typeface="+mj-lt"/>
                  <a:buAutoNum type="arabicPeriod"/>
                </a:pPr>
                <a:r>
                  <a:rPr lang="pt-BR" sz="2000" dirty="0"/>
                  <a:t>Como garantir a segurança dos dados do usuário</a:t>
                </a:r>
                <a:r>
                  <a:rPr lang="pt-BR" sz="2000" dirty="0" smtClean="0"/>
                  <a:t>?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sz="2000" dirty="0" smtClean="0"/>
                  <a:t>Como </a:t>
                </a:r>
                <a:r>
                  <a:rPr lang="pt-BR" sz="2000" dirty="0"/>
                  <a:t>abordaremos a escalabilidade do aplicativo</a:t>
                </a:r>
                <a:r>
                  <a:rPr lang="pt-BR" sz="2000" dirty="0" smtClean="0"/>
                  <a:t>?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sz="2000" dirty="0" smtClean="0"/>
                  <a:t>Como </a:t>
                </a:r>
                <a:r>
                  <a:rPr lang="pt-BR" sz="2000" dirty="0"/>
                  <a:t>garantiremos uma experiência de usuário satisfatória</a:t>
                </a:r>
                <a:r>
                  <a:rPr lang="pt-BR" sz="2000" dirty="0" smtClean="0"/>
                  <a:t>?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sz="2000" dirty="0" smtClean="0"/>
                  <a:t>Como </a:t>
                </a:r>
                <a:r>
                  <a:rPr lang="pt-BR" sz="2000" dirty="0"/>
                  <a:t>educar o usuário a guardar mais dinheiro</a:t>
                </a:r>
                <a:r>
                  <a:rPr lang="pt-BR" sz="2000" dirty="0" smtClean="0"/>
                  <a:t>?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sz="2000" dirty="0" smtClean="0"/>
                  <a:t>Qual </a:t>
                </a:r>
                <a:r>
                  <a:rPr lang="pt-BR" sz="2000" dirty="0"/>
                  <a:t>a estratégia para novas funcionalidades</a:t>
                </a:r>
                <a:r>
                  <a:rPr lang="pt-BR" sz="2000" dirty="0" smtClean="0"/>
                  <a:t>?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sz="2000" dirty="0" smtClean="0"/>
                  <a:t>Como </a:t>
                </a:r>
                <a:r>
                  <a:rPr lang="pt-BR" sz="2000" dirty="0"/>
                  <a:t>lidaremos com o gerenciamento e a análise de grandes volumes de dados financeiros</a:t>
                </a:r>
                <a:r>
                  <a:rPr lang="pt-BR" sz="2000" dirty="0" smtClean="0"/>
                  <a:t>?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sz="2000" dirty="0" smtClean="0"/>
                  <a:t>Como </a:t>
                </a:r>
                <a:r>
                  <a:rPr lang="pt-BR" sz="2000" dirty="0"/>
                  <a:t>garantiremos a privacidade dos dados do usuário em nossas integrações</a:t>
                </a:r>
                <a:r>
                  <a:rPr lang="pt-BR" sz="2000" dirty="0" smtClean="0"/>
                  <a:t>?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sz="2000" dirty="0" smtClean="0"/>
                  <a:t>Quais </a:t>
                </a:r>
                <a:r>
                  <a:rPr lang="pt-BR" sz="2000" dirty="0"/>
                  <a:t>estratégias usaremos para manter o engajamento dos usuários?</a:t>
                </a:r>
                <a:endParaRPr lang="pt-BR" sz="2000" dirty="0" smtClean="0"/>
              </a:p>
              <a:p>
                <a:endParaRPr lang="pt-BR" dirty="0" smtClean="0"/>
              </a:p>
              <a:p>
                <a:pPr marL="514350" indent="-514350">
                  <a:buFont typeface="+mj-lt"/>
                  <a:buAutoNum type="arabicPeriod"/>
                </a:pPr>
                <a:endParaRPr dirty="0"/>
              </a:p>
            </p:txBody>
          </p:sp>
        </p:grpSp>
        <p:grpSp>
          <p:nvGrpSpPr>
            <p:cNvPr id="262" name="Grupo"/>
            <p:cNvGrpSpPr/>
            <p:nvPr/>
          </p:nvGrpSpPr>
          <p:grpSpPr>
            <a:xfrm>
              <a:off x="12954909" y="9662750"/>
              <a:ext cx="11164246" cy="3759453"/>
              <a:chOff x="-30910" y="-117291"/>
              <a:chExt cx="11164245" cy="3759450"/>
            </a:xfrm>
          </p:grpSpPr>
          <p:grpSp>
            <p:nvGrpSpPr>
              <p:cNvPr id="260" name="Grupo"/>
              <p:cNvGrpSpPr/>
              <p:nvPr/>
            </p:nvGrpSpPr>
            <p:grpSpPr>
              <a:xfrm>
                <a:off x="-30910" y="-117291"/>
                <a:ext cx="11028571" cy="3759450"/>
                <a:chOff x="-30910" y="-117291"/>
                <a:chExt cx="11028570" cy="3759449"/>
              </a:xfrm>
            </p:grpSpPr>
            <p:sp>
              <p:nvSpPr>
                <p:cNvPr id="258" name="Retângulo"/>
                <p:cNvSpPr/>
                <p:nvPr/>
              </p:nvSpPr>
              <p:spPr>
                <a:xfrm>
                  <a:off x="-30910" y="-117291"/>
                  <a:ext cx="11028570" cy="3759449"/>
                </a:xfrm>
                <a:prstGeom prst="rect">
                  <a:avLst/>
                </a:prstGeom>
                <a:solidFill>
                  <a:srgbClr val="D45D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59" name="Challenge"/>
                <p:cNvSpPr txBox="1"/>
                <p:nvPr/>
              </p:nvSpPr>
              <p:spPr>
                <a:xfrm>
                  <a:off x="300576" y="66027"/>
                  <a:ext cx="2408859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Challenge</a:t>
                  </a:r>
                </a:p>
              </p:txBody>
            </p:sp>
          </p:grpSp>
          <p:sp>
            <p:nvSpPr>
              <p:cNvPr id="261" name="[a preencher]"/>
              <p:cNvSpPr txBox="1"/>
              <p:nvPr/>
            </p:nvSpPr>
            <p:spPr>
              <a:xfrm>
                <a:off x="185011" y="702841"/>
                <a:ext cx="10948324" cy="24344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457200" indent="-457200" algn="just">
                  <a:buFont typeface="+mj-lt"/>
                  <a:buAutoNum type="arabicPeriod"/>
                </a:pPr>
                <a:r>
                  <a:rPr lang="pt-BR" sz="2000" dirty="0" smtClean="0"/>
                  <a:t>Desenvolver </a:t>
                </a:r>
                <a:r>
                  <a:rPr lang="pt-BR" sz="2000" dirty="0"/>
                  <a:t>um sistema seguro e eficiente para integrar dados bancários dos </a:t>
                </a:r>
                <a:r>
                  <a:rPr lang="pt-BR" sz="2000" dirty="0" smtClean="0"/>
                  <a:t>usuários</a:t>
                </a:r>
                <a:endParaRPr lang="pt-BR" sz="2000" dirty="0"/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pt-BR" sz="2000" dirty="0" smtClean="0"/>
                  <a:t>Garantia </a:t>
                </a:r>
                <a:r>
                  <a:rPr lang="pt-BR" sz="2000" dirty="0"/>
                  <a:t>de Segurança dos Dados do Usuário</a:t>
                </a:r>
                <a:br>
                  <a:rPr lang="pt-BR" sz="2000" dirty="0"/>
                </a:br>
                <a:r>
                  <a:rPr lang="pt-BR" sz="2000" dirty="0" smtClean="0"/>
                  <a:t>Escalabilidade </a:t>
                </a:r>
                <a:r>
                  <a:rPr lang="pt-BR" sz="2000" dirty="0"/>
                  <a:t>do </a:t>
                </a:r>
                <a:r>
                  <a:rPr lang="pt-BR" sz="2000" dirty="0" smtClean="0"/>
                  <a:t>Aplicativo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pt-BR" sz="2000" dirty="0" smtClean="0"/>
                  <a:t>Experiência </a:t>
                </a:r>
                <a:r>
                  <a:rPr lang="pt-BR" sz="2000" dirty="0"/>
                  <a:t>de Usuário </a:t>
                </a:r>
                <a:r>
                  <a:rPr lang="pt-BR" sz="2000" dirty="0" smtClean="0"/>
                  <a:t>Satisfatória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pt-BR" sz="2000" b="1" dirty="0" smtClean="0"/>
                  <a:t>Educação </a:t>
                </a:r>
                <a:r>
                  <a:rPr lang="pt-BR" sz="2000" b="1" dirty="0"/>
                  <a:t>Financeira dos Usuários</a:t>
                </a:r>
                <a:r>
                  <a:rPr lang="pt-BR" sz="2000" dirty="0"/>
                  <a:t>: Criar conteúdos educativos e recursos interativos dentro do </a:t>
                </a:r>
                <a:r>
                  <a:rPr lang="pt-BR" sz="2000" dirty="0" smtClean="0"/>
                  <a:t>aplicativo.</a:t>
                </a:r>
                <a:endParaRPr lang="pt-BR" sz="2000" dirty="0"/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pt-BR" sz="2000" b="1" dirty="0" smtClean="0"/>
                  <a:t>Estratégia </a:t>
                </a:r>
                <a:r>
                  <a:rPr lang="pt-BR" sz="2000" b="1" dirty="0"/>
                  <a:t>para Novas Funcionalidades</a:t>
                </a:r>
                <a:r>
                  <a:rPr lang="pt-BR" sz="2000" dirty="0"/>
                  <a:t>: Estabelecer um ciclo de feedback </a:t>
                </a:r>
                <a:r>
                  <a:rPr lang="pt-BR" sz="2000" dirty="0" smtClean="0"/>
                  <a:t>para </a:t>
                </a:r>
                <a:r>
                  <a:rPr lang="pt-BR" sz="2000" dirty="0"/>
                  <a:t>priorizar desenvolvimentos futuros.</a:t>
                </a:r>
                <a:endParaRPr sz="2000" dirty="0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rupo"/>
          <p:cNvGrpSpPr/>
          <p:nvPr/>
        </p:nvGrpSpPr>
        <p:grpSpPr>
          <a:xfrm>
            <a:off x="-17114" y="0"/>
            <a:ext cx="15356642" cy="13716001"/>
            <a:chOff x="-14572" y="0"/>
            <a:chExt cx="15356641" cy="13715999"/>
          </a:xfrm>
        </p:grpSpPr>
        <p:grpSp>
          <p:nvGrpSpPr>
            <p:cNvPr id="269" name="Grupo"/>
            <p:cNvGrpSpPr/>
            <p:nvPr/>
          </p:nvGrpSpPr>
          <p:grpSpPr>
            <a:xfrm>
              <a:off x="-14572" y="13515"/>
              <a:ext cx="10692882" cy="13702483"/>
              <a:chOff x="-17114" y="2"/>
              <a:chExt cx="10692881" cy="13702480"/>
            </a:xfrm>
          </p:grpSpPr>
          <p:grpSp>
            <p:nvGrpSpPr>
              <p:cNvPr id="267" name="Grupo"/>
              <p:cNvGrpSpPr/>
              <p:nvPr/>
            </p:nvGrpSpPr>
            <p:grpSpPr>
              <a:xfrm>
                <a:off x="-17113" y="2"/>
                <a:ext cx="10692880" cy="13702480"/>
                <a:chOff x="-17113" y="2"/>
                <a:chExt cx="10692878" cy="13702477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-17113" y="2"/>
                  <a:ext cx="10692878" cy="13702477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216474" y="211055"/>
                  <a:ext cx="7354944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Questions – Category 1</a:t>
                  </a:r>
                  <a:endParaRPr dirty="0"/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-17114" y="1092753"/>
                <a:ext cx="10692881" cy="125951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pt-BR" sz="2800" dirty="0"/>
                  <a:t>Quais são os requisitos de segurança específicos que devem ser atendidos para proteger os dados bancários dos usuários</a:t>
                </a:r>
                <a:r>
                  <a:rPr lang="pt-BR" sz="2800" dirty="0" smtClean="0"/>
                  <a:t>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sz="2800" dirty="0" smtClean="0"/>
                  <a:t>Como </a:t>
                </a:r>
                <a:r>
                  <a:rPr lang="pt-BR" sz="2800" dirty="0"/>
                  <a:t>garantiremos a criptografia adequada dos dados bancários durante a transmissão e armazenamento</a:t>
                </a:r>
                <a:r>
                  <a:rPr lang="pt-BR" sz="2800" dirty="0" smtClean="0"/>
                  <a:t>?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pt-BR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sz="2800" dirty="0" smtClean="0"/>
                  <a:t>Quais </a:t>
                </a:r>
                <a:r>
                  <a:rPr lang="pt-BR" sz="2800" dirty="0"/>
                  <a:t>métodos de autenticação e autorização serão usados para garantir que apenas usuários autorizados acessem os dados bancários</a:t>
                </a:r>
                <a:r>
                  <a:rPr lang="pt-BR" sz="2800" dirty="0" smtClean="0"/>
                  <a:t>?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pt-BR" sz="28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sz="2800" dirty="0"/>
                  <a:t>Como vamos gerenciar e proteger as credenciais de acesso às APIs bancárias</a:t>
                </a:r>
                <a:r>
                  <a:rPr lang="pt-BR" sz="2800" dirty="0" smtClean="0"/>
                  <a:t>?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pt-BR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sz="2800" dirty="0" smtClean="0"/>
                  <a:t>Quais </a:t>
                </a:r>
                <a:r>
                  <a:rPr lang="pt-BR" sz="2800" dirty="0"/>
                  <a:t>são os procedimentos para lidar com uma violação de dados e como garantiremos a resposta rápida e eficaz a incidentes de segurança</a:t>
                </a:r>
                <a:r>
                  <a:rPr lang="pt-BR" sz="2800" dirty="0" smtClean="0"/>
                  <a:t>?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pt-BR" sz="28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sz="2800" dirty="0" smtClean="0"/>
                  <a:t>Como </a:t>
                </a:r>
                <a:r>
                  <a:rPr lang="pt-BR" sz="2800" dirty="0"/>
                  <a:t>vamos garantir a precisão e a integridade dos dados ao integrar diferentes fontes bancárias</a:t>
                </a:r>
                <a:r>
                  <a:rPr lang="pt-BR" sz="2800" dirty="0" smtClean="0"/>
                  <a:t>?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pt-BR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sz="2800" dirty="0" smtClean="0"/>
                  <a:t>Quais </a:t>
                </a:r>
                <a:r>
                  <a:rPr lang="pt-BR" sz="2800" dirty="0"/>
                  <a:t>técnicas serão usadas para garantir que a integração com múltiplas instituições financeiras não afete a performance do aplicativo</a:t>
                </a:r>
                <a:r>
                  <a:rPr lang="pt-BR" sz="2800" dirty="0" smtClean="0"/>
                  <a:t>?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pt-BR" sz="2800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pt-BR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sz="2800" dirty="0"/>
                  <a:t>Como vamos educar os usuários sobre as medidas de segurança que estão sendo implementadas para proteger seus dados bancários</a:t>
                </a:r>
                <a:r>
                  <a:rPr lang="pt-BR" sz="2800" dirty="0" smtClean="0"/>
                  <a:t>?</a:t>
                </a:r>
              </a:p>
              <a:p>
                <a:endParaRPr lang="pt-BR" dirty="0"/>
              </a:p>
            </p:txBody>
          </p:sp>
        </p:grpSp>
        <p:grpSp>
          <p:nvGrpSpPr>
            <p:cNvPr id="274" name="Grupo"/>
            <p:cNvGrpSpPr/>
            <p:nvPr/>
          </p:nvGrpSpPr>
          <p:grpSpPr>
            <a:xfrm>
              <a:off x="10880473" y="0"/>
              <a:ext cx="4461596" cy="13715999"/>
              <a:chOff x="-1492896" y="0"/>
              <a:chExt cx="4461595" cy="13715997"/>
            </a:xfrm>
          </p:grpSpPr>
          <p:grpSp>
            <p:nvGrpSpPr>
              <p:cNvPr id="272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1297260" y="1097142"/>
                <a:ext cx="3911395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Resources</a:t>
            </a:r>
            <a:endParaRPr/>
          </a:p>
        </p:txBody>
      </p:sp>
      <p:sp>
        <p:nvSpPr>
          <p:cNvPr id="34" name="[a preencher]"/>
          <p:cNvSpPr txBox="1"/>
          <p:nvPr/>
        </p:nvSpPr>
        <p:spPr>
          <a:xfrm>
            <a:off x="15686001" y="1174899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Results</a:t>
            </a:r>
            <a:endParaRPr/>
          </a:p>
        </p:txBody>
      </p:sp>
      <p:sp>
        <p:nvSpPr>
          <p:cNvPr id="36" name="[a preencher]"/>
          <p:cNvSpPr txBox="1"/>
          <p:nvPr/>
        </p:nvSpPr>
        <p:spPr>
          <a:xfrm>
            <a:off x="20472604" y="1097142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0" y="0"/>
            <a:ext cx="15339528" cy="13716001"/>
            <a:chOff x="2542" y="0"/>
            <a:chExt cx="15339527" cy="13715999"/>
          </a:xfrm>
        </p:grpSpPr>
        <p:grpSp>
          <p:nvGrpSpPr>
            <p:cNvPr id="3" name="Grupo"/>
            <p:cNvGrpSpPr/>
            <p:nvPr/>
          </p:nvGrpSpPr>
          <p:grpSpPr>
            <a:xfrm>
              <a:off x="2542" y="13512"/>
              <a:ext cx="11463096" cy="13702483"/>
              <a:chOff x="0" y="-1"/>
              <a:chExt cx="11463095" cy="13702480"/>
            </a:xfrm>
          </p:grpSpPr>
          <p:grpSp>
            <p:nvGrpSpPr>
              <p:cNvPr id="4" name="Grupo"/>
              <p:cNvGrpSpPr/>
              <p:nvPr/>
            </p:nvGrpSpPr>
            <p:grpSpPr>
              <a:xfrm>
                <a:off x="0" y="-1"/>
                <a:ext cx="10692880" cy="13702480"/>
                <a:chOff x="0" y="-1"/>
                <a:chExt cx="10692878" cy="13702477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0" y="-1"/>
                  <a:ext cx="10692878" cy="13702477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216474" y="211055"/>
                  <a:ext cx="7354943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Questions – Category 2</a:t>
                  </a:r>
                  <a:endParaRPr dirty="0"/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213462" y="1270329"/>
                <a:ext cx="11249633" cy="598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[a preencher]</a:t>
                </a:r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0880473" y="0"/>
              <a:ext cx="4461596" cy="13715999"/>
              <a:chOff x="-1492896" y="0"/>
              <a:chExt cx="4461595" cy="13715997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1297260" y="1097142"/>
                <a:ext cx="3911395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Resources</a:t>
            </a:r>
            <a:endParaRPr/>
          </a:p>
        </p:txBody>
      </p:sp>
      <p:sp>
        <p:nvSpPr>
          <p:cNvPr id="34" name="[a preencher]"/>
          <p:cNvSpPr txBox="1"/>
          <p:nvPr/>
        </p:nvSpPr>
        <p:spPr>
          <a:xfrm>
            <a:off x="15686001" y="1174899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Results</a:t>
            </a:r>
            <a:endParaRPr/>
          </a:p>
        </p:txBody>
      </p:sp>
      <p:sp>
        <p:nvSpPr>
          <p:cNvPr id="36" name="[a preencher]"/>
          <p:cNvSpPr txBox="1"/>
          <p:nvPr/>
        </p:nvSpPr>
        <p:spPr>
          <a:xfrm>
            <a:off x="20472604" y="1097142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0" y="0"/>
            <a:ext cx="15339528" cy="13716001"/>
            <a:chOff x="2542" y="0"/>
            <a:chExt cx="15339527" cy="13715999"/>
          </a:xfrm>
        </p:grpSpPr>
        <p:grpSp>
          <p:nvGrpSpPr>
            <p:cNvPr id="3" name="Grupo"/>
            <p:cNvGrpSpPr/>
            <p:nvPr/>
          </p:nvGrpSpPr>
          <p:grpSpPr>
            <a:xfrm>
              <a:off x="2542" y="13512"/>
              <a:ext cx="11463096" cy="13702483"/>
              <a:chOff x="0" y="-1"/>
              <a:chExt cx="11463095" cy="13702480"/>
            </a:xfrm>
          </p:grpSpPr>
          <p:grpSp>
            <p:nvGrpSpPr>
              <p:cNvPr id="4" name="Grupo"/>
              <p:cNvGrpSpPr/>
              <p:nvPr/>
            </p:nvGrpSpPr>
            <p:grpSpPr>
              <a:xfrm>
                <a:off x="0" y="-1"/>
                <a:ext cx="10692880" cy="13702480"/>
                <a:chOff x="0" y="-1"/>
                <a:chExt cx="10692878" cy="13702477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0" y="-1"/>
                  <a:ext cx="10692878" cy="13702477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216474" y="211055"/>
                  <a:ext cx="7354943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Questions – Category 3</a:t>
                  </a:r>
                  <a:endParaRPr dirty="0"/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213462" y="1270329"/>
                <a:ext cx="11249633" cy="598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[a preencher]</a:t>
                </a:r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0880473" y="0"/>
              <a:ext cx="4461596" cy="13715999"/>
              <a:chOff x="-1492896" y="0"/>
              <a:chExt cx="4461595" cy="13715997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1297260" y="1097142"/>
                <a:ext cx="3911395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Resources</a:t>
            </a:r>
            <a:endParaRPr/>
          </a:p>
        </p:txBody>
      </p:sp>
      <p:sp>
        <p:nvSpPr>
          <p:cNvPr id="34" name="[a preencher]"/>
          <p:cNvSpPr txBox="1"/>
          <p:nvPr/>
        </p:nvSpPr>
        <p:spPr>
          <a:xfrm>
            <a:off x="15686001" y="1174899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Results</a:t>
            </a:r>
            <a:endParaRPr/>
          </a:p>
        </p:txBody>
      </p:sp>
      <p:sp>
        <p:nvSpPr>
          <p:cNvPr id="36" name="[a preencher]"/>
          <p:cNvSpPr txBox="1"/>
          <p:nvPr/>
        </p:nvSpPr>
        <p:spPr>
          <a:xfrm>
            <a:off x="20472604" y="1097142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0" y="0"/>
            <a:ext cx="15339528" cy="13716001"/>
            <a:chOff x="2542" y="0"/>
            <a:chExt cx="15339527" cy="13715999"/>
          </a:xfrm>
        </p:grpSpPr>
        <p:grpSp>
          <p:nvGrpSpPr>
            <p:cNvPr id="3" name="Grupo"/>
            <p:cNvGrpSpPr/>
            <p:nvPr/>
          </p:nvGrpSpPr>
          <p:grpSpPr>
            <a:xfrm>
              <a:off x="2542" y="13512"/>
              <a:ext cx="11463096" cy="13702483"/>
              <a:chOff x="0" y="-1"/>
              <a:chExt cx="11463095" cy="13702480"/>
            </a:xfrm>
          </p:grpSpPr>
          <p:grpSp>
            <p:nvGrpSpPr>
              <p:cNvPr id="4" name="Grupo"/>
              <p:cNvGrpSpPr/>
              <p:nvPr/>
            </p:nvGrpSpPr>
            <p:grpSpPr>
              <a:xfrm>
                <a:off x="0" y="-1"/>
                <a:ext cx="10692880" cy="13702480"/>
                <a:chOff x="0" y="-1"/>
                <a:chExt cx="10692878" cy="13702477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0" y="-1"/>
                  <a:ext cx="10692878" cy="13702477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216474" y="211055"/>
                  <a:ext cx="7354943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Questions – Category 4</a:t>
                  </a:r>
                  <a:endParaRPr dirty="0"/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213462" y="1270329"/>
                <a:ext cx="11249633" cy="598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[a preencher]</a:t>
                </a:r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0880473" y="0"/>
              <a:ext cx="4461596" cy="13715999"/>
              <a:chOff x="-1492896" y="0"/>
              <a:chExt cx="4461595" cy="13715997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1297260" y="1097142"/>
                <a:ext cx="3911395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Resources</a:t>
            </a:r>
            <a:endParaRPr/>
          </a:p>
        </p:txBody>
      </p:sp>
      <p:sp>
        <p:nvSpPr>
          <p:cNvPr id="34" name="[a preencher]"/>
          <p:cNvSpPr txBox="1"/>
          <p:nvPr/>
        </p:nvSpPr>
        <p:spPr>
          <a:xfrm>
            <a:off x="15686001" y="1174899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Results</a:t>
            </a:r>
            <a:endParaRPr/>
          </a:p>
        </p:txBody>
      </p:sp>
      <p:sp>
        <p:nvSpPr>
          <p:cNvPr id="36" name="[a preencher]"/>
          <p:cNvSpPr txBox="1"/>
          <p:nvPr/>
        </p:nvSpPr>
        <p:spPr>
          <a:xfrm>
            <a:off x="20472604" y="1097142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0" y="0"/>
            <a:ext cx="15339528" cy="13716001"/>
            <a:chOff x="2542" y="0"/>
            <a:chExt cx="15339527" cy="13715999"/>
          </a:xfrm>
        </p:grpSpPr>
        <p:grpSp>
          <p:nvGrpSpPr>
            <p:cNvPr id="3" name="Grupo"/>
            <p:cNvGrpSpPr/>
            <p:nvPr/>
          </p:nvGrpSpPr>
          <p:grpSpPr>
            <a:xfrm>
              <a:off x="2542" y="13512"/>
              <a:ext cx="11463096" cy="13702483"/>
              <a:chOff x="0" y="-1"/>
              <a:chExt cx="11463095" cy="13702480"/>
            </a:xfrm>
          </p:grpSpPr>
          <p:grpSp>
            <p:nvGrpSpPr>
              <p:cNvPr id="4" name="Grupo"/>
              <p:cNvGrpSpPr/>
              <p:nvPr/>
            </p:nvGrpSpPr>
            <p:grpSpPr>
              <a:xfrm>
                <a:off x="0" y="-1"/>
                <a:ext cx="10692880" cy="13702480"/>
                <a:chOff x="0" y="-1"/>
                <a:chExt cx="10692878" cy="13702477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0" y="-1"/>
                  <a:ext cx="10692878" cy="13702477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216474" y="211055"/>
                  <a:ext cx="7354943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Questions – Category 5</a:t>
                  </a:r>
                  <a:endParaRPr dirty="0"/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213462" y="1270329"/>
                <a:ext cx="11249633" cy="598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[a preencher]</a:t>
                </a:r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0880473" y="0"/>
              <a:ext cx="4461596" cy="13715999"/>
              <a:chOff x="-1492896" y="0"/>
              <a:chExt cx="4461595" cy="13715997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1297260" y="1097142"/>
                <a:ext cx="3911395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Resources</a:t>
            </a:r>
            <a:endParaRPr/>
          </a:p>
        </p:txBody>
      </p:sp>
      <p:sp>
        <p:nvSpPr>
          <p:cNvPr id="34" name="[a preencher]"/>
          <p:cNvSpPr txBox="1"/>
          <p:nvPr/>
        </p:nvSpPr>
        <p:spPr>
          <a:xfrm>
            <a:off x="15686001" y="1174899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Results</a:t>
            </a:r>
            <a:endParaRPr/>
          </a:p>
        </p:txBody>
      </p:sp>
      <p:sp>
        <p:nvSpPr>
          <p:cNvPr id="36" name="[a preencher]"/>
          <p:cNvSpPr txBox="1"/>
          <p:nvPr/>
        </p:nvSpPr>
        <p:spPr>
          <a:xfrm>
            <a:off x="20472604" y="1097142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0" y="0"/>
            <a:ext cx="15339528" cy="13716001"/>
            <a:chOff x="2542" y="0"/>
            <a:chExt cx="15339527" cy="13715999"/>
          </a:xfrm>
        </p:grpSpPr>
        <p:grpSp>
          <p:nvGrpSpPr>
            <p:cNvPr id="3" name="Grupo"/>
            <p:cNvGrpSpPr/>
            <p:nvPr/>
          </p:nvGrpSpPr>
          <p:grpSpPr>
            <a:xfrm>
              <a:off x="2542" y="13512"/>
              <a:ext cx="11463096" cy="13702483"/>
              <a:chOff x="0" y="-1"/>
              <a:chExt cx="11463095" cy="13702480"/>
            </a:xfrm>
          </p:grpSpPr>
          <p:grpSp>
            <p:nvGrpSpPr>
              <p:cNvPr id="4" name="Grupo"/>
              <p:cNvGrpSpPr/>
              <p:nvPr/>
            </p:nvGrpSpPr>
            <p:grpSpPr>
              <a:xfrm>
                <a:off x="0" y="-1"/>
                <a:ext cx="10692880" cy="13702480"/>
                <a:chOff x="0" y="-1"/>
                <a:chExt cx="10692878" cy="13702477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0" y="-1"/>
                  <a:ext cx="10692878" cy="13702477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216474" y="211055"/>
                  <a:ext cx="7354943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Questions – Category 6</a:t>
                  </a:r>
                  <a:endParaRPr dirty="0"/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213462" y="1270329"/>
                <a:ext cx="11249633" cy="598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dirty="0"/>
                  <a:t>[a preencher]</a:t>
                </a:r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0880473" y="0"/>
              <a:ext cx="4461596" cy="13715999"/>
              <a:chOff x="-1492896" y="0"/>
              <a:chExt cx="4461595" cy="13715997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1297260" y="1097142"/>
                <a:ext cx="3911395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Resources</a:t>
            </a:r>
            <a:endParaRPr/>
          </a:p>
        </p:txBody>
      </p:sp>
      <p:sp>
        <p:nvSpPr>
          <p:cNvPr id="34" name="[a preencher]"/>
          <p:cNvSpPr txBox="1"/>
          <p:nvPr/>
        </p:nvSpPr>
        <p:spPr>
          <a:xfrm>
            <a:off x="15686001" y="1174899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Results</a:t>
            </a:r>
            <a:endParaRPr/>
          </a:p>
        </p:txBody>
      </p:sp>
      <p:sp>
        <p:nvSpPr>
          <p:cNvPr id="36" name="[a preencher]"/>
          <p:cNvSpPr txBox="1"/>
          <p:nvPr/>
        </p:nvSpPr>
        <p:spPr>
          <a:xfrm>
            <a:off x="20472604" y="1097142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1158</Words>
  <Application>Microsoft Office PowerPoint</Application>
  <PresentationFormat>Personalizar</PresentationFormat>
  <Paragraphs>238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2" baseType="lpstr">
      <vt:lpstr>Arial</vt:lpstr>
      <vt:lpstr>Comic Sans MS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Myriad Set Pro Text</vt:lpstr>
      <vt:lpstr>White</vt:lpstr>
      <vt:lpstr>Projeto Interdisciplinar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EDUARDO DIAS DA SILVA</dc:creator>
  <cp:lastModifiedBy>AUGUSTO SÉRGIO DOS SANTOS COSTA</cp:lastModifiedBy>
  <cp:revision>31</cp:revision>
  <dcterms:modified xsi:type="dcterms:W3CDTF">2024-09-20T00:54:17Z</dcterms:modified>
</cp:coreProperties>
</file>