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63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272847-68E1-5685-A73E-772B6E74C789}" v="6" dt="2024-03-16T15:27:38.05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6535" autoAdjust="0"/>
  </p:normalViewPr>
  <p:slideViewPr>
    <p:cSldViewPr snapToGrid="0">
      <p:cViewPr varScale="1">
        <p:scale>
          <a:sx n="32" d="100"/>
          <a:sy n="32" d="100"/>
        </p:scale>
        <p:origin x="1308" y="54"/>
      </p:cViewPr>
      <p:guideLst>
        <p:guide orient="horz" pos="4320"/>
        <p:guide pos="76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alceu@gmail.com" userId="S::pauloalceu_gmail.com#ext#@metodistabr.onmicrosoft.com::4a85905b-5aa0-44ac-943b-39607c701939" providerId="AD" clId="Web-{70272847-68E1-5685-A73E-772B6E74C789}"/>
    <pc:docChg chg="modSld">
      <pc:chgData name="pauloalceu@gmail.com" userId="S::pauloalceu_gmail.com#ext#@metodistabr.onmicrosoft.com::4a85905b-5aa0-44ac-943b-39607c701939" providerId="AD" clId="Web-{70272847-68E1-5685-A73E-772B6E74C789}" dt="2024-03-16T15:27:37.346" v="3" actId="20577"/>
      <pc:docMkLst>
        <pc:docMk/>
      </pc:docMkLst>
      <pc:sldChg chg="modSp">
        <pc:chgData name="pauloalceu@gmail.com" userId="S::pauloalceu_gmail.com#ext#@metodistabr.onmicrosoft.com::4a85905b-5aa0-44ac-943b-39607c701939" providerId="AD" clId="Web-{70272847-68E1-5685-A73E-772B6E74C789}" dt="2024-03-16T15:27:37.346" v="3" actId="20577"/>
        <pc:sldMkLst>
          <pc:docMk/>
          <pc:sldMk cId="0" sldId="259"/>
        </pc:sldMkLst>
        <pc:spChg chg="mod">
          <ac:chgData name="pauloalceu@gmail.com" userId="S::pauloalceu_gmail.com#ext#@metodistabr.onmicrosoft.com::4a85905b-5aa0-44ac-943b-39607c701939" providerId="AD" clId="Web-{70272847-68E1-5685-A73E-772B6E74C789}" dt="2024-03-16T15:27:37.346" v="3" actId="20577"/>
          <ac:spMkLst>
            <pc:docMk/>
            <pc:sldMk cId="0" sldId="259"/>
            <ac:spMk id="26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7" name="Shape 1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158641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8655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34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 anchor="t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3200" i="1">
                <a:solidFill>
                  <a:srgbClr val="000000"/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46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m"/>
          <p:cNvSpPr>
            <a:spLocks noGrp="1"/>
          </p:cNvSpPr>
          <p:nvPr>
            <p:ph type="pic" idx="21"/>
          </p:nvPr>
        </p:nvSpPr>
        <p:spPr>
          <a:xfrm>
            <a:off x="1712269" y="0"/>
            <a:ext cx="20959463" cy="1398389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defRPr sz="120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Texto do Título</a:t>
            </a:r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o do Título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15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5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"/>
          <p:cNvSpPr txBox="1">
            <a:spLocks noGrp="1"/>
          </p:cNvSpPr>
          <p:nvPr>
            <p:ph type="body" sz="quarter" idx="21"/>
          </p:nvPr>
        </p:nvSpPr>
        <p:spPr>
          <a:xfrm>
            <a:off x="214165" y="13360400"/>
            <a:ext cx="19291301" cy="24130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1600">
                <a:solidFill>
                  <a:srgbClr val="8397A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pPr>
            <a:endParaRPr/>
          </a:p>
        </p:txBody>
      </p:sp>
      <p:sp>
        <p:nvSpPr>
          <p:cNvPr id="159" name="Texto"/>
          <p:cNvSpPr txBox="1">
            <a:spLocks noGrp="1"/>
          </p:cNvSpPr>
          <p:nvPr>
            <p:ph type="body" sz="quarter" idx="22"/>
          </p:nvPr>
        </p:nvSpPr>
        <p:spPr>
          <a:xfrm>
            <a:off x="95095863" y="58293000"/>
            <a:ext cx="22072601" cy="1016000"/>
          </a:xfrm>
          <a:prstGeom prst="rect">
            <a:avLst/>
          </a:prstGeom>
        </p:spPr>
        <p:txBody>
          <a:bodyPr anchor="t">
            <a:spAutoFit/>
          </a:bodyPr>
          <a:lstStyle/>
          <a:p>
            <a:pPr marL="0" indent="0">
              <a:spcBef>
                <a:spcPts val="6800"/>
              </a:spcBef>
              <a:buClrTx/>
              <a:buSzTx/>
              <a:buNone/>
              <a:defRPr sz="6000" b="1">
                <a:solidFill>
                  <a:srgbClr val="94A8B2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23957145" y="13093700"/>
            <a:ext cx="238721" cy="241300"/>
          </a:xfrm>
          <a:prstGeom prst="rect">
            <a:avLst/>
          </a:prstGeom>
        </p:spPr>
        <p:txBody>
          <a:bodyPr lIns="0" tIns="0" rIns="0" bIns="0"/>
          <a:lstStyle>
            <a:lvl1pPr>
              <a:tabLst>
                <a:tab pos="914400" algn="l"/>
              </a:tabLst>
              <a:defRPr sz="1600">
                <a:solidFill>
                  <a:srgbClr val="454D52"/>
                </a:solidFill>
                <a:latin typeface="Myriad Set Pro Text"/>
                <a:ea typeface="Myriad Set Pro Text"/>
                <a:cs typeface="Myriad Set Pro Text"/>
                <a:sym typeface="Myriad Set Pro Text"/>
              </a:defRPr>
            </a:lvl1pPr>
          </a:lstStyle>
          <a:p>
            <a:pPr defTabSz="914400"/>
            <a:fld id="{86CB4B4D-7CA3-9044-876B-883B54F8677D}" type="slidenum">
              <a:rPr/>
              <a:pPr defTabSz="914400"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485311" y="9455120"/>
            <a:ext cx="11408022" cy="330740"/>
          </a:xfrm>
          <a:prstGeom prst="rect">
            <a:avLst/>
          </a:prstGeom>
        </p:spPr>
        <p:txBody>
          <a:bodyPr lIns="23739" tIns="23739" rIns="23739" bIns="23739" anchor="t"/>
          <a:lstStyle>
            <a:lvl1pPr marL="0" indent="0" defTabSz="454025">
              <a:spcBef>
                <a:spcPts val="0"/>
              </a:spcBef>
              <a:buClrTx/>
              <a:buSzTx/>
              <a:buNone/>
              <a:defRPr sz="1870" b="1">
                <a:solidFill>
                  <a:srgbClr val="000000"/>
                </a:solidFill>
              </a:defRPr>
            </a:lvl1pPr>
          </a:lstStyle>
          <a:p>
            <a:r>
              <a:t>Autoria e Data</a:t>
            </a:r>
          </a:p>
        </p:txBody>
      </p:sp>
      <p:sp>
        <p:nvSpPr>
          <p:cNvPr id="168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487988" y="4634129"/>
            <a:ext cx="11408022" cy="2413490"/>
          </a:xfrm>
          <a:prstGeom prst="rect">
            <a:avLst/>
          </a:prstGeom>
        </p:spPr>
        <p:txBody>
          <a:bodyPr lIns="26376" tIns="26376" rIns="26376" bIns="26376" anchor="b"/>
          <a:lstStyle>
            <a:lvl1pPr algn="l" defTabSz="2438338">
              <a:lnSpc>
                <a:spcPct val="80000"/>
              </a:lnSpc>
              <a:defRPr sz="11400" b="1" spc="-228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Título da Apresentação</a:t>
            </a:r>
          </a:p>
        </p:txBody>
      </p:sp>
      <p:sp>
        <p:nvSpPr>
          <p:cNvPr id="169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485312" y="7047617"/>
            <a:ext cx="11408020" cy="989136"/>
          </a:xfrm>
          <a:prstGeom prst="rect">
            <a:avLst/>
          </a:prstGeom>
        </p:spPr>
        <p:txBody>
          <a:bodyPr lIns="26376" tIns="26376" rIns="26376" bIns="26376" anchor="t"/>
          <a:lstStyle>
            <a:lvl1pPr marL="0" indent="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2pPr>
            <a:lvl3pPr marL="0" indent="9144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3pPr>
            <a:lvl4pPr marL="0" indent="13716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4pPr>
            <a:lvl5pPr marL="0" indent="1828800">
              <a:spcBef>
                <a:spcPts val="0"/>
              </a:spcBef>
              <a:buClrTx/>
              <a:buSzTx/>
              <a:buNone/>
              <a:defRPr sz="5400" b="1">
                <a:solidFill>
                  <a:srgbClr val="000000"/>
                </a:solidFill>
              </a:defRPr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43049" y="10008011"/>
            <a:ext cx="291414" cy="275666"/>
          </a:xfrm>
          <a:prstGeom prst="rect">
            <a:avLst/>
          </a:prstGeom>
        </p:spPr>
        <p:txBody>
          <a:bodyPr lIns="26376" tIns="26376" rIns="26376" bIns="26376" anchor="b"/>
          <a:lstStyle>
            <a:lvl1pPr defTabSz="584200">
              <a:defRPr sz="1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95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10847851" y="3545632"/>
            <a:ext cx="12674069" cy="1584176"/>
          </a:xfrm>
        </p:spPr>
        <p:txBody>
          <a:bodyPr>
            <a:normAutofit/>
          </a:bodyPr>
          <a:lstStyle>
            <a:lvl1pPr algn="ctr">
              <a:buFontTx/>
              <a:buNone/>
              <a:defRPr sz="7600" b="1">
                <a:solidFill>
                  <a:srgbClr val="0B3666"/>
                </a:solidFill>
              </a:defRPr>
            </a:lvl1pPr>
            <a:lvl2pPr>
              <a:buFontTx/>
              <a:buNone/>
              <a:defRPr sz="6700"/>
            </a:lvl2pPr>
            <a:lvl3pPr>
              <a:buFontTx/>
              <a:buNone/>
              <a:defRPr sz="6700"/>
            </a:lvl3pPr>
            <a:lvl4pPr>
              <a:buFontTx/>
              <a:buNone/>
              <a:defRPr sz="6700"/>
            </a:lvl4pPr>
            <a:lvl5pPr>
              <a:buFontTx/>
              <a:buNone/>
              <a:defRPr sz="67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m"/>
          <p:cNvSpPr>
            <a:spLocks noGrp="1"/>
          </p:cNvSpPr>
          <p:nvPr>
            <p:ph type="pic" sz="half" idx="21"/>
          </p:nvPr>
        </p:nvSpPr>
        <p:spPr>
          <a:xfrm>
            <a:off x="5329062" y="406546"/>
            <a:ext cx="13716003" cy="914876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2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o Título"/>
          <p:cNvSpPr txBox="1"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m"/>
          <p:cNvSpPr>
            <a:spLocks noGrp="1"/>
          </p:cNvSpPr>
          <p:nvPr>
            <p:ph type="pic" idx="21"/>
          </p:nvPr>
        </p:nvSpPr>
        <p:spPr>
          <a:xfrm>
            <a:off x="6231433" y="863203"/>
            <a:ext cx="17439681" cy="1162645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defTabSz="821531">
              <a:defRPr sz="8400"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1pPr>
            <a:lvl2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2pPr>
            <a:lvl3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3pPr>
            <a:lvl4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4pPr>
            <a:lvl5pPr marL="0" indent="0" algn="ctr" defTabSz="821531">
              <a:spcBef>
                <a:spcPts val="0"/>
              </a:spcBef>
              <a:buClrTx/>
              <a:buSzTx/>
              <a:buNone/>
              <a:defRPr sz="52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49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57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m"/>
          <p:cNvSpPr>
            <a:spLocks noGrp="1"/>
          </p:cNvSpPr>
          <p:nvPr>
            <p:ph type="pic" sz="half" idx="21"/>
          </p:nvPr>
        </p:nvSpPr>
        <p:spPr>
          <a:xfrm>
            <a:off x="8794253" y="3637358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xto do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000000"/>
                </a:solidFill>
              </a:defRPr>
            </a:lvl1pPr>
          </a:lstStyle>
          <a:p>
            <a:r>
              <a:t>Texto do Título</a:t>
            </a:r>
          </a:p>
        </p:txBody>
      </p:sp>
      <p:sp>
        <p:nvSpPr>
          <p:cNvPr id="6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/>
          <a:lstStyle>
            <a:lvl1pPr marL="4653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1pPr>
            <a:lvl2pPr marL="8082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2pPr>
            <a:lvl3pPr marL="11511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3pPr>
            <a:lvl4pPr marL="14940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4pPr>
            <a:lvl5pPr marL="1836964" indent="-465364" defTabSz="821531">
              <a:spcBef>
                <a:spcPts val="4500"/>
              </a:spcBef>
              <a:buClrTx/>
              <a:buSzPct val="145000"/>
              <a:defRPr sz="38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6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/>
          <a:lstStyle>
            <a:lvl1pPr marL="611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1pPr>
            <a:lvl2pPr marL="1055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2pPr>
            <a:lvl3pPr marL="1500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3pPr>
            <a:lvl4pPr marL="19446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4pPr>
            <a:lvl5pPr marL="2389187" indent="-611187" defTabSz="821531">
              <a:buClrTx/>
              <a:buSzPct val="145000"/>
              <a:defRPr sz="4400">
                <a:solidFill>
                  <a:srgbClr val="000000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m"/>
          <p:cNvSpPr>
            <a:spLocks noGrp="1"/>
          </p:cNvSpPr>
          <p:nvPr>
            <p:ph type="pic" sz="quarter" idx="21"/>
          </p:nvPr>
        </p:nvSpPr>
        <p:spPr>
          <a:xfrm>
            <a:off x="12442031" y="7072312"/>
            <a:ext cx="8514489" cy="56792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m"/>
          <p:cNvSpPr>
            <a:spLocks noGrp="1"/>
          </p:cNvSpPr>
          <p:nvPr>
            <p:ph type="pic" sz="quarter" idx="22"/>
          </p:nvPr>
        </p:nvSpPr>
        <p:spPr>
          <a:xfrm>
            <a:off x="12192000" y="1250156"/>
            <a:ext cx="8251032" cy="55006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m"/>
          <p:cNvSpPr>
            <a:spLocks noGrp="1"/>
          </p:cNvSpPr>
          <p:nvPr>
            <p:ph type="pic" idx="23"/>
          </p:nvPr>
        </p:nvSpPr>
        <p:spPr>
          <a:xfrm>
            <a:off x="-291704" y="1250156"/>
            <a:ext cx="16850320" cy="1123354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 sz="2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 b="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ixa.gov.br/educacao-financeira/Paginas/default.aspx" TargetMode="External"/><Relationship Id="rId2" Type="http://schemas.openxmlformats.org/officeDocument/2006/relationships/hyperlink" Target="https://fia.com.br/blog/educacao-financeira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plataforma.meubolsoemdia.com.br/?utm_source=googleads&amp;utm_medium=Search&amp;utm_campaign=controle&amp;gad_source=1&amp;gclid=CjwKCAjwl6-3BhBWEiwApN6_ksoYYo3uSAERU9pKVycQo0rqAbIYkC96_durbCgGiSo0JQDkqUYJNBoC1nAQAvD_BwE" TargetMode="External"/><Relationship Id="rId4" Type="http://schemas.openxmlformats.org/officeDocument/2006/relationships/hyperlink" Target="https://www.ev.org.br/cursos/educacao-financeir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4928995" y="377280"/>
            <a:ext cx="18667765" cy="2592288"/>
          </a:xfrm>
        </p:spPr>
        <p:txBody>
          <a:bodyPr/>
          <a:lstStyle/>
          <a:p>
            <a:r>
              <a:rPr lang="pt-BR" dirty="0" smtClean="0"/>
              <a:t>Projeto Interdisciplinar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10847851" y="3545632"/>
            <a:ext cx="12674069" cy="1584176"/>
          </a:xfrm>
        </p:spPr>
        <p:txBody>
          <a:bodyPr/>
          <a:lstStyle/>
          <a:p>
            <a:r>
              <a:rPr lang="pt-BR" dirty="0" smtClean="0"/>
              <a:t>Paulo Alceu Rezende</a:t>
            </a:r>
            <a:endParaRPr lang="pt-BR" dirty="0"/>
          </a:p>
        </p:txBody>
      </p:sp>
      <p:sp>
        <p:nvSpPr>
          <p:cNvPr id="5" name="Line 12">
            <a:extLst>
              <a:ext uri="{FF2B5EF4-FFF2-40B4-BE49-F238E27FC236}">
                <a16:creationId xmlns="" xmlns:a16="http://schemas.microsoft.com/office/drawing/2014/main" id="{AFE91702-C27F-40D7-B119-DDE9D1BFB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3200400"/>
            <a:ext cx="205232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7709" tIns="108855" rIns="217709" bIns="108855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31028" y="66330"/>
            <a:ext cx="24316271" cy="13587106"/>
            <a:chOff x="0" y="0"/>
            <a:chExt cx="24316270" cy="13587105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2322437" cy="5171517"/>
              <a:chOff x="0" y="0"/>
              <a:chExt cx="12322436" cy="5171514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0"/>
                <a:ext cx="12322436" cy="5171514"/>
                <a:chOff x="0" y="0"/>
                <a:chExt cx="12322435" cy="5171513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0"/>
                  <a:ext cx="12322435" cy="5171513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163995" y="118501"/>
                  <a:ext cx="56742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Problems/Opportunities</a:t>
                  </a:r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89388" y="686266"/>
                <a:ext cx="12108975" cy="44852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sz="2400" b="1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Problemas</a:t>
                </a: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Dificuldade dos usuários em gerenciar suas finanças pessoais de forma eficiente.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Falta de ferramentas acessíveis para controle financeiro e educação financeira integrada.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Risco de falta de segurança em aplicativos financeiros existentes.</a:t>
                </a:r>
              </a:p>
              <a:p>
                <a:r>
                  <a:rPr lang="pt-BR" sz="2400" b="1" dirty="0">
                    <a:solidFill>
                      <a:schemeClr val="accent3">
                        <a:lumMod val="50000"/>
                      </a:schemeClr>
                    </a:solidFill>
                  </a:rPr>
                  <a:t>Oportunidades</a:t>
                </a: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: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Criar uma solução personalizada que permita gerenciar finanças e educar os usuários financeiramente.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Incluir funcionalidades como alertas, metas financeiras e relatórios para ajudar usuários a tomar decisões mais conscientes.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accent3">
                        <a:lumMod val="50000"/>
                      </a:schemeClr>
                    </a:solidFill>
                  </a:rPr>
                  <a:t>Diferenciar-se no mercado com um foco em segurança e privacidade de dados.</a:t>
                </a:r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2373369" y="0"/>
              <a:ext cx="11939489" cy="7347109"/>
              <a:chOff x="0" y="0"/>
              <a:chExt cx="11939487" cy="7347108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0" y="0"/>
                <a:ext cx="11939487" cy="7347108"/>
                <a:chOff x="0" y="0"/>
                <a:chExt cx="11939486" cy="7347107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0" y="0"/>
                  <a:ext cx="11939486" cy="734710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247369" y="224569"/>
                  <a:ext cx="403649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Main Benchmark</a:t>
                  </a:r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344926" y="1854969"/>
                <a:ext cx="11249633" cy="33926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b="1" dirty="0"/>
                  <a:t>Principais Benchmarks</a:t>
                </a:r>
                <a:r>
                  <a:rPr lang="pt-BR" dirty="0"/>
                  <a:t>:Aplicativos como </a:t>
                </a:r>
                <a:r>
                  <a:rPr lang="pt-BR" b="1" dirty="0"/>
                  <a:t>Mint</a:t>
                </a:r>
                <a:r>
                  <a:rPr lang="pt-BR" dirty="0"/>
                  <a:t> e </a:t>
                </a:r>
                <a:r>
                  <a:rPr lang="pt-BR" b="1" dirty="0"/>
                  <a:t>YNAB (You Need a Budget)</a:t>
                </a:r>
                <a:r>
                  <a:rPr lang="pt-BR" dirty="0"/>
                  <a:t>, que oferecem controle de despesas, metas financeiras e alertas personalizados.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b="1" dirty="0"/>
                  <a:t>Mobills</a:t>
                </a:r>
                <a:r>
                  <a:rPr lang="pt-BR" dirty="0"/>
                  <a:t> (Brasil), que oferece um controle financeiro focado na simplicidade.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pt-BR" b="1" dirty="0"/>
                  <a:t>Nubank</a:t>
                </a:r>
                <a:r>
                  <a:rPr lang="pt-BR" dirty="0"/>
                  <a:t> e </a:t>
                </a:r>
                <a:r>
                  <a:rPr lang="pt-BR" b="1" dirty="0"/>
                  <a:t>Inter</a:t>
                </a:r>
                <a:r>
                  <a:rPr lang="pt-BR" dirty="0"/>
                  <a:t> (bancos digitais), que possuem excelentes experiências de usuário e interface simplificada.</a:t>
                </a:r>
              </a:p>
            </p:txBody>
          </p:sp>
        </p:grpSp>
        <p:grpSp>
          <p:nvGrpSpPr>
            <p:cNvPr id="7" name="Grupo"/>
            <p:cNvGrpSpPr/>
            <p:nvPr/>
          </p:nvGrpSpPr>
          <p:grpSpPr>
            <a:xfrm>
              <a:off x="0" y="5247612"/>
              <a:ext cx="12327520" cy="8339493"/>
              <a:chOff x="0" y="0"/>
              <a:chExt cx="12327519" cy="8339491"/>
            </a:xfrm>
          </p:grpSpPr>
          <p:grpSp>
            <p:nvGrpSpPr>
              <p:cNvPr id="8" name="Grupo"/>
              <p:cNvGrpSpPr/>
              <p:nvPr/>
            </p:nvGrpSpPr>
            <p:grpSpPr>
              <a:xfrm>
                <a:off x="0" y="0"/>
                <a:ext cx="12327519" cy="8339491"/>
                <a:chOff x="0" y="0"/>
                <a:chExt cx="12327518" cy="8339490"/>
              </a:xfrm>
            </p:grpSpPr>
            <p:sp>
              <p:nvSpPr>
                <p:cNvPr id="275" name="Retângulo"/>
                <p:cNvSpPr/>
                <p:nvPr/>
              </p:nvSpPr>
              <p:spPr>
                <a:xfrm>
                  <a:off x="0" y="0"/>
                  <a:ext cx="12327519" cy="8339491"/>
                </a:xfrm>
                <a:prstGeom prst="rect">
                  <a:avLst/>
                </a:prstGeom>
                <a:solidFill>
                  <a:srgbClr val="C2D76D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6" name="Critical success factors"/>
                <p:cNvSpPr txBox="1"/>
                <p:nvPr/>
              </p:nvSpPr>
              <p:spPr>
                <a:xfrm>
                  <a:off x="134434" y="249760"/>
                  <a:ext cx="584344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Critical success factors </a:t>
                  </a:r>
                </a:p>
              </p:txBody>
            </p:sp>
          </p:grpSp>
          <p:sp>
            <p:nvSpPr>
              <p:cNvPr id="278" name="[a preencher]"/>
              <p:cNvSpPr txBox="1"/>
              <p:nvPr/>
            </p:nvSpPr>
            <p:spPr>
              <a:xfrm>
                <a:off x="538943" y="1569176"/>
                <a:ext cx="11249633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endParaRPr dirty="0"/>
              </a:p>
            </p:txBody>
          </p:sp>
        </p:grpSp>
        <p:grpSp>
          <p:nvGrpSpPr>
            <p:cNvPr id="9" name="Grupo"/>
            <p:cNvGrpSpPr/>
            <p:nvPr/>
          </p:nvGrpSpPr>
          <p:grpSpPr>
            <a:xfrm>
              <a:off x="12369956" y="7501990"/>
              <a:ext cx="11946314" cy="6060808"/>
              <a:chOff x="0" y="-249878"/>
              <a:chExt cx="11946313" cy="6060807"/>
            </a:xfrm>
          </p:grpSpPr>
          <p:grpSp>
            <p:nvGrpSpPr>
              <p:cNvPr id="10" name="Grupo"/>
              <p:cNvGrpSpPr/>
              <p:nvPr/>
            </p:nvGrpSpPr>
            <p:grpSpPr>
              <a:xfrm>
                <a:off x="0" y="-249878"/>
                <a:ext cx="11946313" cy="6060807"/>
                <a:chOff x="0" y="-249878"/>
                <a:chExt cx="11946312" cy="6060806"/>
              </a:xfrm>
            </p:grpSpPr>
            <p:sp>
              <p:nvSpPr>
                <p:cNvPr id="280" name="Retângulo"/>
                <p:cNvSpPr/>
                <p:nvPr/>
              </p:nvSpPr>
              <p:spPr>
                <a:xfrm>
                  <a:off x="0" y="-249878"/>
                  <a:ext cx="11946312" cy="6060806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81" name="Stakeholders"/>
                <p:cNvSpPr txBox="1"/>
                <p:nvPr/>
              </p:nvSpPr>
              <p:spPr>
                <a:xfrm>
                  <a:off x="154730" y="-249878"/>
                  <a:ext cx="315206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Stakeholders</a:t>
                  </a:r>
                </a:p>
              </p:txBody>
            </p:sp>
          </p:grpSp>
          <p:sp>
            <p:nvSpPr>
              <p:cNvPr id="283" name="[a preencher]"/>
              <p:cNvSpPr txBox="1"/>
              <p:nvPr/>
            </p:nvSpPr>
            <p:spPr>
              <a:xfrm>
                <a:off x="250782" y="769240"/>
                <a:ext cx="11249633" cy="49776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Usuários Finais</a:t>
                </a:r>
                <a:r>
                  <a:rPr lang="pt-BR" sz="32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Pessoas físicas que querem melhorar o controle das suas finanças pessoais.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Desenvolvedores</a:t>
                </a:r>
                <a:r>
                  <a:rPr lang="pt-BR" sz="32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A equipe responsável pela criação, implementação e manutenção do aplicativo.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Instituições Financeiras</a:t>
                </a:r>
                <a:r>
                  <a:rPr lang="pt-BR" sz="32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Bancos ou fintechs interessados em integrar seus serviços ao aplicativo.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Consultores Financeiros</a:t>
                </a:r>
                <a:r>
                  <a:rPr lang="pt-BR" sz="32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Especialistas em finanças que podem fornecer conteúdo educativo e conselhos.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Academia</a:t>
                </a:r>
                <a:r>
                  <a:rPr lang="pt-BR" sz="3200" dirty="0">
                    <a:solidFill>
                      <a:schemeClr val="accent3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Universidades e professores envolvidos no projeto como parte de uma iniciativa acadêmica. </a:t>
                </a:r>
              </a:p>
            </p:txBody>
          </p:sp>
        </p:grpSp>
      </p:grpSp>
      <p:sp>
        <p:nvSpPr>
          <p:cNvPr id="19" name="Retângulo 18"/>
          <p:cNvSpPr/>
          <p:nvPr/>
        </p:nvSpPr>
        <p:spPr>
          <a:xfrm>
            <a:off x="228193" y="6883119"/>
            <a:ext cx="1193319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pt-BR" b="0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Garantir uma 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experiência de usuário intuitiva</a:t>
            </a: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, que seja fácil para pessoas de diferentes níveis de conhecimento financeiro.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Segurança</a:t>
            </a: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 e 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proteção de dados</a:t>
            </a: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 robustas para garantir a confiança dos usuários.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Educação financeira</a:t>
            </a: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 como um diferencial, oferecendo não apenas ferramentas de controle, mas também orientação e recursos educativos.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Escalabilidade</a:t>
            </a:r>
            <a:r>
              <a:rPr lang="pt-BR" b="0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 do sistema para suportar um número crescente de usuários sem comprometer a performance.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o"/>
          <p:cNvGrpSpPr/>
          <p:nvPr/>
        </p:nvGrpSpPr>
        <p:grpSpPr>
          <a:xfrm>
            <a:off x="82522" y="72009"/>
            <a:ext cx="24217320" cy="13563052"/>
            <a:chOff x="0" y="0"/>
            <a:chExt cx="24217319" cy="13563051"/>
          </a:xfrm>
        </p:grpSpPr>
        <p:grpSp>
          <p:nvGrpSpPr>
            <p:cNvPr id="291" name="Grupo"/>
            <p:cNvGrpSpPr/>
            <p:nvPr/>
          </p:nvGrpSpPr>
          <p:grpSpPr>
            <a:xfrm>
              <a:off x="45453" y="0"/>
              <a:ext cx="8631362" cy="6648911"/>
              <a:chOff x="0" y="0"/>
              <a:chExt cx="8631361" cy="6648910"/>
            </a:xfrm>
          </p:grpSpPr>
          <p:grpSp>
            <p:nvGrpSpPr>
              <p:cNvPr id="289" name="Grupo"/>
              <p:cNvGrpSpPr/>
              <p:nvPr/>
            </p:nvGrpSpPr>
            <p:grpSpPr>
              <a:xfrm>
                <a:off x="0" y="0"/>
                <a:ext cx="8631361" cy="6648910"/>
                <a:chOff x="0" y="0"/>
                <a:chExt cx="8631360" cy="6648909"/>
              </a:xfrm>
            </p:grpSpPr>
            <p:sp>
              <p:nvSpPr>
                <p:cNvPr id="287" name="Retângulo"/>
                <p:cNvSpPr/>
                <p:nvPr/>
              </p:nvSpPr>
              <p:spPr>
                <a:xfrm>
                  <a:off x="0" y="0"/>
                  <a:ext cx="8631360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 dirty="0"/>
                </a:p>
              </p:txBody>
            </p:sp>
            <p:sp>
              <p:nvSpPr>
                <p:cNvPr id="288" name="Value Proposition"/>
                <p:cNvSpPr txBox="1"/>
                <p:nvPr/>
              </p:nvSpPr>
              <p:spPr>
                <a:xfrm>
                  <a:off x="384249" y="215430"/>
                  <a:ext cx="415993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Value Proposition</a:t>
                  </a:r>
                </a:p>
              </p:txBody>
            </p:sp>
          </p:grpSp>
          <p:sp>
            <p:nvSpPr>
              <p:cNvPr id="290" name="[a preencher]"/>
              <p:cNvSpPr txBox="1"/>
              <p:nvPr/>
            </p:nvSpPr>
            <p:spPr>
              <a:xfrm>
                <a:off x="300169" y="981355"/>
                <a:ext cx="7827910" cy="55932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Facilidade de Uso</a:t>
                </a:r>
                <a:r>
                  <a:rPr lang="pt-BR" sz="1800" b="1" dirty="0"/>
                  <a:t>: </a:t>
                </a:r>
                <a:r>
                  <a:rPr lang="pt-BR" sz="1800" dirty="0"/>
                  <a:t>Interface intuitiva que torna o controle financeiro acessível a todos, independentemente do nível de conhecimento financeiro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Visibilidade </a:t>
                </a:r>
                <a:r>
                  <a:rPr lang="pt-BR" sz="1800" b="1" dirty="0"/>
                  <a:t>em Tempo Real: </a:t>
                </a:r>
                <a:r>
                  <a:rPr lang="pt-BR" sz="1800" dirty="0"/>
                  <a:t>Acompanhamento de despesas e receitas em tempo real, permitindo ajustes imediatos no orçamento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Personalização </a:t>
                </a:r>
                <a:r>
                  <a:rPr lang="pt-BR" sz="1800" b="1" dirty="0"/>
                  <a:t>de Metas: </a:t>
                </a:r>
                <a:r>
                  <a:rPr lang="pt-BR" sz="1800" dirty="0"/>
                  <a:t>Usuários podem definir metas financeiras personalizadas e receber recomendações baseadas em seu comportamento de gasto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Relatórios </a:t>
                </a:r>
                <a:r>
                  <a:rPr lang="pt-BR" sz="1800" b="1" dirty="0"/>
                  <a:t>Detalhados: </a:t>
                </a:r>
                <a:r>
                  <a:rPr lang="pt-BR" sz="1800" dirty="0"/>
                  <a:t>Geração de relatórios visuais e analíticos que ajudam a identificar padrões de gasto e áreas de economia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Segurança </a:t>
                </a:r>
                <a:r>
                  <a:rPr lang="pt-BR" sz="1800" b="1" dirty="0"/>
                  <a:t>de Dados: </a:t>
                </a:r>
                <a:r>
                  <a:rPr lang="pt-BR" sz="1800" dirty="0" smtClean="0"/>
                  <a:t>Proteção de </a:t>
                </a:r>
                <a:r>
                  <a:rPr lang="pt-BR" sz="1800" dirty="0"/>
                  <a:t>dados financeiros dos usuários, garantindo privacidade e segurança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Educação Financeira</a:t>
                </a:r>
                <a:r>
                  <a:rPr lang="pt-BR" sz="1800" dirty="0"/>
                  <a:t>: Oferecer conteúdos educativos, como artigos e vídeos, para ajudar os usuários a melhorar sua literacia financeira e tomar decisões mais informadas.</a:t>
                </a:r>
                <a:endParaRPr sz="1800" dirty="0"/>
              </a:p>
            </p:txBody>
          </p:sp>
        </p:grpSp>
        <p:grpSp>
          <p:nvGrpSpPr>
            <p:cNvPr id="296" name="Grupo"/>
            <p:cNvGrpSpPr/>
            <p:nvPr/>
          </p:nvGrpSpPr>
          <p:grpSpPr>
            <a:xfrm>
              <a:off x="14916016" y="4681700"/>
              <a:ext cx="9293745" cy="8868168"/>
              <a:chOff x="0" y="-2063546"/>
              <a:chExt cx="9293744" cy="8868165"/>
            </a:xfrm>
          </p:grpSpPr>
          <p:grpSp>
            <p:nvGrpSpPr>
              <p:cNvPr id="294" name="Grupo"/>
              <p:cNvGrpSpPr/>
              <p:nvPr/>
            </p:nvGrpSpPr>
            <p:grpSpPr>
              <a:xfrm>
                <a:off x="0" y="-2063546"/>
                <a:ext cx="9293744" cy="8868165"/>
                <a:chOff x="0" y="-2063546"/>
                <a:chExt cx="9293743" cy="8868164"/>
              </a:xfrm>
            </p:grpSpPr>
            <p:sp>
              <p:nvSpPr>
                <p:cNvPr id="292" name="Retângulo"/>
                <p:cNvSpPr/>
                <p:nvPr/>
              </p:nvSpPr>
              <p:spPr>
                <a:xfrm>
                  <a:off x="0" y="-2063546"/>
                  <a:ext cx="9293743" cy="886816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3" name="Design rules"/>
                <p:cNvSpPr txBox="1"/>
                <p:nvPr/>
              </p:nvSpPr>
              <p:spPr>
                <a:xfrm>
                  <a:off x="290675" y="-1944860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Design rules</a:t>
                  </a:r>
                </a:p>
              </p:txBody>
            </p:sp>
          </p:grpSp>
          <p:sp>
            <p:nvSpPr>
              <p:cNvPr id="295" name="[a preencher]"/>
              <p:cNvSpPr txBox="1"/>
              <p:nvPr/>
            </p:nvSpPr>
            <p:spPr>
              <a:xfrm>
                <a:off x="93762" y="-2045961"/>
                <a:ext cx="9121334" cy="8609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endParaRPr lang="pt-BR" sz="1600" b="1" dirty="0" smtClean="0"/>
              </a:p>
              <a:p>
                <a:pPr algn="just"/>
                <a:endParaRPr lang="pt-BR" sz="1800" b="1" dirty="0"/>
              </a:p>
              <a:p>
                <a:pPr algn="just"/>
                <a:endParaRPr lang="pt-BR" sz="1800" b="1" dirty="0" smtClean="0"/>
              </a:p>
              <a:p>
                <a:pPr algn="just"/>
                <a:endParaRPr lang="pt-BR" sz="1800" b="1" dirty="0"/>
              </a:p>
              <a:p>
                <a:pPr algn="just"/>
                <a:r>
                  <a:rPr lang="pt-BR" sz="1800" b="1" dirty="0" smtClean="0"/>
                  <a:t>Simplicidade</a:t>
                </a:r>
                <a:r>
                  <a:rPr lang="pt-BR" sz="1800" b="1" dirty="0"/>
                  <a:t>: </a:t>
                </a:r>
                <a:r>
                  <a:rPr lang="pt-BR" sz="1800" dirty="0"/>
                  <a:t>Design limpo e minimalista que facilita a navegação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Consistência</a:t>
                </a:r>
                <a:r>
                  <a:rPr lang="pt-BR" sz="1800" b="1" dirty="0"/>
                  <a:t>: </a:t>
                </a:r>
                <a:r>
                  <a:rPr lang="pt-BR" sz="1800" dirty="0" smtClean="0"/>
                  <a:t>Elementos </a:t>
                </a:r>
                <a:r>
                  <a:rPr lang="pt-BR" sz="1800" dirty="0"/>
                  <a:t>visuais e interações devem ser consistentes em todas as telas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Acessibilidade</a:t>
                </a:r>
                <a:r>
                  <a:rPr lang="pt-BR" sz="1800" b="1" dirty="0"/>
                  <a:t>: </a:t>
                </a:r>
                <a:r>
                  <a:rPr lang="pt-BR" sz="1800" dirty="0"/>
                  <a:t>Garantir que o aplicativo seja acessível para pessoas com </a:t>
                </a:r>
                <a:r>
                  <a:rPr lang="pt-BR" sz="1800" dirty="0" smtClean="0"/>
                  <a:t>deficiência.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Hierarquia </a:t>
                </a:r>
                <a:r>
                  <a:rPr lang="pt-BR" sz="1800" b="1" dirty="0"/>
                  <a:t>Visual: </a:t>
                </a:r>
                <a:r>
                  <a:rPr lang="pt-BR" sz="1800" dirty="0"/>
                  <a:t>Utilizar tamanho, cor e espaço para destacar informações importantes e guiar a atenção do usuário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Navegação Intuitiva</a:t>
                </a:r>
                <a:r>
                  <a:rPr lang="pt-BR" sz="1800" dirty="0"/>
                  <a:t>: Estruturar menus e opções de navegação de forma lógica e previsível, permitindo que os usuários encontrem o que precisam rapidamente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Espaçamento Adequado</a:t>
                </a:r>
                <a:r>
                  <a:rPr lang="pt-BR" sz="1800" dirty="0"/>
                  <a:t>: Garantir que os elementos tenham espaço suficiente entre si para evitar toques acidentais e facilitar a leitura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Tipografia Clara: </a:t>
                </a:r>
                <a:r>
                  <a:rPr lang="pt-BR" sz="1800" dirty="0"/>
                  <a:t>Usar fontes legíveis e consistentes, priorizando a clareza em tamanhos de texto e hierarquia visual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Cores: </a:t>
                </a:r>
                <a:r>
                  <a:rPr lang="pt-BR" sz="1800" dirty="0"/>
                  <a:t>Aplicar cores de forma estratégica para transmitir emoções e priorizar </a:t>
                </a:r>
                <a:r>
                  <a:rPr lang="pt-BR" sz="1800" dirty="0" smtClean="0"/>
                  <a:t>informações.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/>
                  <a:t>Responsividade: </a:t>
                </a:r>
                <a:r>
                  <a:rPr lang="pt-BR" sz="1800" dirty="0"/>
                  <a:t>Garantir que o design funcione bem em diferentes tamanhos de tela, desde </a:t>
                </a:r>
                <a:r>
                  <a:rPr lang="pt-BR" sz="1800" dirty="0" smtClean="0"/>
                  <a:t>smartphones </a:t>
                </a:r>
                <a:r>
                  <a:rPr lang="pt-BR" sz="1800" dirty="0"/>
                  <a:t>até tablets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Acessibilidade</a:t>
                </a:r>
                <a:r>
                  <a:rPr lang="pt-BR" sz="1800" b="1" dirty="0"/>
                  <a:t>: </a:t>
                </a:r>
                <a:r>
                  <a:rPr lang="pt-BR" sz="1800" dirty="0"/>
                  <a:t>Incluir opções de contraste alto e suporte a leitores de tela, garantindo que todos os usuários possam acessar e utilizar o aplicativo.</a:t>
                </a:r>
                <a:endParaRPr sz="1800" dirty="0"/>
              </a:p>
            </p:txBody>
          </p:sp>
        </p:grpSp>
        <p:grpSp>
          <p:nvGrpSpPr>
            <p:cNvPr id="301" name="Grupo"/>
            <p:cNvGrpSpPr/>
            <p:nvPr/>
          </p:nvGrpSpPr>
          <p:grpSpPr>
            <a:xfrm>
              <a:off x="8758886" y="18224"/>
              <a:ext cx="6082617" cy="6612462"/>
              <a:chOff x="0" y="0"/>
              <a:chExt cx="6082615" cy="6612460"/>
            </a:xfrm>
          </p:grpSpPr>
          <p:grpSp>
            <p:nvGrpSpPr>
              <p:cNvPr id="299" name="Grupo"/>
              <p:cNvGrpSpPr/>
              <p:nvPr/>
            </p:nvGrpSpPr>
            <p:grpSpPr>
              <a:xfrm>
                <a:off x="0" y="0"/>
                <a:ext cx="6082615" cy="6612460"/>
                <a:chOff x="0" y="0"/>
                <a:chExt cx="6082614" cy="6612459"/>
              </a:xfrm>
            </p:grpSpPr>
            <p:sp>
              <p:nvSpPr>
                <p:cNvPr id="297" name="Retângulo"/>
                <p:cNvSpPr/>
                <p:nvPr/>
              </p:nvSpPr>
              <p:spPr>
                <a:xfrm>
                  <a:off x="0" y="0"/>
                  <a:ext cx="6082615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98" name="Platform/Technologies"/>
                <p:cNvSpPr txBox="1"/>
                <p:nvPr/>
              </p:nvSpPr>
              <p:spPr>
                <a:xfrm>
                  <a:off x="202939" y="305825"/>
                  <a:ext cx="540210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Platform/Technologies</a:t>
                  </a:r>
                </a:p>
              </p:txBody>
            </p:sp>
          </p:grpSp>
          <p:sp>
            <p:nvSpPr>
              <p:cNvPr id="300" name="[a preencher]"/>
              <p:cNvSpPr txBox="1"/>
              <p:nvPr/>
            </p:nvSpPr>
            <p:spPr>
              <a:xfrm>
                <a:off x="232991" y="1421244"/>
                <a:ext cx="5342004" cy="12997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APIs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Backend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Mobile</a:t>
                </a:r>
                <a:endParaRPr dirty="0"/>
              </a:p>
            </p:txBody>
          </p:sp>
        </p:grpSp>
        <p:grpSp>
          <p:nvGrpSpPr>
            <p:cNvPr id="306" name="Grupo"/>
            <p:cNvGrpSpPr/>
            <p:nvPr/>
          </p:nvGrpSpPr>
          <p:grpSpPr>
            <a:xfrm>
              <a:off x="0" y="6278266"/>
              <a:ext cx="14846078" cy="7284785"/>
              <a:chOff x="0" y="-471384"/>
              <a:chExt cx="14846077" cy="7284784"/>
            </a:xfrm>
          </p:grpSpPr>
          <p:grpSp>
            <p:nvGrpSpPr>
              <p:cNvPr id="304" name="Grupo"/>
              <p:cNvGrpSpPr/>
              <p:nvPr/>
            </p:nvGrpSpPr>
            <p:grpSpPr>
              <a:xfrm>
                <a:off x="0" y="0"/>
                <a:ext cx="14846077" cy="6813400"/>
                <a:chOff x="0" y="0"/>
                <a:chExt cx="14846076" cy="6813399"/>
              </a:xfrm>
            </p:grpSpPr>
            <p:sp>
              <p:nvSpPr>
                <p:cNvPr id="302" name="Retângulo"/>
                <p:cNvSpPr/>
                <p:nvPr/>
              </p:nvSpPr>
              <p:spPr>
                <a:xfrm>
                  <a:off x="0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3" name="Requirements"/>
                <p:cNvSpPr/>
                <p:nvPr/>
              </p:nvSpPr>
              <p:spPr>
                <a:xfrm>
                  <a:off x="429702" y="666601"/>
                  <a:ext cx="6042467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Requirements</a:t>
                  </a:r>
                </a:p>
              </p:txBody>
            </p:sp>
          </p:grpSp>
          <p:sp>
            <p:nvSpPr>
              <p:cNvPr id="305" name="[a preencher]"/>
              <p:cNvSpPr/>
              <p:nvPr/>
            </p:nvSpPr>
            <p:spPr>
              <a:xfrm>
                <a:off x="429702" y="-471384"/>
                <a:ext cx="13748897" cy="67012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2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Funcionalidades </a:t>
                </a:r>
                <a:r>
                  <a:rPr lang="pt-BR" sz="1800" b="1" dirty="0"/>
                  <a:t>Principais</a:t>
                </a:r>
                <a:r>
                  <a:rPr lang="pt-BR" sz="1800" b="1" dirty="0" smtClean="0"/>
                  <a:t>:</a:t>
                </a:r>
              </a:p>
              <a:p>
                <a:pPr algn="just"/>
                <a:endParaRPr lang="pt-BR" sz="18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Registro </a:t>
                </a:r>
                <a:r>
                  <a:rPr lang="pt-BR" sz="1800" dirty="0"/>
                  <a:t>e categorização de despesas e receitas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Criação </a:t>
                </a:r>
                <a:r>
                  <a:rPr lang="pt-BR" sz="1800" dirty="0"/>
                  <a:t>e acompanhamento de orçamentos mensais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Definição </a:t>
                </a:r>
                <a:r>
                  <a:rPr lang="pt-BR" sz="1800" dirty="0"/>
                  <a:t>e monitoramento de metas financeiras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Geração </a:t>
                </a:r>
                <a:r>
                  <a:rPr lang="pt-BR" sz="1800" dirty="0"/>
                  <a:t>de relatórios analíticos e gráficos</a:t>
                </a:r>
                <a:r>
                  <a:rPr lang="pt-BR" sz="1800" dirty="0" smtClean="0"/>
                  <a:t>.</a:t>
                </a:r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Não </a:t>
                </a:r>
                <a:r>
                  <a:rPr lang="pt-BR" sz="1800" b="1" dirty="0"/>
                  <a:t>Funcionais</a:t>
                </a:r>
                <a:r>
                  <a:rPr lang="pt-BR" sz="1800" b="1" dirty="0" smtClean="0"/>
                  <a:t>:</a:t>
                </a:r>
              </a:p>
              <a:p>
                <a:pPr algn="just"/>
                <a:endParaRPr lang="pt-BR" sz="18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Performance: </a:t>
                </a:r>
                <a:r>
                  <a:rPr lang="pt-BR" sz="1800" dirty="0" smtClean="0"/>
                  <a:t>Tempo </a:t>
                </a:r>
                <a:r>
                  <a:rPr lang="pt-BR" sz="1800" dirty="0"/>
                  <a:t>de resposta, </a:t>
                </a:r>
                <a:r>
                  <a:rPr lang="pt-BR" sz="1800" dirty="0" smtClean="0"/>
                  <a:t>escalabilidade.</a:t>
                </a: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Acessibilidade: </a:t>
                </a:r>
                <a:r>
                  <a:rPr lang="pt-BR" sz="1800" dirty="0" smtClean="0"/>
                  <a:t>Compatibilidade </a:t>
                </a:r>
                <a:r>
                  <a:rPr lang="pt-BR" sz="1800" dirty="0"/>
                  <a:t>com dispositivos assistivos</a:t>
                </a:r>
                <a:r>
                  <a:rPr lang="pt-BR" sz="1800" dirty="0" smtClean="0"/>
                  <a:t>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/>
                  <a:t>Escalabilidade: </a:t>
                </a:r>
                <a:r>
                  <a:rPr lang="pt-BR" sz="1800" dirty="0"/>
                  <a:t>O sistema deve ser capaz de lidar com um número crescente de usuários sem perda de performance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Compatibilidade: </a:t>
                </a:r>
                <a:r>
                  <a:rPr lang="pt-BR" sz="1800" dirty="0"/>
                  <a:t>O aplicativo deve ser acessível tanto em dispositivos móveis quanto em desktop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 smtClean="0"/>
                  <a:t>Manutenção: </a:t>
                </a:r>
                <a:r>
                  <a:rPr lang="pt-BR" sz="1800" dirty="0"/>
                  <a:t>Estabelecer um plano de </a:t>
                </a:r>
                <a:r>
                  <a:rPr lang="pt-BR" sz="1800" dirty="0" smtClean="0"/>
                  <a:t>manutenção.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BR" sz="1800" dirty="0" smtClean="0"/>
              </a:p>
              <a:p>
                <a:pPr algn="just"/>
                <a:endParaRPr lang="pt-BR" sz="1800" dirty="0" smtClean="0"/>
              </a:p>
              <a:p>
                <a:pPr algn="just"/>
                <a:endParaRPr lang="pt-BR" sz="1800" dirty="0"/>
              </a:p>
              <a:p>
                <a:pPr algn="just"/>
                <a:r>
                  <a:rPr lang="pt-BR" sz="1800" b="1" dirty="0" smtClean="0"/>
                  <a:t>Requisitos </a:t>
                </a:r>
                <a:r>
                  <a:rPr lang="pt-BR" sz="1800" b="1" dirty="0"/>
                  <a:t>Técnicos</a:t>
                </a:r>
                <a:r>
                  <a:rPr lang="pt-BR" sz="1800" b="1" dirty="0" smtClean="0"/>
                  <a:t>:</a:t>
                </a:r>
              </a:p>
              <a:p>
                <a:pPr algn="just"/>
                <a:endParaRPr lang="pt-BR" sz="1800" b="1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Compatibilidade </a:t>
                </a:r>
                <a:r>
                  <a:rPr lang="pt-BR" sz="1800" dirty="0"/>
                  <a:t>com diferentes versões de sistemas operacionais</a:t>
                </a:r>
                <a:r>
                  <a:rPr lang="pt-BR" sz="1800" dirty="0" smtClean="0"/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Integrações </a:t>
                </a:r>
                <a:r>
                  <a:rPr lang="pt-BR" sz="1800" dirty="0"/>
                  <a:t>com serviços </a:t>
                </a:r>
                <a:r>
                  <a:rPr lang="pt-BR" sz="1800" dirty="0" smtClean="0"/>
                  <a:t>externos.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dirty="0" smtClean="0"/>
                  <a:t>Funcionalidade offline.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/>
                  <a:t>Sistema de Autenticação</a:t>
                </a:r>
                <a:r>
                  <a:rPr lang="pt-BR" sz="1800" dirty="0"/>
                  <a:t>: Implementar autenticação segura, </a:t>
                </a:r>
                <a:r>
                  <a:rPr lang="pt-BR" sz="1800" dirty="0" smtClean="0"/>
                  <a:t>como biometria </a:t>
                </a:r>
                <a:r>
                  <a:rPr lang="pt-BR" sz="1800" dirty="0"/>
                  <a:t>(impressão digital ou reconhecimento facial</a:t>
                </a:r>
                <a:r>
                  <a:rPr lang="pt-BR" sz="1800" dirty="0" smtClean="0"/>
                  <a:t>).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sz="1800" b="1" dirty="0"/>
                  <a:t>Notificações Push</a:t>
                </a:r>
                <a:r>
                  <a:rPr lang="pt-BR" sz="1800" dirty="0"/>
                  <a:t>: Implementar notificações push para alertas sobre vencimentos, lembretes e dicas financeiras.</a:t>
                </a:r>
                <a:endParaRPr sz="1800" dirty="0"/>
              </a:p>
            </p:txBody>
          </p:sp>
        </p:grpSp>
        <p:grpSp>
          <p:nvGrpSpPr>
            <p:cNvPr id="311" name="Grupo"/>
            <p:cNvGrpSpPr/>
            <p:nvPr/>
          </p:nvGrpSpPr>
          <p:grpSpPr>
            <a:xfrm>
              <a:off x="14923574" y="19595"/>
              <a:ext cx="9293745" cy="4438562"/>
              <a:chOff x="0" y="1"/>
              <a:chExt cx="9293744" cy="4438561"/>
            </a:xfrm>
          </p:grpSpPr>
          <p:grpSp>
            <p:nvGrpSpPr>
              <p:cNvPr id="309" name="Grupo"/>
              <p:cNvGrpSpPr/>
              <p:nvPr/>
            </p:nvGrpSpPr>
            <p:grpSpPr>
              <a:xfrm>
                <a:off x="0" y="1"/>
                <a:ext cx="9293744" cy="4438561"/>
                <a:chOff x="0" y="1"/>
                <a:chExt cx="9293743" cy="4438560"/>
              </a:xfrm>
            </p:grpSpPr>
            <p:sp>
              <p:nvSpPr>
                <p:cNvPr id="307" name="Retângulo"/>
                <p:cNvSpPr/>
                <p:nvPr/>
              </p:nvSpPr>
              <p:spPr>
                <a:xfrm>
                  <a:off x="0" y="1"/>
                  <a:ext cx="9293743" cy="44385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08" name="Prototype Test Strategy"/>
                <p:cNvSpPr txBox="1"/>
                <p:nvPr/>
              </p:nvSpPr>
              <p:spPr>
                <a:xfrm>
                  <a:off x="283117" y="199295"/>
                  <a:ext cx="558995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Prototype Test Strategy</a:t>
                  </a:r>
                </a:p>
              </p:txBody>
            </p:sp>
          </p:grpSp>
          <p:sp>
            <p:nvSpPr>
              <p:cNvPr id="310" name="[a preencher]"/>
              <p:cNvSpPr txBox="1"/>
              <p:nvPr/>
            </p:nvSpPr>
            <p:spPr>
              <a:xfrm>
                <a:off x="306483" y="960716"/>
                <a:ext cx="8680777" cy="310025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Testes de Usabilidade</a:t>
                </a:r>
                <a:r>
                  <a:rPr lang="pt-BR" sz="1800" dirty="0"/>
                  <a:t>: Conduzir sessões de testes com usuários para observar a interação e a experiência com o protótipo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Feedback Contínuo</a:t>
                </a:r>
                <a:r>
                  <a:rPr lang="pt-BR" sz="1800" dirty="0"/>
                  <a:t>: Implementar formas de coleta de feedback direto no aplicativo (ex: pesquisas, comentários</a:t>
                </a:r>
                <a:r>
                  <a:rPr lang="pt-BR" sz="1800" dirty="0" smtClean="0"/>
                  <a:t>).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 smtClean="0"/>
                  <a:t>Cenários </a:t>
                </a:r>
                <a:r>
                  <a:rPr lang="pt-BR" sz="1800" b="1" dirty="0"/>
                  <a:t>de Uso</a:t>
                </a:r>
                <a:r>
                  <a:rPr lang="pt-BR" sz="1800" dirty="0"/>
                  <a:t>: Criar cenários de uso para testar fluxos críticos como criação de orçamento e geração de relatórios</a:t>
                </a:r>
                <a:r>
                  <a:rPr lang="pt-BR" sz="1800" dirty="0" smtClean="0"/>
                  <a:t>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endParaRPr lang="pt-BR" sz="1800" dirty="0"/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pt-BR" sz="1800" b="1" dirty="0"/>
                  <a:t>Teste de Desempenho</a:t>
                </a:r>
                <a:r>
                  <a:rPr lang="pt-BR" sz="1800" dirty="0"/>
                  <a:t>: Avaliar a rapidez e a eficiência do aplicativo sob diferentes condições de carga.</a:t>
                </a:r>
                <a:endParaRPr sz="1800" dirty="0"/>
              </a:p>
            </p:txBody>
          </p:sp>
        </p:grp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upo"/>
          <p:cNvGrpSpPr/>
          <p:nvPr/>
        </p:nvGrpSpPr>
        <p:grpSpPr>
          <a:xfrm>
            <a:off x="-364076" y="72009"/>
            <a:ext cx="24663917" cy="13567454"/>
            <a:chOff x="0" y="0"/>
            <a:chExt cx="24663915" cy="13567453"/>
          </a:xfrm>
        </p:grpSpPr>
        <p:grpSp>
          <p:nvGrpSpPr>
            <p:cNvPr id="318" name="Grupo"/>
            <p:cNvGrpSpPr/>
            <p:nvPr/>
          </p:nvGrpSpPr>
          <p:grpSpPr>
            <a:xfrm>
              <a:off x="492050" y="0"/>
              <a:ext cx="8336045" cy="6648910"/>
              <a:chOff x="0" y="0"/>
              <a:chExt cx="8336044" cy="6648909"/>
            </a:xfrm>
          </p:grpSpPr>
          <p:grpSp>
            <p:nvGrpSpPr>
              <p:cNvPr id="316" name="Grupo"/>
              <p:cNvGrpSpPr/>
              <p:nvPr/>
            </p:nvGrpSpPr>
            <p:grpSpPr>
              <a:xfrm>
                <a:off x="0" y="0"/>
                <a:ext cx="8336044" cy="6648909"/>
                <a:chOff x="0" y="0"/>
                <a:chExt cx="8336043" cy="6648908"/>
              </a:xfrm>
            </p:grpSpPr>
            <p:sp>
              <p:nvSpPr>
                <p:cNvPr id="314" name="Retângulo"/>
                <p:cNvSpPr/>
                <p:nvPr/>
              </p:nvSpPr>
              <p:spPr>
                <a:xfrm>
                  <a:off x="0" y="0"/>
                  <a:ext cx="8336044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15" name="Indicators"/>
                <p:cNvSpPr txBox="1"/>
                <p:nvPr/>
              </p:nvSpPr>
              <p:spPr>
                <a:xfrm>
                  <a:off x="283827" y="218890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Indicators</a:t>
                  </a:r>
                </a:p>
              </p:txBody>
            </p:sp>
          </p:grpSp>
          <p:sp>
            <p:nvSpPr>
              <p:cNvPr id="317" name="[a preencher]"/>
              <p:cNvSpPr txBox="1"/>
              <p:nvPr/>
            </p:nvSpPr>
            <p:spPr>
              <a:xfrm>
                <a:off x="303072" y="1184784"/>
                <a:ext cx="7763637" cy="48545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Adoção do Aplicativo</a:t>
                </a:r>
                <a:r>
                  <a:rPr lang="pt-BR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Número de usuários que fazem o cadastro e começam a usar a aplicação regularmente.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Retenção de Usuários</a:t>
                </a:r>
                <a:r>
                  <a:rPr lang="pt-BR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Percentual de usuários que continuam usando o aplicativo após o primeiro mês.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Metas Financeiras Concluídas</a:t>
                </a:r>
                <a:r>
                  <a:rPr lang="pt-BR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Percentual de usuários que atingem suas metas financeiras com a ajuda do aplicativo.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Taxa de Engajamento</a:t>
                </a:r>
                <a:r>
                  <a:rPr lang="pt-BR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Quantidade de interações com as funcionalidades de controle de despesas e metas financeiras.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4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NPS (Net Promoter Score)</a:t>
                </a:r>
                <a:r>
                  <a:rPr lang="pt-BR" sz="24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Medida de satisfação do cliente com a experiência de uso e as funcionalidades oferecidas. </a:t>
                </a:r>
              </a:p>
            </p:txBody>
          </p:sp>
        </p:grpSp>
        <p:grpSp>
          <p:nvGrpSpPr>
            <p:cNvPr id="323" name="Grupo"/>
            <p:cNvGrpSpPr/>
            <p:nvPr/>
          </p:nvGrpSpPr>
          <p:grpSpPr>
            <a:xfrm>
              <a:off x="15362614" y="6745247"/>
              <a:ext cx="9293744" cy="6822206"/>
              <a:chOff x="0" y="0"/>
              <a:chExt cx="9293743" cy="6822204"/>
            </a:xfrm>
          </p:grpSpPr>
          <p:grpSp>
            <p:nvGrpSpPr>
              <p:cNvPr id="321" name="Grupo"/>
              <p:cNvGrpSpPr/>
              <p:nvPr/>
            </p:nvGrpSpPr>
            <p:grpSpPr>
              <a:xfrm>
                <a:off x="0" y="0"/>
                <a:ext cx="9293743" cy="6822204"/>
                <a:chOff x="0" y="0"/>
                <a:chExt cx="9293742" cy="6822203"/>
              </a:xfrm>
            </p:grpSpPr>
            <p:sp>
              <p:nvSpPr>
                <p:cNvPr id="319" name="Retângulo"/>
                <p:cNvSpPr/>
                <p:nvPr/>
              </p:nvSpPr>
              <p:spPr>
                <a:xfrm>
                  <a:off x="0" y="0"/>
                  <a:ext cx="9293743" cy="6822204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0" name="Refinement Strategy"/>
                <p:cNvSpPr txBox="1"/>
                <p:nvPr/>
              </p:nvSpPr>
              <p:spPr>
                <a:xfrm>
                  <a:off x="179968" y="366244"/>
                  <a:ext cx="5481277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algn="l"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Refinement Strategy</a:t>
                  </a:r>
                </a:p>
              </p:txBody>
            </p:sp>
          </p:grpSp>
          <p:sp>
            <p:nvSpPr>
              <p:cNvPr id="322" name="[a preencher]"/>
              <p:cNvSpPr txBox="1"/>
              <p:nvPr/>
            </p:nvSpPr>
            <p:spPr>
              <a:xfrm>
                <a:off x="261210" y="1026563"/>
                <a:ext cx="8719148" cy="5654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Coleta de Feedback Contínuo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Implementar mecanismos de feedback dentro do app para os usuários sugerirem melhorias.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Testes de Usabilidade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Realizar sessões regulares de testes de usabilidade para ajustar a interface e garantir a satisfação do usuário.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Desenvolvimento Iterativo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Utilizar ciclos de desenvolvimento ágil (Scrum) para ajustar rapidamente o produto com base em testes e feedbacks.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Monitoramento de Desempenho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Usar ferramentas de monitoramento para identificar e corrigir possíveis gargalos de performance. </a:t>
                </a:r>
              </a:p>
            </p:txBody>
          </p:sp>
        </p:grpSp>
        <p:grpSp>
          <p:nvGrpSpPr>
            <p:cNvPr id="328" name="Grupo"/>
            <p:cNvGrpSpPr/>
            <p:nvPr/>
          </p:nvGrpSpPr>
          <p:grpSpPr>
            <a:xfrm>
              <a:off x="15370171" y="19594"/>
              <a:ext cx="9293744" cy="6648910"/>
              <a:chOff x="0" y="0"/>
              <a:chExt cx="9293743" cy="6648909"/>
            </a:xfrm>
          </p:grpSpPr>
          <p:grpSp>
            <p:nvGrpSpPr>
              <p:cNvPr id="326" name="Grupo"/>
              <p:cNvGrpSpPr/>
              <p:nvPr/>
            </p:nvGrpSpPr>
            <p:grpSpPr>
              <a:xfrm>
                <a:off x="0" y="0"/>
                <a:ext cx="9293743" cy="6648909"/>
                <a:chOff x="0" y="0"/>
                <a:chExt cx="9293742" cy="6648908"/>
              </a:xfrm>
            </p:grpSpPr>
            <p:sp>
              <p:nvSpPr>
                <p:cNvPr id="324" name="Retângulo"/>
                <p:cNvSpPr/>
                <p:nvPr/>
              </p:nvSpPr>
              <p:spPr>
                <a:xfrm>
                  <a:off x="0" y="0"/>
                  <a:ext cx="9293743" cy="664890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25" name="Design Patterns"/>
                <p:cNvSpPr txBox="1"/>
                <p:nvPr/>
              </p:nvSpPr>
              <p:spPr>
                <a:xfrm>
                  <a:off x="253653" y="199295"/>
                  <a:ext cx="3820083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Design Patterns</a:t>
                  </a:r>
                </a:p>
              </p:txBody>
            </p:sp>
          </p:grpSp>
          <p:sp>
            <p:nvSpPr>
              <p:cNvPr id="327" name="[a preencher]"/>
              <p:cNvSpPr txBox="1"/>
              <p:nvPr/>
            </p:nvSpPr>
            <p:spPr>
              <a:xfrm>
                <a:off x="154496" y="1075057"/>
                <a:ext cx="8818305" cy="52239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MVC (Model-View-Controller)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Para separar as responsabilidades do aplicativo (modelo de dados, interface e controle).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Singleton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Garantir que certos serviços, como autenticação e controle de sessões, tenham apenas uma instância ativa no sistema.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Repository Pattern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Para facilitar a comunicação entre o banco de dados e a camada de serviço da aplicação.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Observer Pattern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Para implementar notificações e atualizações em tempo real sobre despesas e metas atingidas. </a:t>
                </a:r>
              </a:p>
            </p:txBody>
          </p:sp>
        </p:grpSp>
        <p:grpSp>
          <p:nvGrpSpPr>
            <p:cNvPr id="333" name="Grupo"/>
            <p:cNvGrpSpPr/>
            <p:nvPr/>
          </p:nvGrpSpPr>
          <p:grpSpPr>
            <a:xfrm>
              <a:off x="0" y="6749650"/>
              <a:ext cx="15292674" cy="6813400"/>
              <a:chOff x="0" y="0"/>
              <a:chExt cx="15292673" cy="6813399"/>
            </a:xfrm>
          </p:grpSpPr>
          <p:grpSp>
            <p:nvGrpSpPr>
              <p:cNvPr id="331" name="Grupo"/>
              <p:cNvGrpSpPr/>
              <p:nvPr/>
            </p:nvGrpSpPr>
            <p:grpSpPr>
              <a:xfrm>
                <a:off x="0" y="0"/>
                <a:ext cx="15292673" cy="6813399"/>
                <a:chOff x="0" y="0"/>
                <a:chExt cx="15292672" cy="6813398"/>
              </a:xfrm>
            </p:grpSpPr>
            <p:sp>
              <p:nvSpPr>
                <p:cNvPr id="329" name="Retângulo"/>
                <p:cNvSpPr/>
                <p:nvPr/>
              </p:nvSpPr>
              <p:spPr>
                <a:xfrm>
                  <a:off x="446597" y="0"/>
                  <a:ext cx="14846076" cy="6813399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0" name="Development rules"/>
                <p:cNvSpPr txBox="1"/>
                <p:nvPr/>
              </p:nvSpPr>
              <p:spPr>
                <a:xfrm>
                  <a:off x="0" y="361842"/>
                  <a:ext cx="6042467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Development rules</a:t>
                  </a:r>
                </a:p>
              </p:txBody>
            </p:sp>
          </p:grpSp>
          <p:sp>
            <p:nvSpPr>
              <p:cNvPr id="332" name="[a preencher]"/>
              <p:cNvSpPr txBox="1"/>
              <p:nvPr/>
            </p:nvSpPr>
            <p:spPr>
              <a:xfrm>
                <a:off x="1149083" y="1377400"/>
                <a:ext cx="11823841" cy="44852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Code Review Obrigatório</a:t>
                </a:r>
                <a:r>
                  <a:rPr lang="pt-BR" sz="3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Todo código deve passar por revisões antes de ser mesclado ao branch principal.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Testes Automatizados</a:t>
                </a:r>
                <a:r>
                  <a:rPr lang="pt-BR" sz="3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Implementar testes unitários e de integração para garantir a qualidade do código.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Documentação Detalhada</a:t>
                </a:r>
                <a:r>
                  <a:rPr lang="pt-BR" sz="3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Manter uma documentação clara e acessível para que todos os membros da equipe possam seguir o desenvolvimento.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3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Commit Regular</a:t>
                </a:r>
                <a:r>
                  <a:rPr lang="pt-BR" sz="32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Cada desenvolvedor deve realizar commits frequentes para evitar grandes alterações sem monitoramento. </a:t>
                </a:r>
              </a:p>
            </p:txBody>
          </p:sp>
        </p:grpSp>
        <p:grpSp>
          <p:nvGrpSpPr>
            <p:cNvPr id="338" name="Grupo"/>
            <p:cNvGrpSpPr/>
            <p:nvPr/>
          </p:nvGrpSpPr>
          <p:grpSpPr>
            <a:xfrm>
              <a:off x="8910166" y="18224"/>
              <a:ext cx="6377933" cy="6612462"/>
              <a:chOff x="0" y="0"/>
              <a:chExt cx="6377931" cy="6612460"/>
            </a:xfrm>
          </p:grpSpPr>
          <p:grpSp>
            <p:nvGrpSpPr>
              <p:cNvPr id="336" name="Grupo"/>
              <p:cNvGrpSpPr/>
              <p:nvPr/>
            </p:nvGrpSpPr>
            <p:grpSpPr>
              <a:xfrm>
                <a:off x="0" y="0"/>
                <a:ext cx="6377931" cy="6612460"/>
                <a:chOff x="0" y="0"/>
                <a:chExt cx="6377930" cy="6612459"/>
              </a:xfrm>
            </p:grpSpPr>
            <p:sp>
              <p:nvSpPr>
                <p:cNvPr id="334" name="Retângulo"/>
                <p:cNvSpPr/>
                <p:nvPr/>
              </p:nvSpPr>
              <p:spPr>
                <a:xfrm>
                  <a:off x="0" y="0"/>
                  <a:ext cx="6377931" cy="6612460"/>
                </a:xfrm>
                <a:prstGeom prst="rect">
                  <a:avLst/>
                </a:prstGeom>
                <a:solidFill>
                  <a:srgbClr val="548293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335" name="Test Strategy"/>
                <p:cNvSpPr txBox="1"/>
                <p:nvPr/>
              </p:nvSpPr>
              <p:spPr>
                <a:xfrm>
                  <a:off x="236567" y="200665"/>
                  <a:ext cx="314291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Test Strategy</a:t>
                  </a:r>
                </a:p>
              </p:txBody>
            </p:sp>
          </p:grpSp>
          <p:sp>
            <p:nvSpPr>
              <p:cNvPr id="337" name="[a preencher]"/>
              <p:cNvSpPr txBox="1"/>
              <p:nvPr/>
            </p:nvSpPr>
            <p:spPr>
              <a:xfrm>
                <a:off x="130737" y="860981"/>
                <a:ext cx="5904799" cy="5654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27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Testes Unitários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Foco em garantir que cada unidade de código (métodos e classes) funcione de forma isolada.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Testes de Integração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Garantir que os diferentes componentes do sistema (frontend, backend, banco de dados) funcionem bem em conjunto.</a:t>
                </a:r>
              </a:p>
              <a:p>
                <a:pPr lvl="0" defTabSz="914400" eaLnBrk="0" fontAlgn="base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pt-BR" sz="28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Testes de Usabilidade</a:t>
                </a:r>
                <a:r>
                  <a:rPr lang="pt-BR" sz="28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: Testes conduzidos com usuários reais para verificar a facilidade de navegação e interação com o aplicativo. 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tângulo"/>
          <p:cNvSpPr/>
          <p:nvPr/>
        </p:nvSpPr>
        <p:spPr>
          <a:xfrm>
            <a:off x="4288370" y="4346618"/>
            <a:ext cx="3766785" cy="1498851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8" name="Problems/Opportunities"/>
          <p:cNvSpPr txBox="1"/>
          <p:nvPr/>
        </p:nvSpPr>
        <p:spPr>
          <a:xfrm>
            <a:off x="4354364" y="4492668"/>
            <a:ext cx="174810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Problems/Opportunities</a:t>
            </a:r>
          </a:p>
        </p:txBody>
      </p:sp>
      <p:sp>
        <p:nvSpPr>
          <p:cNvPr id="189" name="Retângulo"/>
          <p:cNvSpPr/>
          <p:nvPr/>
        </p:nvSpPr>
        <p:spPr>
          <a:xfrm>
            <a:off x="8069478" y="4356165"/>
            <a:ext cx="3313949" cy="1983454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0" name="Main Benchmark"/>
          <p:cNvSpPr txBox="1"/>
          <p:nvPr/>
        </p:nvSpPr>
        <p:spPr>
          <a:xfrm>
            <a:off x="8155778" y="4448034"/>
            <a:ext cx="125676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 Benchmark</a:t>
            </a:r>
          </a:p>
        </p:txBody>
      </p:sp>
      <p:sp>
        <p:nvSpPr>
          <p:cNvPr id="191" name="Retângulo"/>
          <p:cNvSpPr/>
          <p:nvPr/>
        </p:nvSpPr>
        <p:spPr>
          <a:xfrm>
            <a:off x="8069478" y="6354964"/>
            <a:ext cx="3313949" cy="1674147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Retângulo"/>
          <p:cNvSpPr/>
          <p:nvPr/>
        </p:nvSpPr>
        <p:spPr>
          <a:xfrm>
            <a:off x="4288370" y="5856766"/>
            <a:ext cx="3766786" cy="2169302"/>
          </a:xfrm>
          <a:prstGeom prst="rect">
            <a:avLst/>
          </a:prstGeom>
          <a:solidFill>
            <a:srgbClr val="C2D76D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Critical success factors"/>
          <p:cNvSpPr txBox="1"/>
          <p:nvPr/>
        </p:nvSpPr>
        <p:spPr>
          <a:xfrm>
            <a:off x="4362640" y="5950904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Critical success factors </a:t>
            </a:r>
          </a:p>
        </p:txBody>
      </p:sp>
      <p:sp>
        <p:nvSpPr>
          <p:cNvPr id="194" name="Investigate"/>
          <p:cNvSpPr txBox="1"/>
          <p:nvPr/>
        </p:nvSpPr>
        <p:spPr>
          <a:xfrm>
            <a:off x="4274508" y="3979170"/>
            <a:ext cx="836294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97A85A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Investigate</a:t>
            </a:r>
          </a:p>
        </p:txBody>
      </p:sp>
      <p:sp>
        <p:nvSpPr>
          <p:cNvPr id="195" name="Design Patterns"/>
          <p:cNvSpPr txBox="1"/>
          <p:nvPr/>
        </p:nvSpPr>
        <p:spPr>
          <a:xfrm>
            <a:off x="18013178" y="5810663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196" name="Act -  Requirements' Identification"/>
          <p:cNvSpPr txBox="1"/>
          <p:nvPr/>
        </p:nvSpPr>
        <p:spPr>
          <a:xfrm>
            <a:off x="3794626" y="9425296"/>
            <a:ext cx="246804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Act -  Requirements' Identification</a:t>
            </a:r>
          </a:p>
        </p:txBody>
      </p:sp>
      <p:sp>
        <p:nvSpPr>
          <p:cNvPr id="198" name="Linha"/>
          <p:cNvSpPr/>
          <p:nvPr/>
        </p:nvSpPr>
        <p:spPr>
          <a:xfrm flipH="1">
            <a:off x="11621247" y="319977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199" name="Retângulo"/>
          <p:cNvSpPr/>
          <p:nvPr/>
        </p:nvSpPr>
        <p:spPr>
          <a:xfrm>
            <a:off x="8383272" y="937673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Retângulo"/>
          <p:cNvSpPr/>
          <p:nvPr/>
        </p:nvSpPr>
        <p:spPr>
          <a:xfrm>
            <a:off x="11762813" y="951365"/>
            <a:ext cx="3780475" cy="789714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1" name="Big idea"/>
          <p:cNvSpPr txBox="1"/>
          <p:nvPr/>
        </p:nvSpPr>
        <p:spPr>
          <a:xfrm>
            <a:off x="11876118" y="984740"/>
            <a:ext cx="64152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Big idea</a:t>
            </a:r>
          </a:p>
        </p:txBody>
      </p:sp>
      <p:sp>
        <p:nvSpPr>
          <p:cNvPr id="202" name="Forças"/>
          <p:cNvSpPr txBox="1"/>
          <p:nvPr/>
        </p:nvSpPr>
        <p:spPr>
          <a:xfrm>
            <a:off x="11949447" y="1868242"/>
            <a:ext cx="54566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Forças</a:t>
            </a:r>
          </a:p>
        </p:txBody>
      </p:sp>
      <p:sp>
        <p:nvSpPr>
          <p:cNvPr id="203" name="Retângulo"/>
          <p:cNvSpPr/>
          <p:nvPr/>
        </p:nvSpPr>
        <p:spPr>
          <a:xfrm>
            <a:off x="10067593" y="948616"/>
            <a:ext cx="1657745" cy="2143084"/>
          </a:xfrm>
          <a:prstGeom prst="rect">
            <a:avLst/>
          </a:prstGeom>
          <a:solidFill>
            <a:srgbClr val="D45D37"/>
          </a:solidFill>
          <a:ln w="3175">
            <a:solidFill>
              <a:srgbClr val="FFFFFF"/>
            </a:solidFill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Weaknesses"/>
          <p:cNvSpPr txBox="1"/>
          <p:nvPr/>
        </p:nvSpPr>
        <p:spPr>
          <a:xfrm>
            <a:off x="10184538" y="984740"/>
            <a:ext cx="952118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Weaknesses</a:t>
            </a:r>
          </a:p>
        </p:txBody>
      </p:sp>
      <p:sp>
        <p:nvSpPr>
          <p:cNvPr id="205" name="Retângulo"/>
          <p:cNvSpPr/>
          <p:nvPr/>
        </p:nvSpPr>
        <p:spPr>
          <a:xfrm>
            <a:off x="11762544" y="1754935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6" name="Essential Question"/>
          <p:cNvSpPr txBox="1"/>
          <p:nvPr/>
        </p:nvSpPr>
        <p:spPr>
          <a:xfrm>
            <a:off x="11868054" y="1779436"/>
            <a:ext cx="13756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Essential Question</a:t>
            </a:r>
          </a:p>
        </p:txBody>
      </p:sp>
      <p:sp>
        <p:nvSpPr>
          <p:cNvPr id="207" name="Retângulo"/>
          <p:cNvSpPr/>
          <p:nvPr/>
        </p:nvSpPr>
        <p:spPr>
          <a:xfrm>
            <a:off x="11762544" y="2428109"/>
            <a:ext cx="3781013" cy="660843"/>
          </a:xfrm>
          <a:prstGeom prst="rect">
            <a:avLst/>
          </a:prstGeom>
          <a:solidFill>
            <a:srgbClr val="D45D37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Challenge"/>
          <p:cNvSpPr txBox="1"/>
          <p:nvPr/>
        </p:nvSpPr>
        <p:spPr>
          <a:xfrm>
            <a:off x="11850475" y="2493456"/>
            <a:ext cx="768476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Challenge</a:t>
            </a:r>
          </a:p>
        </p:txBody>
      </p:sp>
      <p:sp>
        <p:nvSpPr>
          <p:cNvPr id="209" name="Engage"/>
          <p:cNvSpPr txBox="1"/>
          <p:nvPr/>
        </p:nvSpPr>
        <p:spPr>
          <a:xfrm>
            <a:off x="8264709" y="582677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sp>
        <p:nvSpPr>
          <p:cNvPr id="210" name="Strength"/>
          <p:cNvSpPr txBox="1"/>
          <p:nvPr/>
        </p:nvSpPr>
        <p:spPr>
          <a:xfrm>
            <a:off x="8464789" y="987893"/>
            <a:ext cx="666672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Strength</a:t>
            </a:r>
          </a:p>
        </p:txBody>
      </p:sp>
      <p:sp>
        <p:nvSpPr>
          <p:cNvPr id="211" name="Retângulo"/>
          <p:cNvSpPr/>
          <p:nvPr/>
        </p:nvSpPr>
        <p:spPr>
          <a:xfrm>
            <a:off x="5903189" y="9769231"/>
            <a:ext cx="1947200" cy="1433198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Retângulo"/>
          <p:cNvSpPr/>
          <p:nvPr/>
        </p:nvSpPr>
        <p:spPr>
          <a:xfrm>
            <a:off x="3831956" y="9768897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3" name="Value proposition"/>
          <p:cNvSpPr txBox="1"/>
          <p:nvPr/>
        </p:nvSpPr>
        <p:spPr>
          <a:xfrm>
            <a:off x="3881527" y="9850630"/>
            <a:ext cx="128526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Value proposition</a:t>
            </a:r>
          </a:p>
        </p:txBody>
      </p:sp>
      <p:sp>
        <p:nvSpPr>
          <p:cNvPr id="214" name="Retângulo"/>
          <p:cNvSpPr/>
          <p:nvPr/>
        </p:nvSpPr>
        <p:spPr>
          <a:xfrm>
            <a:off x="7864712" y="9768897"/>
            <a:ext cx="3047283" cy="143386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5" name="Prototype Test Strategy"/>
          <p:cNvSpPr txBox="1"/>
          <p:nvPr/>
        </p:nvSpPr>
        <p:spPr>
          <a:xfrm>
            <a:off x="7987179" y="9850630"/>
            <a:ext cx="172280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Prototype Test Strategy</a:t>
            </a:r>
          </a:p>
        </p:txBody>
      </p:sp>
      <p:sp>
        <p:nvSpPr>
          <p:cNvPr id="216" name="Retângulo"/>
          <p:cNvSpPr/>
          <p:nvPr/>
        </p:nvSpPr>
        <p:spPr>
          <a:xfrm>
            <a:off x="7864712" y="11224300"/>
            <a:ext cx="3047283" cy="1909023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Platform/…"/>
          <p:cNvSpPr txBox="1"/>
          <p:nvPr/>
        </p:nvSpPr>
        <p:spPr>
          <a:xfrm>
            <a:off x="5981781" y="9850630"/>
            <a:ext cx="991742" cy="42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/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Platform/</a:t>
            </a:r>
          </a:p>
          <a:p>
            <a: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Technologies</a:t>
            </a:r>
          </a:p>
        </p:txBody>
      </p:sp>
      <p:sp>
        <p:nvSpPr>
          <p:cNvPr id="218" name="Retângulo"/>
          <p:cNvSpPr/>
          <p:nvPr/>
        </p:nvSpPr>
        <p:spPr>
          <a:xfrm>
            <a:off x="3835953" y="11230882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quirements"/>
          <p:cNvSpPr txBox="1"/>
          <p:nvPr/>
        </p:nvSpPr>
        <p:spPr>
          <a:xfrm>
            <a:off x="3908780" y="1130564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sp>
        <p:nvSpPr>
          <p:cNvPr id="220" name="Stakeholders"/>
          <p:cNvSpPr txBox="1"/>
          <p:nvPr/>
        </p:nvSpPr>
        <p:spPr>
          <a:xfrm>
            <a:off x="8160838" y="6501991"/>
            <a:ext cx="991437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Stakeholders</a:t>
            </a:r>
          </a:p>
        </p:txBody>
      </p:sp>
      <p:sp>
        <p:nvSpPr>
          <p:cNvPr id="221" name="Design rules"/>
          <p:cNvSpPr txBox="1"/>
          <p:nvPr/>
        </p:nvSpPr>
        <p:spPr>
          <a:xfrm>
            <a:off x="7995658" y="11272722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rules</a:t>
            </a:r>
          </a:p>
        </p:txBody>
      </p:sp>
      <p:sp>
        <p:nvSpPr>
          <p:cNvPr id="222" name="Act -  Development approach"/>
          <p:cNvSpPr txBox="1"/>
          <p:nvPr/>
        </p:nvSpPr>
        <p:spPr>
          <a:xfrm>
            <a:off x="12344658" y="9393226"/>
            <a:ext cx="2134895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54829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Act -  Development approach</a:t>
            </a:r>
          </a:p>
        </p:txBody>
      </p:sp>
      <p:sp>
        <p:nvSpPr>
          <p:cNvPr id="223" name="Retângulo"/>
          <p:cNvSpPr/>
          <p:nvPr/>
        </p:nvSpPr>
        <p:spPr>
          <a:xfrm>
            <a:off x="14417879" y="9737496"/>
            <a:ext cx="1947201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Retângulo"/>
          <p:cNvSpPr/>
          <p:nvPr/>
        </p:nvSpPr>
        <p:spPr>
          <a:xfrm>
            <a:off x="12346646" y="9737162"/>
            <a:ext cx="2056909" cy="1433866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5" name="Indicators"/>
          <p:cNvSpPr txBox="1"/>
          <p:nvPr/>
        </p:nvSpPr>
        <p:spPr>
          <a:xfrm>
            <a:off x="12441288" y="9818561"/>
            <a:ext cx="768476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Indicators</a:t>
            </a:r>
          </a:p>
        </p:txBody>
      </p:sp>
      <p:sp>
        <p:nvSpPr>
          <p:cNvPr id="226" name="Retângulo"/>
          <p:cNvSpPr/>
          <p:nvPr/>
        </p:nvSpPr>
        <p:spPr>
          <a:xfrm>
            <a:off x="16379404" y="9737162"/>
            <a:ext cx="3047282" cy="1433197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7" name="Design Patterns"/>
          <p:cNvSpPr txBox="1"/>
          <p:nvPr/>
        </p:nvSpPr>
        <p:spPr>
          <a:xfrm>
            <a:off x="16511143" y="9818561"/>
            <a:ext cx="1191843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Design Patterns</a:t>
            </a:r>
          </a:p>
        </p:txBody>
      </p:sp>
      <p:sp>
        <p:nvSpPr>
          <p:cNvPr id="228" name="Retângulo"/>
          <p:cNvSpPr/>
          <p:nvPr/>
        </p:nvSpPr>
        <p:spPr>
          <a:xfrm>
            <a:off x="16379404" y="11213348"/>
            <a:ext cx="3047282" cy="18816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9" name="Test Strategy"/>
          <p:cNvSpPr txBox="1"/>
          <p:nvPr/>
        </p:nvSpPr>
        <p:spPr>
          <a:xfrm>
            <a:off x="14525394" y="9818561"/>
            <a:ext cx="988694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 Strategy</a:t>
            </a:r>
          </a:p>
        </p:txBody>
      </p:sp>
      <p:sp>
        <p:nvSpPr>
          <p:cNvPr id="230" name="Retângulo"/>
          <p:cNvSpPr/>
          <p:nvPr/>
        </p:nvSpPr>
        <p:spPr>
          <a:xfrm>
            <a:off x="12350643" y="11199147"/>
            <a:ext cx="4014437" cy="1895860"/>
          </a:xfrm>
          <a:prstGeom prst="rect">
            <a:avLst/>
          </a:prstGeom>
          <a:solidFill>
            <a:srgbClr val="548293"/>
          </a:solidFill>
          <a:ln w="12700">
            <a:miter lim="400000"/>
          </a:ln>
        </p:spPr>
        <p:txBody>
          <a:bodyPr lIns="26376" tIns="26376" rIns="26376" bIns="26376" anchor="ctr"/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31" name="Coding rules"/>
          <p:cNvSpPr txBox="1"/>
          <p:nvPr/>
        </p:nvSpPr>
        <p:spPr>
          <a:xfrm>
            <a:off x="12423470" y="11273911"/>
            <a:ext cx="1903261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Coding rules</a:t>
            </a:r>
          </a:p>
        </p:txBody>
      </p:sp>
      <p:sp>
        <p:nvSpPr>
          <p:cNvPr id="232" name="Refinement Strategy"/>
          <p:cNvSpPr txBox="1"/>
          <p:nvPr/>
        </p:nvSpPr>
        <p:spPr>
          <a:xfrm>
            <a:off x="16510350" y="11240987"/>
            <a:ext cx="1903261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6376" tIns="26376" rIns="26376" bIns="26376" anchor="ctr">
            <a:spAutoFit/>
          </a:bodyPr>
          <a:lstStyle>
            <a:lvl1pPr algn="l" defTabSz="825500">
              <a:defRPr sz="1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Refinement Strategy</a:t>
            </a:r>
          </a:p>
        </p:txBody>
      </p:sp>
      <p:sp>
        <p:nvSpPr>
          <p:cNvPr id="233" name="Linha"/>
          <p:cNvSpPr/>
          <p:nvPr/>
        </p:nvSpPr>
        <p:spPr>
          <a:xfrm>
            <a:off x="10946391" y="10949260"/>
            <a:ext cx="1278417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  <p:sp>
        <p:nvSpPr>
          <p:cNvPr id="234" name="Requirements"/>
          <p:cNvSpPr txBox="1"/>
          <p:nvPr/>
        </p:nvSpPr>
        <p:spPr>
          <a:xfrm>
            <a:off x="11063059" y="10561805"/>
            <a:ext cx="1045082" cy="238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Requirements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36490" y="4293528"/>
            <a:ext cx="6718041" cy="3766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" name="Linha"/>
          <p:cNvSpPr/>
          <p:nvPr/>
        </p:nvSpPr>
        <p:spPr>
          <a:xfrm flipH="1">
            <a:off x="11624357" y="8372046"/>
            <a:ext cx="1" cy="10421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arrow"/>
            <a:tailEnd type="arrow"/>
          </a:ln>
        </p:spPr>
        <p:txBody>
          <a:bodyPr lIns="26376" tIns="26376" rIns="26376" bIns="26376" anchor="ctr"/>
          <a:lstStyle/>
          <a:p>
            <a:pPr defTabSz="2438338">
              <a:defRPr sz="2200" b="0">
                <a:solidFill>
                  <a:srgbClr val="5E5E5E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dissolv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Engage"/>
          <p:cNvSpPr txBox="1"/>
          <p:nvPr/>
        </p:nvSpPr>
        <p:spPr>
          <a:xfrm>
            <a:off x="17841933" y="456592"/>
            <a:ext cx="599160" cy="238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anchor="ctr">
            <a:spAutoFit/>
          </a:bodyPr>
          <a:lstStyle>
            <a:lvl1pPr defTabSz="825500">
              <a:defRPr sz="1200" b="0">
                <a:solidFill>
                  <a:srgbClr val="D45D37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Engage</a:t>
            </a:r>
          </a:p>
        </p:txBody>
      </p:sp>
      <p:grpSp>
        <p:nvGrpSpPr>
          <p:cNvPr id="263" name="Grupo"/>
          <p:cNvGrpSpPr/>
          <p:nvPr/>
        </p:nvGrpSpPr>
        <p:grpSpPr>
          <a:xfrm>
            <a:off x="30001" y="-158261"/>
            <a:ext cx="24491768" cy="14043612"/>
            <a:chOff x="0" y="0"/>
            <a:chExt cx="24119155" cy="13591275"/>
          </a:xfrm>
        </p:grpSpPr>
        <p:grpSp>
          <p:nvGrpSpPr>
            <p:cNvPr id="242" name="Grupo"/>
            <p:cNvGrpSpPr/>
            <p:nvPr/>
          </p:nvGrpSpPr>
          <p:grpSpPr>
            <a:xfrm>
              <a:off x="0" y="27138"/>
              <a:ext cx="6584055" cy="13564137"/>
              <a:chOff x="0" y="0"/>
              <a:chExt cx="6584054" cy="13564135"/>
            </a:xfrm>
          </p:grpSpPr>
          <p:grpSp>
            <p:nvGrpSpPr>
              <p:cNvPr id="240" name="Grupo"/>
              <p:cNvGrpSpPr/>
              <p:nvPr/>
            </p:nvGrpSpPr>
            <p:grpSpPr>
              <a:xfrm>
                <a:off x="0" y="0"/>
                <a:ext cx="6584054" cy="13564135"/>
                <a:chOff x="0" y="0"/>
                <a:chExt cx="6584053" cy="13564134"/>
              </a:xfrm>
            </p:grpSpPr>
            <p:sp>
              <p:nvSpPr>
                <p:cNvPr id="238" name="Retângulo"/>
                <p:cNvSpPr/>
                <p:nvPr/>
              </p:nvSpPr>
              <p:spPr>
                <a:xfrm>
                  <a:off x="0" y="0"/>
                  <a:ext cx="6584053" cy="13564134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39" name="Strength"/>
                <p:cNvSpPr txBox="1"/>
                <p:nvPr/>
              </p:nvSpPr>
              <p:spPr>
                <a:xfrm>
                  <a:off x="163073" y="220177"/>
                  <a:ext cx="206951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Strength</a:t>
                  </a:r>
                </a:p>
              </p:txBody>
            </p:sp>
          </p:grpSp>
          <p:sp>
            <p:nvSpPr>
              <p:cNvPr id="241" name="[a preencher]"/>
              <p:cNvSpPr txBox="1"/>
              <p:nvPr/>
            </p:nvSpPr>
            <p:spPr>
              <a:xfrm>
                <a:off x="424698" y="1750983"/>
                <a:ext cx="5734657" cy="69768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Equipe;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Planejamento </a:t>
                </a:r>
                <a:r>
                  <a:rPr lang="pt-BR" dirty="0" smtClean="0"/>
                  <a:t>Orçamentário;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Reserva de </a:t>
                </a:r>
                <a:r>
                  <a:rPr lang="pt-BR" dirty="0" smtClean="0"/>
                  <a:t>Emergência;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Análise de </a:t>
                </a:r>
                <a:r>
                  <a:rPr lang="pt-BR" dirty="0" smtClean="0"/>
                  <a:t>Despesas;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Investimentos </a:t>
                </a:r>
                <a:r>
                  <a:rPr lang="pt-BR" dirty="0" smtClean="0"/>
                  <a:t>Planejados;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Controle de </a:t>
                </a:r>
                <a:r>
                  <a:rPr lang="pt-BR" dirty="0" smtClean="0"/>
                  <a:t>Dívidas;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Personalização de metas;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Aplicação Web – Responsivo;</a:t>
                </a:r>
              </a:p>
              <a:p>
                <a:pPr algn="just"/>
                <a:r>
                  <a:rPr lang="pt-BR" dirty="0"/>
                  <a:t>	-Web</a:t>
                </a:r>
              </a:p>
              <a:p>
                <a:pPr algn="just"/>
                <a:r>
                  <a:rPr lang="pt-BR" dirty="0"/>
                  <a:t>	-</a:t>
                </a:r>
                <a:r>
                  <a:rPr lang="pt-BR" dirty="0" smtClean="0"/>
                  <a:t>Mobile</a:t>
                </a:r>
              </a:p>
              <a:p>
                <a:pPr algn="just"/>
                <a:r>
                  <a:rPr lang="pt-BR" dirty="0" smtClean="0"/>
                  <a:t>10. Promoção de bem-estar;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 smtClean="0"/>
              </a:p>
              <a:p>
                <a:endParaRPr dirty="0"/>
              </a:p>
            </p:txBody>
          </p:sp>
        </p:grpSp>
        <p:grpSp>
          <p:nvGrpSpPr>
            <p:cNvPr id="247" name="Grupo"/>
            <p:cNvGrpSpPr/>
            <p:nvPr/>
          </p:nvGrpSpPr>
          <p:grpSpPr>
            <a:xfrm>
              <a:off x="6624026" y="0"/>
              <a:ext cx="6220626" cy="13530269"/>
              <a:chOff x="-35143" y="-44071"/>
              <a:chExt cx="6220624" cy="13530268"/>
            </a:xfrm>
          </p:grpSpPr>
          <p:grpSp>
            <p:nvGrpSpPr>
              <p:cNvPr id="245" name="Grupo"/>
              <p:cNvGrpSpPr/>
              <p:nvPr/>
            </p:nvGrpSpPr>
            <p:grpSpPr>
              <a:xfrm>
                <a:off x="-35143" y="-44071"/>
                <a:ext cx="6220624" cy="13530268"/>
                <a:chOff x="-35143" y="-44071"/>
                <a:chExt cx="6220623" cy="13530267"/>
              </a:xfrm>
            </p:grpSpPr>
            <p:sp>
              <p:nvSpPr>
                <p:cNvPr id="243" name="Retângulo"/>
                <p:cNvSpPr/>
                <p:nvPr/>
              </p:nvSpPr>
              <p:spPr>
                <a:xfrm>
                  <a:off x="-35143" y="-44071"/>
                  <a:ext cx="6220623" cy="13530267"/>
                </a:xfrm>
                <a:prstGeom prst="rect">
                  <a:avLst/>
                </a:prstGeom>
                <a:solidFill>
                  <a:srgbClr val="D45D37"/>
                </a:solidFill>
                <a:ln w="3175" cap="flat">
                  <a:solidFill>
                    <a:srgbClr val="FFFFFF"/>
                  </a:solidFill>
                  <a:prstDash val="solid"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4" name="Weaknesses"/>
                <p:cNvSpPr txBox="1"/>
                <p:nvPr/>
              </p:nvSpPr>
              <p:spPr>
                <a:xfrm>
                  <a:off x="131216" y="220177"/>
                  <a:ext cx="3020999" cy="6603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Weaknesses</a:t>
                  </a:r>
                </a:p>
              </p:txBody>
            </p:sp>
          </p:grpSp>
          <p:sp>
            <p:nvSpPr>
              <p:cNvPr id="246" name="[a preencher]"/>
              <p:cNvSpPr txBox="1"/>
              <p:nvPr/>
            </p:nvSpPr>
            <p:spPr>
              <a:xfrm>
                <a:off x="256371" y="1594508"/>
                <a:ext cx="5641035" cy="83619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Complexidade de Integração Bancária;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Segurança;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Investimento;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Manutenção;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Risco de Dados Incompletos ou Incorretos;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Suporte ao Cliente;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Escalabilidade;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Interface Humano Computador;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 smtClean="0"/>
                  <a:t>Acessibilidade;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dirty="0"/>
                  <a:t> </a:t>
                </a:r>
                <a:r>
                  <a:rPr lang="pt-BR" dirty="0" smtClean="0"/>
                  <a:t>Dependência de dados externos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  <a:p>
                <a:endParaRPr lang="pt-BR" dirty="0"/>
              </a:p>
              <a:p>
                <a:endParaRPr dirty="0"/>
              </a:p>
            </p:txBody>
          </p:sp>
        </p:grpSp>
        <p:grpSp>
          <p:nvGrpSpPr>
            <p:cNvPr id="252" name="Grupo"/>
            <p:cNvGrpSpPr/>
            <p:nvPr/>
          </p:nvGrpSpPr>
          <p:grpSpPr>
            <a:xfrm>
              <a:off x="12954909" y="0"/>
              <a:ext cx="11028572" cy="4479617"/>
              <a:chOff x="0" y="0"/>
              <a:chExt cx="11028570" cy="4479616"/>
            </a:xfrm>
          </p:grpSpPr>
          <p:grpSp>
            <p:nvGrpSpPr>
              <p:cNvPr id="250" name="Grupo"/>
              <p:cNvGrpSpPr/>
              <p:nvPr/>
            </p:nvGrpSpPr>
            <p:grpSpPr>
              <a:xfrm>
                <a:off x="0" y="0"/>
                <a:ext cx="11028570" cy="4479616"/>
                <a:chOff x="0" y="0"/>
                <a:chExt cx="11028569" cy="4479615"/>
              </a:xfrm>
            </p:grpSpPr>
            <p:sp>
              <p:nvSpPr>
                <p:cNvPr id="248" name="Retângulo"/>
                <p:cNvSpPr/>
                <p:nvPr/>
              </p:nvSpPr>
              <p:spPr>
                <a:xfrm>
                  <a:off x="0" y="0"/>
                  <a:ext cx="11028569" cy="4479615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49" name="Big idea"/>
                <p:cNvSpPr txBox="1"/>
                <p:nvPr/>
              </p:nvSpPr>
              <p:spPr>
                <a:xfrm>
                  <a:off x="215921" y="197055"/>
                  <a:ext cx="1985695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t>Big idea</a:t>
                  </a:r>
                </a:p>
              </p:txBody>
            </p:sp>
          </p:grpSp>
          <p:sp>
            <p:nvSpPr>
              <p:cNvPr id="251" name="[a preencher]"/>
              <p:cNvSpPr txBox="1"/>
              <p:nvPr/>
            </p:nvSpPr>
            <p:spPr>
              <a:xfrm>
                <a:off x="314172" y="1580383"/>
                <a:ext cx="10307360" cy="1838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algn="just"/>
                <a:r>
                  <a:rPr lang="pt-BR" sz="2400" dirty="0"/>
                  <a:t>Criar um aplicativo que ajude usuários a gerenciar suas finanças pessoais de forma eficaz, incluindo controle de orçamento, despesas, metas financeiras e geração de relatórios. O aplicativo se destacará pela personalização e pela educação financeira, oferecendo um suporte </a:t>
                </a:r>
                <a:r>
                  <a:rPr lang="pt-BR" sz="2400" dirty="0" smtClean="0"/>
                  <a:t>aos </a:t>
                </a:r>
                <a:r>
                  <a:rPr lang="pt-BR" sz="2400" dirty="0"/>
                  <a:t>usuários.</a:t>
                </a:r>
                <a:endParaRPr sz="2400" dirty="0"/>
              </a:p>
            </p:txBody>
          </p:sp>
        </p:grpSp>
        <p:grpSp>
          <p:nvGrpSpPr>
            <p:cNvPr id="257" name="Grupo"/>
            <p:cNvGrpSpPr/>
            <p:nvPr/>
          </p:nvGrpSpPr>
          <p:grpSpPr>
            <a:xfrm>
              <a:off x="12954909" y="4533670"/>
              <a:ext cx="11028572" cy="5030571"/>
              <a:chOff x="-22444" y="27026"/>
              <a:chExt cx="11028571" cy="5030569"/>
            </a:xfrm>
          </p:grpSpPr>
          <p:grpSp>
            <p:nvGrpSpPr>
              <p:cNvPr id="255" name="Grupo"/>
              <p:cNvGrpSpPr/>
              <p:nvPr/>
            </p:nvGrpSpPr>
            <p:grpSpPr>
              <a:xfrm>
                <a:off x="-22444" y="27026"/>
                <a:ext cx="11028571" cy="5030569"/>
                <a:chOff x="-22444" y="27026"/>
                <a:chExt cx="11028570" cy="5030568"/>
              </a:xfrm>
            </p:grpSpPr>
            <p:sp>
              <p:nvSpPr>
                <p:cNvPr id="253" name="Retângulo"/>
                <p:cNvSpPr/>
                <p:nvPr/>
              </p:nvSpPr>
              <p:spPr>
                <a:xfrm>
                  <a:off x="-22444" y="27026"/>
                  <a:ext cx="11028570" cy="5030568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4" name="Essential Question"/>
                <p:cNvSpPr txBox="1"/>
                <p:nvPr/>
              </p:nvSpPr>
              <p:spPr>
                <a:xfrm>
                  <a:off x="138098" y="125536"/>
                  <a:ext cx="4432731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Essential Question</a:t>
                  </a:r>
                </a:p>
              </p:txBody>
            </p:sp>
          </p:grpSp>
          <p:sp>
            <p:nvSpPr>
              <p:cNvPr id="256" name="[a preencher]"/>
              <p:cNvSpPr txBox="1"/>
              <p:nvPr/>
            </p:nvSpPr>
            <p:spPr>
              <a:xfrm>
                <a:off x="269284" y="902128"/>
                <a:ext cx="9970221" cy="36556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/>
                  <a:t>Como garantir a segurança dos dados do usuário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abordaremos a escalabilidade do aplicativo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garantiremos uma experiência de usuário satisfatória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educar o usuário a guardar mais dinheiro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Qual </a:t>
                </a:r>
                <a:r>
                  <a:rPr lang="pt-BR" sz="2000" dirty="0"/>
                  <a:t>a estratégia para novas funcionalidades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lidaremos com o gerenciamento e a análise de grandes volumes de dados financeiros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Como </a:t>
                </a:r>
                <a:r>
                  <a:rPr lang="pt-BR" sz="2000" dirty="0"/>
                  <a:t>garantiremos a privacidade dos dados do usuário em nossas integrações</a:t>
                </a:r>
                <a:r>
                  <a:rPr lang="pt-BR" sz="2000" dirty="0" smtClean="0"/>
                  <a:t>?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pt-BR" sz="2000" dirty="0" smtClean="0"/>
                  <a:t>Quais </a:t>
                </a:r>
                <a:r>
                  <a:rPr lang="pt-BR" sz="2000" dirty="0"/>
                  <a:t>estratégias usaremos para manter o engajamento dos usuários?</a:t>
                </a:r>
                <a:endParaRPr lang="pt-BR" sz="2000" dirty="0" smtClean="0"/>
              </a:p>
              <a:p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dirty="0"/>
              </a:p>
            </p:txBody>
          </p:sp>
        </p:grpSp>
        <p:grpSp>
          <p:nvGrpSpPr>
            <p:cNvPr id="262" name="Grupo"/>
            <p:cNvGrpSpPr/>
            <p:nvPr/>
          </p:nvGrpSpPr>
          <p:grpSpPr>
            <a:xfrm>
              <a:off x="12954909" y="9662750"/>
              <a:ext cx="11164246" cy="3759453"/>
              <a:chOff x="-30910" y="-117291"/>
              <a:chExt cx="11164245" cy="3759450"/>
            </a:xfrm>
          </p:grpSpPr>
          <p:grpSp>
            <p:nvGrpSpPr>
              <p:cNvPr id="260" name="Grupo"/>
              <p:cNvGrpSpPr/>
              <p:nvPr/>
            </p:nvGrpSpPr>
            <p:grpSpPr>
              <a:xfrm>
                <a:off x="-30910" y="-117291"/>
                <a:ext cx="11028571" cy="3759450"/>
                <a:chOff x="-30910" y="-117291"/>
                <a:chExt cx="11028570" cy="3759449"/>
              </a:xfrm>
            </p:grpSpPr>
            <p:sp>
              <p:nvSpPr>
                <p:cNvPr id="258" name="Retângulo"/>
                <p:cNvSpPr/>
                <p:nvPr/>
              </p:nvSpPr>
              <p:spPr>
                <a:xfrm>
                  <a:off x="-30910" y="-117291"/>
                  <a:ext cx="11028570" cy="3759449"/>
                </a:xfrm>
                <a:prstGeom prst="rect">
                  <a:avLst/>
                </a:prstGeom>
                <a:solidFill>
                  <a:srgbClr val="D45D37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59" name="Challenge"/>
                <p:cNvSpPr txBox="1"/>
                <p:nvPr/>
              </p:nvSpPr>
              <p:spPr>
                <a:xfrm>
                  <a:off x="300576" y="66027"/>
                  <a:ext cx="2408859" cy="66031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dirty="0"/>
                    <a:t>Challenge</a:t>
                  </a:r>
                </a:p>
              </p:txBody>
            </p:sp>
          </p:grpSp>
          <p:sp>
            <p:nvSpPr>
              <p:cNvPr id="261" name="[a preencher]"/>
              <p:cNvSpPr txBox="1"/>
              <p:nvPr/>
            </p:nvSpPr>
            <p:spPr>
              <a:xfrm>
                <a:off x="185011" y="702841"/>
                <a:ext cx="10948324" cy="24344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dirty="0" smtClean="0"/>
                  <a:t>Desenvolver </a:t>
                </a:r>
                <a:r>
                  <a:rPr lang="pt-BR" sz="2000" dirty="0"/>
                  <a:t>um sistema seguro e eficiente para integrar dados bancários dos </a:t>
                </a:r>
                <a:r>
                  <a:rPr lang="pt-BR" sz="2000" dirty="0" smtClean="0"/>
                  <a:t>usuários</a:t>
                </a:r>
                <a:endParaRPr lang="pt-BR" sz="20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dirty="0" smtClean="0"/>
                  <a:t>Garantia </a:t>
                </a:r>
                <a:r>
                  <a:rPr lang="pt-BR" sz="2000" dirty="0"/>
                  <a:t>de Segurança dos Dados do Usuário</a:t>
                </a:r>
                <a:br>
                  <a:rPr lang="pt-BR" sz="2000" dirty="0"/>
                </a:br>
                <a:r>
                  <a:rPr lang="pt-BR" sz="2000" dirty="0" smtClean="0"/>
                  <a:t>Escalabilidade </a:t>
                </a:r>
                <a:r>
                  <a:rPr lang="pt-BR" sz="2000" dirty="0"/>
                  <a:t>do </a:t>
                </a:r>
                <a:r>
                  <a:rPr lang="pt-BR" sz="2000" dirty="0" smtClean="0"/>
                  <a:t>Aplicativo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dirty="0" smtClean="0"/>
                  <a:t>Experiência </a:t>
                </a:r>
                <a:r>
                  <a:rPr lang="pt-BR" sz="2000" dirty="0"/>
                  <a:t>de Usuário </a:t>
                </a:r>
                <a:r>
                  <a:rPr lang="pt-BR" sz="2000" dirty="0" smtClean="0"/>
                  <a:t>Satisfatória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b="1" dirty="0" smtClean="0"/>
                  <a:t>Educação </a:t>
                </a:r>
                <a:r>
                  <a:rPr lang="pt-BR" sz="2000" b="1" dirty="0"/>
                  <a:t>Financeira dos Usuários</a:t>
                </a:r>
                <a:r>
                  <a:rPr lang="pt-BR" sz="2000" dirty="0"/>
                  <a:t>: Criar conteúdos educativos e recursos interativos dentro do </a:t>
                </a:r>
                <a:r>
                  <a:rPr lang="pt-BR" sz="2000" dirty="0" smtClean="0"/>
                  <a:t>aplicativo.</a:t>
                </a:r>
                <a:endParaRPr lang="pt-BR" sz="20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pt-BR" sz="2000" b="1" dirty="0" smtClean="0"/>
                  <a:t>Estratégia </a:t>
                </a:r>
                <a:r>
                  <a:rPr lang="pt-BR" sz="2000" b="1" dirty="0"/>
                  <a:t>para Novas Funcionalidades</a:t>
                </a:r>
                <a:r>
                  <a:rPr lang="pt-BR" sz="2000" dirty="0"/>
                  <a:t>: Estabelecer um ciclo de feedback </a:t>
                </a:r>
                <a:r>
                  <a:rPr lang="pt-BR" sz="2000" dirty="0" smtClean="0"/>
                  <a:t>para </a:t>
                </a:r>
                <a:r>
                  <a:rPr lang="pt-BR" sz="2000" dirty="0"/>
                  <a:t>priorizar desenvolvimentos futuros.</a:t>
                </a:r>
                <a:endParaRPr sz="2000" dirty="0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upo"/>
          <p:cNvGrpSpPr/>
          <p:nvPr/>
        </p:nvGrpSpPr>
        <p:grpSpPr>
          <a:xfrm>
            <a:off x="-17114" y="0"/>
            <a:ext cx="15356642" cy="13716001"/>
            <a:chOff x="-14572" y="0"/>
            <a:chExt cx="15356641" cy="13715999"/>
          </a:xfrm>
        </p:grpSpPr>
        <p:grpSp>
          <p:nvGrpSpPr>
            <p:cNvPr id="269" name="Grupo"/>
            <p:cNvGrpSpPr/>
            <p:nvPr/>
          </p:nvGrpSpPr>
          <p:grpSpPr>
            <a:xfrm>
              <a:off x="-14572" y="0"/>
              <a:ext cx="10756360" cy="13702483"/>
              <a:chOff x="-17114" y="-13513"/>
              <a:chExt cx="10756359" cy="13702480"/>
            </a:xfrm>
          </p:grpSpPr>
          <p:grpSp>
            <p:nvGrpSpPr>
              <p:cNvPr id="267" name="Grupo"/>
              <p:cNvGrpSpPr/>
              <p:nvPr/>
            </p:nvGrpSpPr>
            <p:grpSpPr>
              <a:xfrm>
                <a:off x="46365" y="-13513"/>
                <a:ext cx="10692880" cy="13702480"/>
                <a:chOff x="46364" y="-13513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46364" y="-13513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7580" y="433966"/>
                  <a:ext cx="8784031" cy="25154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1:</a:t>
                  </a:r>
                </a:p>
                <a:p>
                  <a:r>
                    <a:rPr lang="pt-BR" dirty="0"/>
                    <a:t> Desenvolver um sistema seguro e eficiente para integrar dados bancários dos usuários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-17114" y="3593436"/>
                <a:ext cx="10692881" cy="75937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sz="2800" dirty="0"/>
                  <a:t>Quais são os requisitos de segurança para proteger dados bancários durante a transmissão</a:t>
                </a:r>
                <a:r>
                  <a:rPr lang="pt-BR" sz="2800" dirty="0" smtClean="0"/>
                  <a:t>?</a:t>
                </a:r>
                <a:endParaRPr lang="pt-BR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a criptografia dos dados armazenados?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APIs bancárias suportarão a integração de dados de forma segura?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autenticar os usuários ao acessar seus dados bancários?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são as melhores práticas para prevenir fraudes e invasões de sistemas bancários?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lidaremos com possíveis falhas na comunicação com bancos?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validaremos a precisão dos dados importados de contas bancárias?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Qual será o protocolo para notificar os usuários em caso de uma violação de segurança?</a:t>
                </a:r>
              </a:p>
            </p:txBody>
          </p:sp>
        </p:grpSp>
        <p:grpSp>
          <p:nvGrpSpPr>
            <p:cNvPr id="274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272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093520" y="1110272"/>
                <a:ext cx="3384438" cy="121642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rPr lang="pt-BR" sz="2800" dirty="0">
                    <a:hlinkClick r:id="rId2"/>
                  </a:rPr>
                  <a:t>https://fia.com.br/blog/educacao-financeira</a:t>
                </a:r>
                <a:r>
                  <a:rPr lang="pt-BR" sz="2800" dirty="0" smtClean="0">
                    <a:hlinkClick r:id="rId2"/>
                  </a:rPr>
                  <a:t>/</a:t>
                </a:r>
                <a:endParaRPr lang="pt-BR" sz="2800" dirty="0" smtClean="0"/>
              </a:p>
              <a:p>
                <a:endParaRPr lang="pt-BR" sz="2800" dirty="0" smtClean="0"/>
              </a:p>
              <a:p>
                <a:r>
                  <a:rPr lang="pt-BR" sz="2800" dirty="0">
                    <a:hlinkClick r:id="rId3"/>
                  </a:rPr>
                  <a:t>https://</a:t>
                </a:r>
                <a:r>
                  <a:rPr lang="pt-BR" sz="2800" dirty="0" smtClean="0">
                    <a:hlinkClick r:id="rId3"/>
                  </a:rPr>
                  <a:t>www.caixa.gov.br/educacao-financeira/Paginas/default.aspx</a:t>
                </a:r>
                <a:endParaRPr lang="pt-BR" sz="2800" dirty="0"/>
              </a:p>
              <a:p>
                <a:endParaRPr lang="pt-BR" sz="2800" dirty="0" smtClean="0"/>
              </a:p>
              <a:p>
                <a:r>
                  <a:rPr lang="pt-BR" sz="2800" dirty="0">
                    <a:hlinkClick r:id="rId4"/>
                  </a:rPr>
                  <a:t>https://</a:t>
                </a:r>
                <a:r>
                  <a:rPr lang="pt-BR" sz="2800" dirty="0" smtClean="0">
                    <a:hlinkClick r:id="rId4"/>
                  </a:rPr>
                  <a:t>www.ev.org.br/cursos/educacao-financeira</a:t>
                </a:r>
                <a:endParaRPr lang="pt-BR" sz="2800" dirty="0" smtClean="0"/>
              </a:p>
              <a:p>
                <a:endParaRPr lang="pt-BR" sz="2800" dirty="0" smtClean="0"/>
              </a:p>
              <a:p>
                <a:r>
                  <a:rPr lang="pt-BR" sz="2800" dirty="0">
                    <a:hlinkClick r:id="rId5"/>
                  </a:rPr>
                  <a:t>https://plataforma.meubolsoemdia.com.br/?</a:t>
                </a:r>
                <a:r>
                  <a:rPr lang="pt-BR" sz="2800" dirty="0" smtClean="0">
                    <a:hlinkClick r:id="rId5"/>
                  </a:rPr>
                  <a:t>utm_source=googleads&amp;utm_medium=Search&amp;utm_campaign=controle&amp;gad_source=1&amp;gclid=CjwKCAjwl6-3BhBWEiwApN6_ksoYYo3uSAERU9pKVycQo0rqAbIYkC96_durbCgGiSo0JQDkqUYJNBoC1nAQAvD_BwE</a:t>
                </a:r>
                <a:endParaRPr lang="pt-BR" sz="2800" dirty="0" smtClean="0"/>
              </a:p>
              <a:p>
                <a:endParaRPr lang="pt-BR" dirty="0" smtClean="0"/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732292" y="956521"/>
            <a:ext cx="3911396" cy="53008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APIs </a:t>
            </a:r>
            <a:r>
              <a:rPr lang="pt-BR" dirty="0" smtClean="0"/>
              <a:t>Bancárias</a:t>
            </a:r>
          </a:p>
          <a:p>
            <a:endParaRPr lang="pt-BR" dirty="0" smtClean="0"/>
          </a:p>
          <a:p>
            <a:r>
              <a:rPr lang="pt-BR" dirty="0"/>
              <a:t>Documentação de Segurança de Dados: OWASP (Open Web Application Security Project</a:t>
            </a:r>
            <a:r>
              <a:rPr lang="pt-BR" dirty="0" smtClean="0"/>
              <a:t>)</a:t>
            </a:r>
          </a:p>
          <a:p>
            <a:endParaRPr lang="pt-BR" dirty="0"/>
          </a:p>
          <a:p>
            <a:r>
              <a:rPr lang="pt-BR" dirty="0"/>
              <a:t>Ferramentas de Criptografia</a:t>
            </a:r>
          </a:p>
          <a:p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7279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-19096" y="0"/>
            <a:ext cx="15358624" cy="13716001"/>
            <a:chOff x="-16554" y="0"/>
            <a:chExt cx="15358623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-16554" y="13512"/>
              <a:ext cx="10711977" cy="13702483"/>
              <a:chOff x="-19096" y="-1"/>
              <a:chExt cx="10711976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145362" y="445650"/>
                  <a:ext cx="8585361" cy="1899926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2:</a:t>
                  </a:r>
                </a:p>
                <a:p>
                  <a:r>
                    <a:rPr lang="pt-BR" dirty="0"/>
                    <a:t>Garantia de Segurança dos Dados do Usuário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-19096" y="3170847"/>
                <a:ext cx="10341263" cy="81631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Quais </a:t>
                </a:r>
                <a:r>
                  <a:rPr lang="pt-BR" dirty="0"/>
                  <a:t>são as melhores práticas de criptografia que usaremos para proteger os dados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a conformidade com as regulamentações de privacidade de dados, como a LGPD?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métodos de autenticação (e.g., 2FA) serão implementados?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detectaremos e responderemos a tentativas de invasão ou acessos não autorizados?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serão os métodos de backup e recuperação de dados em caso de perda?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educaremos os usuários sobre as práticas de segurança, como senhas fortes?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práticas de revisão de código serão adotadas para garantir a segurança contínua do aplicativo?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testaremos regularmente a robustez das medidas de segurança </a:t>
                </a:r>
                <a:r>
                  <a:rPr lang="pt-BR" dirty="0" smtClean="0"/>
                  <a:t>implementadas?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784126" y="1409126"/>
            <a:ext cx="3911396" cy="7209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Frameworks de </a:t>
            </a:r>
            <a:r>
              <a:rPr lang="pt-BR" dirty="0" smtClean="0"/>
              <a:t>Segurança</a:t>
            </a:r>
          </a:p>
          <a:p>
            <a:endParaRPr lang="pt-BR" dirty="0"/>
          </a:p>
          <a:p>
            <a:r>
              <a:rPr lang="pt-BR" dirty="0"/>
              <a:t>Regulamentações de Privacidade de Dados: </a:t>
            </a:r>
            <a:r>
              <a:rPr lang="pt-BR" dirty="0" smtClean="0"/>
              <a:t>LGPD</a:t>
            </a:r>
          </a:p>
          <a:p>
            <a:endParaRPr lang="pt-BR" dirty="0"/>
          </a:p>
          <a:p>
            <a:r>
              <a:rPr lang="pt-BR" dirty="0"/>
              <a:t>Ferramentas de Backup e </a:t>
            </a:r>
            <a:r>
              <a:rPr lang="pt-BR" dirty="0" smtClean="0"/>
              <a:t>Recuperação</a:t>
            </a:r>
          </a:p>
          <a:p>
            <a:endParaRPr lang="pt-BR" dirty="0"/>
          </a:p>
          <a:p>
            <a:r>
              <a:rPr lang="pt-BR" dirty="0"/>
              <a:t>Bibliotecas de </a:t>
            </a:r>
            <a:r>
              <a:rPr lang="pt-BR" dirty="0" smtClean="0"/>
              <a:t>Segurança</a:t>
            </a:r>
          </a:p>
          <a:p>
            <a:endParaRPr lang="pt-BR" dirty="0"/>
          </a:p>
          <a:p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  <p:extLst>
      <p:ext uri="{BB962C8B-B14F-4D97-AF65-F5344CB8AC3E}">
        <p14:creationId xmlns:p14="http://schemas.microsoft.com/office/powerpoint/2010/main" val="16903189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80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73807" y="90877"/>
                  <a:ext cx="7640278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3:</a:t>
                  </a:r>
                </a:p>
                <a:p>
                  <a:r>
                    <a:rPr lang="pt-BR" dirty="0"/>
                    <a:t> Escalabilidade do Aplicativo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380586" y="2932799"/>
                <a:ext cx="9976751" cy="81631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tecnologias backend garantem que o aplicativo suporte um número crescente de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identificaremos gargalos de desempenho à medida que a base de usuários cresce?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o banco de dados seja escalável e responda rapidamente?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práticas de monitoramento de performance serão implementadas?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usaremos balanceamento de carga para distribuir o tráfego do aplicativo?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soluções de cache podemos implementar para melhorar a performance?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são os desafios de escalar a integração com diferentes APIs bancárias?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adaptaremos o aplicativo para novos mercados ou regiões, se necessário?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6059226" y="1097142"/>
            <a:ext cx="3911396" cy="7686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Ferramentas de Teste de </a:t>
            </a:r>
            <a:r>
              <a:rPr lang="pt-BR" dirty="0" smtClean="0"/>
              <a:t>Carga</a:t>
            </a:r>
          </a:p>
          <a:p>
            <a:endParaRPr lang="pt-BR" dirty="0"/>
          </a:p>
          <a:p>
            <a:r>
              <a:rPr lang="pt-BR" dirty="0"/>
              <a:t>Plataformas de Containerização: </a:t>
            </a:r>
            <a:r>
              <a:rPr lang="pt-BR" dirty="0" smtClean="0"/>
              <a:t>Docker</a:t>
            </a:r>
          </a:p>
          <a:p>
            <a:endParaRPr lang="pt-BR" dirty="0"/>
          </a:p>
          <a:p>
            <a:r>
              <a:rPr lang="pt-BR" dirty="0"/>
              <a:t>Bancos de Dados Escaláveis: MongoDB Atlas</a:t>
            </a:r>
            <a:r>
              <a:rPr lang="pt-BR" dirty="0" smtClean="0"/>
              <a:t>,</a:t>
            </a:r>
          </a:p>
          <a:p>
            <a:endParaRPr lang="pt-BR" dirty="0"/>
          </a:p>
          <a:p>
            <a:r>
              <a:rPr lang="pt-BR" dirty="0"/>
              <a:t>Ferramentas de </a:t>
            </a:r>
            <a:r>
              <a:rPr lang="pt-BR" dirty="0" smtClean="0"/>
              <a:t>Monitoramento</a:t>
            </a:r>
          </a:p>
          <a:p>
            <a:endParaRPr lang="pt-BR" dirty="0"/>
          </a:p>
          <a:p>
            <a:r>
              <a:rPr lang="pt-BR" dirty="0"/>
              <a:t>Frameworks de Microservices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  <p:extLst>
      <p:ext uri="{BB962C8B-B14F-4D97-AF65-F5344CB8AC3E}">
        <p14:creationId xmlns:p14="http://schemas.microsoft.com/office/powerpoint/2010/main" val="268601859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16533" y="0"/>
            <a:ext cx="15322995" cy="13716001"/>
            <a:chOff x="19075" y="0"/>
            <a:chExt cx="15322994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19075" y="0"/>
              <a:ext cx="10692881" cy="13702483"/>
              <a:chOff x="16533" y="-13513"/>
              <a:chExt cx="10692880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16533" y="-13513"/>
                <a:ext cx="10692880" cy="13702480"/>
                <a:chOff x="16533" y="-13513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16533" y="-13513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3461" y="177507"/>
                  <a:ext cx="8066676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4</a:t>
                  </a:r>
                </a:p>
                <a:p>
                  <a:r>
                    <a:rPr lang="pt-BR" dirty="0"/>
                    <a:t>Experiência de Usuário Satisfatória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582739" y="3640175"/>
                <a:ext cx="9141552" cy="8640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a interface seja intuitiva e fácil de usar?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metodologias de design de UX serão utilizadas para otimizar a experiência do usuário?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lidaremos com o feedback dos usuários para melhorar a interface continuamente?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a interface seja responsiva em diferentes dispositivos?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ferramentas usaremos para testar a experiência do usuário antes do lançamento?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otimizaremos o tempo de carregamento e a navegação dentro do aplicativo?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a personalização (temas, preferências) influenciará na retenção de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educar os usuários sobre os recursos do aplicativo para que tirem o máximo proveito?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800458" y="1097142"/>
            <a:ext cx="3911396" cy="91172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Ferramentas de Prototipagem: </a:t>
            </a:r>
            <a:r>
              <a:rPr lang="pt-BR" dirty="0" smtClean="0"/>
              <a:t>Figma</a:t>
            </a:r>
          </a:p>
          <a:p>
            <a:endParaRPr lang="pt-BR" dirty="0"/>
          </a:p>
          <a:p>
            <a:r>
              <a:rPr lang="pt-BR" dirty="0"/>
              <a:t>Frameworks de Design </a:t>
            </a:r>
            <a:r>
              <a:rPr lang="pt-BR" dirty="0" smtClean="0"/>
              <a:t>Responsivo</a:t>
            </a:r>
          </a:p>
          <a:p>
            <a:endParaRPr lang="pt-BR" dirty="0"/>
          </a:p>
          <a:p>
            <a:r>
              <a:rPr lang="pt-BR" dirty="0"/>
              <a:t>Ferramentas de Teste de </a:t>
            </a:r>
            <a:r>
              <a:rPr lang="pt-BR" dirty="0" smtClean="0"/>
              <a:t>Usabilidade</a:t>
            </a:r>
          </a:p>
          <a:p>
            <a:endParaRPr lang="pt-BR" dirty="0"/>
          </a:p>
          <a:p>
            <a:r>
              <a:rPr lang="pt-BR" dirty="0" smtClean="0"/>
              <a:t>UserTesting </a:t>
            </a:r>
            <a:r>
              <a:rPr lang="pt-BR" dirty="0"/>
              <a:t>para captar feedback de usuários.</a:t>
            </a:r>
          </a:p>
          <a:p>
            <a:endParaRPr lang="pt-BR" dirty="0"/>
          </a:p>
          <a:p>
            <a:r>
              <a:rPr lang="pt-BR" dirty="0"/>
              <a:t>Bibliotecas de </a:t>
            </a:r>
            <a:r>
              <a:rPr lang="pt-BR" dirty="0" smtClean="0"/>
              <a:t>Performance</a:t>
            </a:r>
          </a:p>
          <a:p>
            <a:endParaRPr lang="pt-BR" dirty="0" smtClean="0"/>
          </a:p>
          <a:p>
            <a:r>
              <a:rPr lang="pt-BR" dirty="0"/>
              <a:t>Analytics de Usuários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  <p:extLst>
      <p:ext uri="{BB962C8B-B14F-4D97-AF65-F5344CB8AC3E}">
        <p14:creationId xmlns:p14="http://schemas.microsoft.com/office/powerpoint/2010/main" val="15806225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-1" y="0"/>
            <a:ext cx="15339529" cy="13716001"/>
            <a:chOff x="2541" y="0"/>
            <a:chExt cx="15339528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1" y="13515"/>
              <a:ext cx="10761165" cy="13702483"/>
              <a:chOff x="-1" y="2"/>
              <a:chExt cx="10761164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-1" y="2"/>
                <a:ext cx="10761164" cy="13702480"/>
                <a:chOff x="-1" y="2"/>
                <a:chExt cx="10761162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68283" y="2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-1" y="90877"/>
                  <a:ext cx="8151635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5:</a:t>
                  </a:r>
                </a:p>
                <a:p>
                  <a:r>
                    <a:rPr lang="pt-BR" dirty="0"/>
                    <a:t> Educação Financeira dos Usuários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899263" y="2679640"/>
                <a:ext cx="8174398" cy="8560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tipos de conteúdo educacional serão incluídos para melhorar o conhecimento financeiro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entregaremos dicas financeiras e sugestões personalizadas dentro do app?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medir o impacto das dicas financeiras na vida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podemos usar gamificação para incentivar hábitos financeiros saudáveis?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recursos de aprendizagem serão oferecidos (e.g., artigos, vídeos)?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vamos educar os usuários sobre o valor da economia e investimentos?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são as melhores formas de engajar usuários em metas financeiras de longo prazo?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ajudaremos os usuários a evitar dívidas e melhorar sua saúde financeira?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932185" y="1362302"/>
            <a:ext cx="3911396" cy="6732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Conteúdo </a:t>
            </a:r>
            <a:r>
              <a:rPr lang="pt-BR" dirty="0" smtClean="0"/>
              <a:t>Educacional</a:t>
            </a:r>
          </a:p>
          <a:p>
            <a:endParaRPr lang="pt-BR" dirty="0"/>
          </a:p>
          <a:p>
            <a:r>
              <a:rPr lang="pt-BR" dirty="0"/>
              <a:t>Ferramentas de </a:t>
            </a:r>
            <a:r>
              <a:rPr lang="pt-BR" dirty="0" smtClean="0"/>
              <a:t>Gamificação</a:t>
            </a:r>
          </a:p>
          <a:p>
            <a:endParaRPr lang="pt-BR" dirty="0"/>
          </a:p>
          <a:p>
            <a:r>
              <a:rPr lang="pt-BR" dirty="0"/>
              <a:t>API de Recomendação </a:t>
            </a:r>
            <a:r>
              <a:rPr lang="pt-BR" dirty="0" smtClean="0"/>
              <a:t>Personalizada</a:t>
            </a:r>
          </a:p>
          <a:p>
            <a:endParaRPr lang="pt-BR" dirty="0"/>
          </a:p>
          <a:p>
            <a:r>
              <a:rPr lang="pt-BR" dirty="0"/>
              <a:t>Bibliotecas de Simulação Financeira: Python Finance Libraries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  <p:extLst>
      <p:ext uri="{BB962C8B-B14F-4D97-AF65-F5344CB8AC3E}">
        <p14:creationId xmlns:p14="http://schemas.microsoft.com/office/powerpoint/2010/main" val="36321718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"/>
          <p:cNvGrpSpPr/>
          <p:nvPr/>
        </p:nvGrpSpPr>
        <p:grpSpPr>
          <a:xfrm>
            <a:off x="0" y="0"/>
            <a:ext cx="15339528" cy="13716001"/>
            <a:chOff x="2542" y="0"/>
            <a:chExt cx="15339527" cy="13715999"/>
          </a:xfrm>
        </p:grpSpPr>
        <p:grpSp>
          <p:nvGrpSpPr>
            <p:cNvPr id="3" name="Grupo"/>
            <p:cNvGrpSpPr/>
            <p:nvPr/>
          </p:nvGrpSpPr>
          <p:grpSpPr>
            <a:xfrm>
              <a:off x="2542" y="13512"/>
              <a:ext cx="10692881" cy="13702483"/>
              <a:chOff x="0" y="-1"/>
              <a:chExt cx="10692880" cy="13702480"/>
            </a:xfrm>
          </p:grpSpPr>
          <p:grpSp>
            <p:nvGrpSpPr>
              <p:cNvPr id="4" name="Grupo"/>
              <p:cNvGrpSpPr/>
              <p:nvPr/>
            </p:nvGrpSpPr>
            <p:grpSpPr>
              <a:xfrm>
                <a:off x="0" y="-1"/>
                <a:ext cx="10692880" cy="13702480"/>
                <a:chOff x="0" y="-1"/>
                <a:chExt cx="10692878" cy="13702477"/>
              </a:xfrm>
            </p:grpSpPr>
            <p:sp>
              <p:nvSpPr>
                <p:cNvPr id="265" name="Retângulo"/>
                <p:cNvSpPr/>
                <p:nvPr/>
              </p:nvSpPr>
              <p:spPr>
                <a:xfrm>
                  <a:off x="0" y="-1"/>
                  <a:ext cx="10692878" cy="13702477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66" name="Problems/Opportunities"/>
                <p:cNvSpPr txBox="1"/>
                <p:nvPr/>
              </p:nvSpPr>
              <p:spPr>
                <a:xfrm>
                  <a:off x="213461" y="142173"/>
                  <a:ext cx="9150306" cy="128437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Questions – Categoria 6:</a:t>
                  </a:r>
                </a:p>
                <a:p>
                  <a:r>
                    <a:rPr lang="pt-BR" dirty="0"/>
                    <a:t> Estratégia para Novas Funcionalidades</a:t>
                  </a:r>
                  <a:endParaRPr dirty="0"/>
                </a:p>
              </p:txBody>
            </p:sp>
          </p:grpSp>
          <p:sp>
            <p:nvSpPr>
              <p:cNvPr id="268" name="[a preencher]"/>
              <p:cNvSpPr txBox="1"/>
              <p:nvPr/>
            </p:nvSpPr>
            <p:spPr>
              <a:xfrm>
                <a:off x="213462" y="3896864"/>
                <a:ext cx="9862521" cy="86402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priorizaremos novas funcionalidades com base no feedback dos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faremos a transição de funcionalidades de teste para o produto final?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Que processos de desenvolvimento ágil serão seguidos para implementar novas funcionalidades?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testaremos novas funcionalidades antes de lançá-las oficialmente?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garantiremos que novas funcionalidades não comprometam a segurança ou a performance do app?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Quais serão os critérios para definir o sucesso de uma nova funcionalidade?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novas funcionalidades poderão atender a diferentes perfis de usuários?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Como nos certificaremos de que novas funcionalidades sejam integradas de maneira coesa ao design existente?</a:t>
                </a:r>
                <a:endParaRPr dirty="0"/>
              </a:p>
            </p:txBody>
          </p:sp>
        </p:grpSp>
        <p:grpSp>
          <p:nvGrpSpPr>
            <p:cNvPr id="5" name="Grupo"/>
            <p:cNvGrpSpPr/>
            <p:nvPr/>
          </p:nvGrpSpPr>
          <p:grpSpPr>
            <a:xfrm>
              <a:off x="10880473" y="0"/>
              <a:ext cx="4461596" cy="13715999"/>
              <a:chOff x="-1492896" y="0"/>
              <a:chExt cx="4461595" cy="13715997"/>
            </a:xfrm>
          </p:grpSpPr>
          <p:grpSp>
            <p:nvGrpSpPr>
              <p:cNvPr id="6" name="Grupo"/>
              <p:cNvGrpSpPr/>
              <p:nvPr/>
            </p:nvGrpSpPr>
            <p:grpSpPr>
              <a:xfrm>
                <a:off x="-1492896" y="0"/>
                <a:ext cx="4461595" cy="13715997"/>
                <a:chOff x="-1492896" y="0"/>
                <a:chExt cx="4461595" cy="13715995"/>
              </a:xfrm>
            </p:grpSpPr>
            <p:sp>
              <p:nvSpPr>
                <p:cNvPr id="270" name="Retângulo"/>
                <p:cNvSpPr/>
                <p:nvPr/>
              </p:nvSpPr>
              <p:spPr>
                <a:xfrm>
                  <a:off x="-1492896" y="0"/>
                  <a:ext cx="4461595" cy="13715995"/>
                </a:xfrm>
                <a:prstGeom prst="rect">
                  <a:avLst/>
                </a:prstGeom>
                <a:solidFill>
                  <a:srgbClr val="C2D76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26376" tIns="26376" rIns="26376" bIns="26376" numCol="1" anchor="ctr">
                  <a:noAutofit/>
                </a:bodyPr>
                <a:lstStyle/>
                <a:p>
                  <a:pPr defTabSz="825500">
                    <a:defRPr sz="3000" b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endParaRPr/>
                </a:p>
              </p:txBody>
            </p:sp>
            <p:sp>
              <p:nvSpPr>
                <p:cNvPr id="271" name="Main Benchmark"/>
                <p:cNvSpPr txBox="1"/>
                <p:nvPr/>
              </p:nvSpPr>
              <p:spPr>
                <a:xfrm>
                  <a:off x="-1394818" y="0"/>
                  <a:ext cx="3987035" cy="66882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26376" tIns="26376" rIns="26376" bIns="26376" numCol="1" anchor="ctr">
                  <a:spAutoFit/>
                </a:bodyPr>
                <a:lstStyle>
                  <a:lvl1pPr defTabSz="825500">
                    <a:defRPr sz="4000" b="0">
                      <a:solidFill>
                        <a:srgbClr val="5E5E5E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lvl1pPr>
                </a:lstStyle>
                <a:p>
                  <a:r>
                    <a:rPr lang="pt-BR" dirty="0" smtClean="0"/>
                    <a:t>Guiding Activities</a:t>
                  </a:r>
                  <a:endParaRPr/>
                </a:p>
              </p:txBody>
            </p:sp>
          </p:grpSp>
          <p:sp>
            <p:nvSpPr>
              <p:cNvPr id="273" name="[a preencher]"/>
              <p:cNvSpPr txBox="1"/>
              <p:nvPr/>
            </p:nvSpPr>
            <p:spPr>
              <a:xfrm>
                <a:off x="-1297260" y="1097142"/>
                <a:ext cx="3911395" cy="530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6376" tIns="26376" rIns="26376" bIns="26376" numCol="1" anchor="ctr">
                <a:spAutoFit/>
              </a:bodyPr>
              <a:lstStyle>
                <a:lvl1pPr algn="l" defTabSz="825500">
                  <a:defRPr sz="3100" b="0">
                    <a:solidFill>
                      <a:schemeClr val="accent3">
                        <a:hueOff val="914337"/>
                        <a:satOff val="31515"/>
                        <a:lumOff val="-30790"/>
                      </a:schemeClr>
                    </a:solidFill>
                    <a:latin typeface="Comic Sans MS"/>
                    <a:ea typeface="Comic Sans MS"/>
                    <a:cs typeface="Comic Sans MS"/>
                    <a:sym typeface="Comic Sans MS"/>
                  </a:defRPr>
                </a:lvl1pPr>
              </a:lstStyle>
              <a:p>
                <a:r>
                  <a:t>[a preencher]</a:t>
                </a:r>
              </a:p>
            </p:txBody>
          </p:sp>
        </p:grpSp>
      </p:grpSp>
      <p:sp>
        <p:nvSpPr>
          <p:cNvPr id="31" name="Retângulo"/>
          <p:cNvSpPr/>
          <p:nvPr/>
        </p:nvSpPr>
        <p:spPr>
          <a:xfrm>
            <a:off x="15509026" y="0"/>
            <a:ext cx="446159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2" name="Retângulo"/>
          <p:cNvSpPr/>
          <p:nvPr/>
        </p:nvSpPr>
        <p:spPr>
          <a:xfrm>
            <a:off x="20172785" y="0"/>
            <a:ext cx="4211216" cy="13716000"/>
          </a:xfrm>
          <a:prstGeom prst="rect">
            <a:avLst/>
          </a:prstGeom>
          <a:solidFill>
            <a:srgbClr val="C2D76D"/>
          </a:solidFill>
          <a:ln w="12700" cap="flat">
            <a:noFill/>
            <a:miter lim="400000"/>
          </a:ln>
          <a:effectLst/>
        </p:spPr>
        <p:txBody>
          <a:bodyPr wrap="square" lIns="26376" tIns="26376" rIns="26376" bIns="26376" numCol="1" anchor="ctr">
            <a:noAutofit/>
          </a:bodyPr>
          <a:lstStyle/>
          <a:p>
            <a:pPr defTabSz="825500">
              <a:defRPr sz="30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3" name="Main Benchmark"/>
          <p:cNvSpPr txBox="1"/>
          <p:nvPr/>
        </p:nvSpPr>
        <p:spPr>
          <a:xfrm>
            <a:off x="15588442" y="77757"/>
            <a:ext cx="2505863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Resources</a:t>
            </a:r>
            <a:endParaRPr/>
          </a:p>
        </p:txBody>
      </p:sp>
      <p:sp>
        <p:nvSpPr>
          <p:cNvPr id="34" name="[a preencher]"/>
          <p:cNvSpPr txBox="1"/>
          <p:nvPr/>
        </p:nvSpPr>
        <p:spPr>
          <a:xfrm>
            <a:off x="15800481" y="1097142"/>
            <a:ext cx="3911396" cy="91172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rPr lang="pt-BR" dirty="0"/>
              <a:t>Ferramentas de Gestão de </a:t>
            </a:r>
            <a:r>
              <a:rPr lang="pt-BR" dirty="0" smtClean="0"/>
              <a:t>Feedback</a:t>
            </a:r>
          </a:p>
          <a:p>
            <a:endParaRPr lang="pt-BR" dirty="0"/>
          </a:p>
          <a:p>
            <a:r>
              <a:rPr lang="pt-BR" dirty="0"/>
              <a:t>Ferramentas de </a:t>
            </a:r>
            <a:r>
              <a:rPr lang="pt-BR" dirty="0" smtClean="0"/>
              <a:t>Roadmapping</a:t>
            </a:r>
          </a:p>
          <a:p>
            <a:endParaRPr lang="pt-BR" dirty="0"/>
          </a:p>
          <a:p>
            <a:r>
              <a:rPr lang="pt-BR" dirty="0"/>
              <a:t>Frameworks de Desenvolvimento </a:t>
            </a:r>
            <a:r>
              <a:rPr lang="pt-BR" dirty="0" smtClean="0"/>
              <a:t>Ágil</a:t>
            </a:r>
          </a:p>
          <a:p>
            <a:endParaRPr lang="pt-BR" dirty="0"/>
          </a:p>
          <a:p>
            <a:r>
              <a:rPr lang="pt-BR" dirty="0"/>
              <a:t>Ambientes de Testes </a:t>
            </a:r>
            <a:r>
              <a:rPr lang="pt-BR" dirty="0" smtClean="0"/>
              <a:t>Beta</a:t>
            </a:r>
          </a:p>
          <a:p>
            <a:endParaRPr lang="pt-BR" dirty="0" smtClean="0"/>
          </a:p>
          <a:p>
            <a:r>
              <a:rPr lang="pt-BR" dirty="0"/>
              <a:t>Ferramentas de Personalização 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Ferramentas de Teste e Monitoramento</a:t>
            </a:r>
            <a:endParaRPr dirty="0"/>
          </a:p>
        </p:txBody>
      </p:sp>
      <p:sp>
        <p:nvSpPr>
          <p:cNvPr id="35" name="Main Benchmark"/>
          <p:cNvSpPr txBox="1"/>
          <p:nvPr/>
        </p:nvSpPr>
        <p:spPr>
          <a:xfrm>
            <a:off x="20375045" y="0"/>
            <a:ext cx="1763672" cy="6688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6376" tIns="26376" rIns="26376" bIns="26376" numCol="1" anchor="ctr">
            <a:spAutoFit/>
          </a:bodyPr>
          <a:lstStyle>
            <a:lvl1pPr defTabSz="825500">
              <a:defRPr sz="4000" b="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pt-BR" dirty="0" smtClean="0"/>
              <a:t>Results</a:t>
            </a:r>
            <a:endParaRPr/>
          </a:p>
        </p:txBody>
      </p:sp>
      <p:sp>
        <p:nvSpPr>
          <p:cNvPr id="36" name="[a preencher]"/>
          <p:cNvSpPr txBox="1"/>
          <p:nvPr/>
        </p:nvSpPr>
        <p:spPr>
          <a:xfrm>
            <a:off x="20472604" y="1097142"/>
            <a:ext cx="3911396" cy="5303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376" tIns="26376" rIns="26376" bIns="26376" numCol="1" anchor="ctr">
            <a:spAutoFit/>
          </a:bodyPr>
          <a:lstStyle>
            <a:lvl1pPr algn="l" defTabSz="825500">
              <a:defRPr sz="3100" b="0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[a preencher]</a:t>
            </a:r>
          </a:p>
        </p:txBody>
      </p:sp>
    </p:spTree>
    <p:extLst>
      <p:ext uri="{BB962C8B-B14F-4D97-AF65-F5344CB8AC3E}">
        <p14:creationId xmlns:p14="http://schemas.microsoft.com/office/powerpoint/2010/main" val="36413539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2396</Words>
  <Application>Microsoft Office PowerPoint</Application>
  <PresentationFormat>Personalizar</PresentationFormat>
  <Paragraphs>353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2" baseType="lpstr">
      <vt:lpstr>Arial</vt:lpstr>
      <vt:lpstr>Comic Sans MS</vt:lpstr>
      <vt:lpstr>Helvetica</vt:lpstr>
      <vt:lpstr>Helvetica Light</vt:lpstr>
      <vt:lpstr>Helvetica Neue</vt:lpstr>
      <vt:lpstr>Helvetica Neue Light</vt:lpstr>
      <vt:lpstr>Helvetica Neue Medium</vt:lpstr>
      <vt:lpstr>Helvetica Neue Thin</vt:lpstr>
      <vt:lpstr>Myriad Set Pro Text</vt:lpstr>
      <vt:lpstr>White</vt:lpstr>
      <vt:lpstr>Projeto Interdisciplinar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 DIAS DA SILVA</dc:creator>
  <cp:lastModifiedBy>Windows</cp:lastModifiedBy>
  <cp:revision>35</cp:revision>
  <dcterms:modified xsi:type="dcterms:W3CDTF">2024-09-26T19:45:14Z</dcterms:modified>
</cp:coreProperties>
</file>