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6535" autoAdjust="0"/>
  </p:normalViewPr>
  <p:slideViewPr>
    <p:cSldViewPr snapToGrid="0">
      <p:cViewPr varScale="1">
        <p:scale>
          <a:sx n="50" d="100"/>
          <a:sy n="50" d="100"/>
        </p:scale>
        <p:origin x="1608" y="84"/>
      </p:cViewPr>
      <p:guideLst>
        <p:guide orient="horz" pos="4320"/>
        <p:guide pos="76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65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3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a.com.br/blog/educacao-financeira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backup/" TargetMode="External"/><Relationship Id="rId2" Type="http://schemas.openxmlformats.org/officeDocument/2006/relationships/hyperlink" Target="https://www.postgresql.org/docs/current/backup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spring.io/guides/gs/securing-we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hyperlink" Target="https://aws.amazon.com/pt/autoscaling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rometheu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x.adobe.com/support/xd.html" TargetMode="External"/><Relationship Id="rId2" Type="http://schemas.openxmlformats.org/officeDocument/2006/relationships/hyperlink" Target="https://www.figma.com/pt-br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typeform.com/" TargetMode="External"/><Relationship Id="rId4" Type="http://schemas.openxmlformats.org/officeDocument/2006/relationships/hyperlink" Target="https://www.hotjar.com/pt-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xa.gov.br/educacao-financeira/Paginas/default.aspx" TargetMode="External"/><Relationship Id="rId2" Type="http://schemas.openxmlformats.org/officeDocument/2006/relationships/hyperlink" Target="https://mepoupe.c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lgolia.com/pt-br/" TargetMode="External"/><Relationship Id="rId4" Type="http://schemas.openxmlformats.org/officeDocument/2006/relationships/hyperlink" Target="https://www.gamify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day.com/lang/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etafamily.com/" TargetMode="Externa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s://developer.apple.com/testfl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71" cy="13587106"/>
            <a:chOff x="0" y="0"/>
            <a:chExt cx="24316270" cy="13587105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2322437" cy="5171517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163995" y="118501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89388" y="686266"/>
                <a:ext cx="12108975" cy="448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Problemas</a:t>
                </a: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Dificuldade dos usuários em gerenciar suas finanças pessoais de forma eficiente.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Falta de ferramentas acessíveis para controle financeiro e educação financeira integrada.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Risco de falta de segurança em aplicativos financeiros existentes.</a:t>
                </a:r>
              </a:p>
              <a:p>
                <a:r>
                  <a:rPr lang="pt-BR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Oportunidades</a:t>
                </a: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Criar uma solução personalizada que permita gerenciar finanças e educar os usuários financeiramente.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Incluir funcionalidades como alertas, metas financeiras e relatórios para ajudar usuários a tomar decisões mais conscientes.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Diferenciar-se no mercado com um foco em segurança e privacidade de dados.</a:t>
                </a:r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9" cy="7347109"/>
              <a:chOff x="0" y="0"/>
              <a:chExt cx="11939487" cy="7347108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7" cy="7347108"/>
                <a:chOff x="0" y="0"/>
                <a:chExt cx="11939486" cy="7347107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34710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6" y="1854969"/>
                <a:ext cx="11249633" cy="33926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Principais Benchmarks</a:t>
                </a:r>
                <a:r>
                  <a:rPr lang="pt-BR" dirty="0"/>
                  <a:t>:Aplicativos como </a:t>
                </a:r>
                <a:r>
                  <a:rPr lang="pt-BR" b="1" dirty="0"/>
                  <a:t>Mint</a:t>
                </a:r>
                <a:r>
                  <a:rPr lang="pt-BR" dirty="0"/>
                  <a:t> e </a:t>
                </a:r>
                <a:r>
                  <a:rPr lang="pt-BR" b="1" dirty="0"/>
                  <a:t>YNAB (You Need a Budget)</a:t>
                </a:r>
                <a:r>
                  <a:rPr lang="pt-BR" dirty="0"/>
                  <a:t>, que oferecem controle de despesas, metas financeiras e alertas personalizados.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Mobills</a:t>
                </a:r>
                <a:r>
                  <a:rPr lang="pt-BR" dirty="0"/>
                  <a:t> (Brasil), que oferece um controle financeiro focado na simplicidade.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Nubank</a:t>
                </a:r>
                <a:r>
                  <a:rPr lang="pt-BR" dirty="0"/>
                  <a:t> e </a:t>
                </a:r>
                <a:r>
                  <a:rPr lang="pt-BR" b="1" dirty="0"/>
                  <a:t>Inter</a:t>
                </a:r>
                <a:r>
                  <a:rPr lang="pt-BR" dirty="0"/>
                  <a:t> (bancos digitais), que possuem excelentes experiências de usuário e interface simplificada.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20" cy="8339493"/>
              <a:chOff x="0" y="0"/>
              <a:chExt cx="12327519" cy="8339491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538943" y="1569176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501990"/>
              <a:ext cx="11946314" cy="6060808"/>
              <a:chOff x="0" y="-249878"/>
              <a:chExt cx="11946313" cy="606080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-249878"/>
                <a:ext cx="11946313" cy="6060807"/>
                <a:chOff x="0" y="-249878"/>
                <a:chExt cx="11946312" cy="6060806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-249878"/>
                  <a:ext cx="11946312" cy="6060806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54730" y="-249878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250782" y="769240"/>
                <a:ext cx="11249633" cy="4977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Usuários Finais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Pessoas físicas que querem melhorar o controle das suas finanças pessoais.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Desenvolvedores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A equipe responsável pela criação, implementação e manutenção do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Instituições Financeiras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Bancos ou fintechs interessados em integrar seus serviços ao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Consultores Financeiros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Especialistas em finanças que podem fornecer conteúdo educativo e conselhos.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Academia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Universidades e professores envolvidos no projeto como parte de uma iniciativa acadêmica. </a:t>
                </a:r>
              </a:p>
            </p:txBody>
          </p:sp>
        </p:grpSp>
      </p:grpSp>
      <p:sp>
        <p:nvSpPr>
          <p:cNvPr id="19" name="Retângulo 18"/>
          <p:cNvSpPr/>
          <p:nvPr/>
        </p:nvSpPr>
        <p:spPr>
          <a:xfrm>
            <a:off x="228193" y="6883119"/>
            <a:ext cx="119331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b="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Garantir uma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experiência de usuário intuitiva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, que seja fácil para pessoas de diferentes níveis de conhecimento financeiro.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Segurança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e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proteção de dados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robustas para garantir a confiança dos usuários.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Educação financeira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como um diferencial, oferecendo não apenas ferramentas de controle, mas também orientação e recursos educativos.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Escalabilidade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do sistema para suportar um número crescente de usuários sem comprometer a performance.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20" cy="13563052"/>
            <a:chOff x="0" y="0"/>
            <a:chExt cx="24217319" cy="135630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2" cy="6648911"/>
              <a:chOff x="0" y="0"/>
              <a:chExt cx="8631361" cy="6648910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1" cy="6648910"/>
                <a:chOff x="0" y="0"/>
                <a:chExt cx="8631360" cy="6648909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84249" y="215430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300169" y="981355"/>
                <a:ext cx="7827910" cy="55932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Facilidade de Uso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Interface intuitiva que torna o controle financeiro acessível a todos, independentemente do nível de conhecimento financeiro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Visibilidade </a:t>
                </a:r>
                <a:r>
                  <a:rPr lang="pt-BR" sz="1800" b="1" dirty="0"/>
                  <a:t>em Tempo Real: </a:t>
                </a:r>
                <a:r>
                  <a:rPr lang="pt-BR" sz="1800" dirty="0"/>
                  <a:t>Acompanhamento de despesas e receitas em tempo real, permitindo ajustes imediatos no orçamento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Personalização </a:t>
                </a:r>
                <a:r>
                  <a:rPr lang="pt-BR" sz="1800" b="1" dirty="0"/>
                  <a:t>de Metas: </a:t>
                </a:r>
                <a:r>
                  <a:rPr lang="pt-BR" sz="1800" dirty="0"/>
                  <a:t>Usuários podem definir metas financeiras personalizadas e receber recomendações baseadas em seu comportamento de gasto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Relatórios </a:t>
                </a:r>
                <a:r>
                  <a:rPr lang="pt-BR" sz="1800" b="1" dirty="0"/>
                  <a:t>Detalhados: </a:t>
                </a:r>
                <a:r>
                  <a:rPr lang="pt-BR" sz="1800" dirty="0"/>
                  <a:t>Geração de relatórios visuais e analíticos que ajudam a identificar padrões de gasto e áreas de economia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Segurança </a:t>
                </a:r>
                <a:r>
                  <a:rPr lang="pt-BR" sz="1800" b="1" dirty="0"/>
                  <a:t>de Dados: </a:t>
                </a:r>
                <a:r>
                  <a:rPr lang="pt-BR" sz="1800" dirty="0" smtClean="0"/>
                  <a:t>Proteção de </a:t>
                </a:r>
                <a:r>
                  <a:rPr lang="pt-BR" sz="1800" dirty="0"/>
                  <a:t>dados financeiros dos usuários, garantindo privacidade e segurança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Educação Financeira</a:t>
                </a:r>
                <a:r>
                  <a:rPr lang="pt-BR" sz="1800" dirty="0"/>
                  <a:t>: Oferecer conteúdos educativos, como artigos e vídeos, para ajudar os usuários a melhorar sua literacia financeira e tomar decisões mais informadas.</a:t>
                </a:r>
                <a:endParaRPr sz="1800" dirty="0"/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4681700"/>
              <a:ext cx="9293745" cy="8868168"/>
              <a:chOff x="0" y="-2063546"/>
              <a:chExt cx="9293744" cy="8868165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-2063546"/>
                <a:ext cx="9293744" cy="8868165"/>
                <a:chOff x="0" y="-2063546"/>
                <a:chExt cx="9293743" cy="8868164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-2063546"/>
                  <a:ext cx="9293743" cy="886816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290675" y="-1944860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93762" y="-2045961"/>
                <a:ext cx="9121334" cy="860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6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endParaRPr lang="pt-BR" sz="18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r>
                  <a:rPr lang="pt-BR" sz="1800" b="1" dirty="0" smtClean="0"/>
                  <a:t>Simplicidade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Design limpo e minimalista que facilita a navegação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Consistência</a:t>
                </a:r>
                <a:r>
                  <a:rPr lang="pt-BR" sz="1800" b="1" dirty="0"/>
                  <a:t>: </a:t>
                </a:r>
                <a:r>
                  <a:rPr lang="pt-BR" sz="1800" dirty="0" smtClean="0"/>
                  <a:t>Elementos </a:t>
                </a:r>
                <a:r>
                  <a:rPr lang="pt-BR" sz="1800" dirty="0"/>
                  <a:t>visuais e interações devem ser consistentes em todas as telas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Garantir que o aplicativo seja acessível para pessoas com </a:t>
                </a:r>
                <a:r>
                  <a:rPr lang="pt-BR" sz="1800" dirty="0" smtClean="0"/>
                  <a:t>deficiência.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Hierarquia </a:t>
                </a:r>
                <a:r>
                  <a:rPr lang="pt-BR" sz="1800" b="1" dirty="0"/>
                  <a:t>Visual: </a:t>
                </a:r>
                <a:r>
                  <a:rPr lang="pt-BR" sz="1800" dirty="0"/>
                  <a:t>Utilizar tamanho, cor e espaço para destacar informações importantes e guiar a atenção do usuário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Navegação Intuitiva</a:t>
                </a:r>
                <a:r>
                  <a:rPr lang="pt-BR" sz="1800" dirty="0"/>
                  <a:t>: Estruturar menus e opções de navegação de forma lógica e previsível, permitindo que os usuários encontrem o que precisam rapidamente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Espaçamento Adequado</a:t>
                </a:r>
                <a:r>
                  <a:rPr lang="pt-BR" sz="1800" dirty="0"/>
                  <a:t>: Garantir que os elementos tenham espaço suficiente entre si para evitar toques acidentais e facilitar a leitura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Tipografia Clara: </a:t>
                </a:r>
                <a:r>
                  <a:rPr lang="pt-BR" sz="1800" dirty="0"/>
                  <a:t>Usar fontes legíveis e consistentes, priorizando a clareza em tamanhos de texto e hierarquia visual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Cores: </a:t>
                </a:r>
                <a:r>
                  <a:rPr lang="pt-BR" sz="1800" dirty="0"/>
                  <a:t>Aplicar cores de forma estratégica para transmitir emoções e priorizar </a:t>
                </a:r>
                <a:r>
                  <a:rPr lang="pt-BR" sz="1800" dirty="0" smtClean="0"/>
                  <a:t>informações.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Responsividade: </a:t>
                </a:r>
                <a:r>
                  <a:rPr lang="pt-BR" sz="1800" dirty="0"/>
                  <a:t>Garantir que o design funcione bem em diferentes tamanhos de tela, desde </a:t>
                </a:r>
                <a:r>
                  <a:rPr lang="pt-BR" sz="1800" dirty="0" smtClean="0"/>
                  <a:t>smartphones </a:t>
                </a:r>
                <a:r>
                  <a:rPr lang="pt-BR" sz="1800" dirty="0"/>
                  <a:t>até tablets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Incluir opções de contraste alto e suporte a leitores de tela, garantindo que todos os usuários possam acessar e utilizar o aplicativo.</a:t>
                </a:r>
                <a:endParaRPr sz="1800" dirty="0"/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7" cy="6612462"/>
              <a:chOff x="0" y="0"/>
              <a:chExt cx="6082615" cy="6612460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421244"/>
                <a:ext cx="5342004" cy="1299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APIs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Backend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Mobile</a:t>
                </a:r>
                <a:endParaRPr dirty="0"/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278266"/>
              <a:ext cx="14846078" cy="7284785"/>
              <a:chOff x="0" y="-471384"/>
              <a:chExt cx="14846077" cy="7284784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7" cy="6813400"/>
                <a:chOff x="0" y="0"/>
                <a:chExt cx="14846076" cy="6813399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429702" y="-471384"/>
                <a:ext cx="13748897" cy="6701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2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Funcionalidades </a:t>
                </a:r>
                <a:r>
                  <a:rPr lang="pt-BR" sz="1800" b="1" dirty="0"/>
                  <a:t>Principais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Registro </a:t>
                </a:r>
                <a:r>
                  <a:rPr lang="pt-BR" sz="1800" dirty="0"/>
                  <a:t>e categorização de despesas e receitas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Criação </a:t>
                </a:r>
                <a:r>
                  <a:rPr lang="pt-BR" sz="1800" dirty="0"/>
                  <a:t>e acompanhamento de orçamentos mensais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Definição </a:t>
                </a:r>
                <a:r>
                  <a:rPr lang="pt-BR" sz="1800" dirty="0"/>
                  <a:t>e monitoramento de metas financeiras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Geração </a:t>
                </a:r>
                <a:r>
                  <a:rPr lang="pt-BR" sz="1800" dirty="0"/>
                  <a:t>de relatórios analíticos e gráficos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Não </a:t>
                </a:r>
                <a:r>
                  <a:rPr lang="pt-BR" sz="1800" b="1" dirty="0"/>
                  <a:t>Funcionais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Performance: </a:t>
                </a:r>
                <a:r>
                  <a:rPr lang="pt-BR" sz="1800" dirty="0" smtClean="0"/>
                  <a:t>Tempo </a:t>
                </a:r>
                <a:r>
                  <a:rPr lang="pt-BR" sz="1800" dirty="0"/>
                  <a:t>de resposta, </a:t>
                </a:r>
                <a:r>
                  <a:rPr lang="pt-BR" sz="1800" dirty="0" smtClean="0"/>
                  <a:t>escalabilidade.</a:t>
                </a: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Acessibilidade: </a:t>
                </a:r>
                <a:r>
                  <a:rPr lang="pt-BR" sz="1800" dirty="0" smtClean="0"/>
                  <a:t>Compatibilidade </a:t>
                </a:r>
                <a:r>
                  <a:rPr lang="pt-BR" sz="1800" dirty="0"/>
                  <a:t>com dispositivos assistivos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Escalabilidade: </a:t>
                </a:r>
                <a:r>
                  <a:rPr lang="pt-BR" sz="1800" dirty="0"/>
                  <a:t>O sistema deve ser capaz de lidar com um número crescente de usuários sem perda de performance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Compatibilidade: </a:t>
                </a:r>
                <a:r>
                  <a:rPr lang="pt-BR" sz="1800" dirty="0"/>
                  <a:t>O aplicativo deve ser acessível tanto em dispositivos móveis quanto em desktop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Manutenção: </a:t>
                </a:r>
                <a:r>
                  <a:rPr lang="pt-BR" sz="1800" dirty="0"/>
                  <a:t>Estabelecer um plano de </a:t>
                </a:r>
                <a:r>
                  <a:rPr lang="pt-BR" sz="1800" dirty="0" smtClean="0"/>
                  <a:t>manutenção.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Requisitos </a:t>
                </a:r>
                <a:r>
                  <a:rPr lang="pt-BR" sz="1800" b="1" dirty="0"/>
                  <a:t>Técnicos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Compatibilidade </a:t>
                </a:r>
                <a:r>
                  <a:rPr lang="pt-BR" sz="1800" dirty="0"/>
                  <a:t>com diferentes versões de sistemas operacionais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Integrações </a:t>
                </a:r>
                <a:r>
                  <a:rPr lang="pt-BR" sz="1800" dirty="0"/>
                  <a:t>com serviços </a:t>
                </a:r>
                <a:r>
                  <a:rPr lang="pt-BR" sz="1800" dirty="0" smtClean="0"/>
                  <a:t>externos.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Funcionalidade offline.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Sistema de Autenticação</a:t>
                </a:r>
                <a:r>
                  <a:rPr lang="pt-BR" sz="1800" dirty="0"/>
                  <a:t>: Implementar autenticação segura, </a:t>
                </a:r>
                <a:r>
                  <a:rPr lang="pt-BR" sz="1800" dirty="0" smtClean="0"/>
                  <a:t>como biometria </a:t>
                </a:r>
                <a:r>
                  <a:rPr lang="pt-BR" sz="1800" dirty="0"/>
                  <a:t>(impressão digital ou reconhecimento facial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Notificações Push</a:t>
                </a:r>
                <a:r>
                  <a:rPr lang="pt-BR" sz="1800" dirty="0"/>
                  <a:t>: Implementar notificações push para alertas sobre vencimentos, lembretes e dicas financeiras.</a:t>
                </a:r>
                <a:endParaRPr sz="1800" dirty="0"/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5"/>
              <a:ext cx="9293745" cy="4438562"/>
              <a:chOff x="0" y="1"/>
              <a:chExt cx="9293744" cy="4438561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1"/>
                <a:ext cx="9293744" cy="4438561"/>
                <a:chOff x="0" y="1"/>
                <a:chExt cx="9293743" cy="4438560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1"/>
                  <a:ext cx="9293743" cy="44385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06483" y="960716"/>
                <a:ext cx="8680777" cy="31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Testes de Usabilidade</a:t>
                </a:r>
                <a:r>
                  <a:rPr lang="pt-BR" sz="1800" dirty="0"/>
                  <a:t>: Conduzir sessões de testes com usuários para observar a interação e a experiência com o protótipo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Feedback Contínuo</a:t>
                </a:r>
                <a:r>
                  <a:rPr lang="pt-BR" sz="1800" dirty="0"/>
                  <a:t>: Implementar formas de coleta de feedback direto no aplicativo (ex: pesquisas, comentários</a:t>
                </a:r>
                <a:r>
                  <a:rPr lang="pt-BR" sz="1800" dirty="0" smtClean="0"/>
                  <a:t>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Cenários </a:t>
                </a:r>
                <a:r>
                  <a:rPr lang="pt-BR" sz="1800" b="1" dirty="0"/>
                  <a:t>de Uso</a:t>
                </a:r>
                <a:r>
                  <a:rPr lang="pt-BR" sz="1800" dirty="0"/>
                  <a:t>: Criar cenários de uso para testar fluxos críticos como criação de orçamento e geração de relatórios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 de Desempenho</a:t>
                </a:r>
                <a:r>
                  <a:rPr lang="pt-BR" sz="1800" dirty="0"/>
                  <a:t>: Avaliar a rapidez e a eficiência do aplicativo sob diferentes condições de carga.</a:t>
                </a:r>
                <a:endParaRPr sz="1800" dirty="0"/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7" cy="13567454"/>
            <a:chOff x="0" y="0"/>
            <a:chExt cx="24663915" cy="13567453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5" cy="6648910"/>
              <a:chOff x="0" y="0"/>
              <a:chExt cx="8336044" cy="6648909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03072" y="1184784"/>
                <a:ext cx="7763637" cy="4854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Adoção do Aplicativo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Número de usuários que fazem o cadastro e começam a usar a aplicação regularmente.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Retenção de Usuários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Percentual de usuários que continuam usando o aplicativo após o primeiro mês.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Metas Financeiras Concluídas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Percentual de usuários que atingem suas metas financeiras com a ajuda do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Taxa de Engajamento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Quantidade de interações com as funcionalidades de controle de despesas e metas financeiras.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NPS (Net Promoter Score)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Medida de satisfação do cliente com a experiência de uso e as funcionalidades oferecidas. 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4" cy="6822206"/>
              <a:chOff x="0" y="0"/>
              <a:chExt cx="9293743" cy="6822204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61210" y="1026563"/>
                <a:ext cx="8719148" cy="5654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Coleta de Feedback Contínuo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Implementar mecanismos de feedback dentro do app para os usuários sugerirem melhorias.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Usabilidade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Realizar sessões regulares de testes de usabilidade para ajustar a interface e garantir a satisfação do usuário.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Desenvolvimento Iterativo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Utilizar ciclos de desenvolvimento ágil (Scrum) para ajustar rapidamente o produto com base em testes e feedbacks.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Monitoramento de Desempenho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Usar ferramentas de monitoramento para identificar e corrigir possíveis gargalos de performance. 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4" cy="6648910"/>
              <a:chOff x="0" y="0"/>
              <a:chExt cx="9293743" cy="6648909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154496" y="1075057"/>
                <a:ext cx="8818305" cy="52239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MVC (Model-View-Controller)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separar as responsabilidades do aplicativo (modelo de dados, interface e controle).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Singleton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Garantir que certos serviços, como autenticação e controle de sessões, tenham apenas uma instância ativa no sistema.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Repository Pattern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facilitar a comunicação entre o banco de dados e a camada de serviço da aplicação.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Observer Pattern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implementar notificações e atualizações em tempo real sobre despesas e metas atingidas. 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4" cy="6813400"/>
              <a:chOff x="0" y="0"/>
              <a:chExt cx="15292673" cy="6813399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1149083" y="1377400"/>
                <a:ext cx="11823841" cy="44852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Code Review Obrigatório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Todo código deve passar por revisões antes de ser mesclado ao branch principal.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Automatizados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Implementar testes unitários e de integração para garantir a qualidade do código.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Documentação Detalhada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Manter uma documentação clara e acessível para que todos os membros da equipe possam seguir o desenvolvimento.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Commit Regular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Cada desenvolvedor deve realizar commits frequentes para evitar grandes alterações sem monitoramento. 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3" cy="6612462"/>
              <a:chOff x="0" y="0"/>
              <a:chExt cx="6377931" cy="6612460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130737" y="860981"/>
                <a:ext cx="5904799" cy="5654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Unitários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Foco em garantir que cada unidade de código (métodos e classes) funcione de forma isolada.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Integração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Garantir que os diferentes componentes do sistema (frontend, backend, banco de dados) funcionem bem em conjunto.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Usabilidade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Testes conduzidos com usuários reais para verificar a facilidade de navegação e interação com o aplicativo.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30001" y="-158261"/>
            <a:ext cx="24491768" cy="14043612"/>
            <a:chOff x="0" y="0"/>
            <a:chExt cx="24119155" cy="13591275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pPr algn="just"/>
                <a:r>
                  <a:rPr lang="pt-BR" dirty="0"/>
                  <a:t>	-Web</a:t>
                </a:r>
              </a:p>
              <a:p>
                <a:pPr algn="just"/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pPr algn="just"/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24026" y="0"/>
              <a:ext cx="6220626" cy="13530269"/>
              <a:chOff x="-35143" y="-4407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-35143" y="-44071"/>
                <a:ext cx="6220624" cy="13530268"/>
                <a:chOff x="-35143" y="-4407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-35143" y="-4407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256371" y="1594508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028572" cy="4479617"/>
              <a:chOff x="0" y="0"/>
              <a:chExt cx="11028570" cy="4479616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028570" cy="4479616"/>
                <a:chOff x="0" y="0"/>
                <a:chExt cx="11028569" cy="4479615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028569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80383"/>
                <a:ext cx="10307360" cy="1838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sz="2400" dirty="0"/>
                  <a:t>Criar um aplicativo que ajude usuários a gerenciar suas finanças pessoais de forma eficaz, incluindo controle de orçamento, despesas, metas financeiras e geração de relatórios. O aplicativo se destacará pela personalização e pela educação financeira, oferecendo um suporte </a:t>
                </a:r>
                <a:r>
                  <a:rPr lang="pt-BR" sz="2400" dirty="0" smtClean="0"/>
                  <a:t>aos </a:t>
                </a:r>
                <a:r>
                  <a:rPr lang="pt-BR" sz="2400" dirty="0"/>
                  <a:t>usuários.</a:t>
                </a:r>
                <a:endParaRPr sz="2400"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54909" y="4533670"/>
              <a:ext cx="11028572" cy="5030571"/>
              <a:chOff x="-22444" y="27026"/>
              <a:chExt cx="11028571" cy="5030569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-22444" y="27026"/>
                <a:ext cx="11028571" cy="5030569"/>
                <a:chOff x="-22444" y="27026"/>
                <a:chExt cx="11028570" cy="5030568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-22444" y="27026"/>
                  <a:ext cx="11028570" cy="5030568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38098" y="125536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269284" y="902128"/>
                <a:ext cx="9970221" cy="36556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/>
                  <a:t>Como garantir a segurança dos dados do usuário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abordaremos a escalabilidade do aplicativo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uma experiência de usuário satisfatória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educar o usuário a guardar mais dinheiro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Qual </a:t>
                </a:r>
                <a:r>
                  <a:rPr lang="pt-BR" sz="2000" dirty="0"/>
                  <a:t>a estratégia para novas funcionalidades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lidaremos com o gerenciamento e a análise de grandes volumes de dados financeiros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a privacidade dos dados do usuário em nossas integrações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Quais </a:t>
                </a:r>
                <a:r>
                  <a:rPr lang="pt-BR" sz="2000" dirty="0"/>
                  <a:t>estratégias usaremos para manter o engajamento dos usuários?</a:t>
                </a:r>
                <a:endParaRPr lang="pt-BR" sz="2000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54909" y="9662750"/>
              <a:ext cx="11164246" cy="3759453"/>
              <a:chOff x="-30910" y="-117291"/>
              <a:chExt cx="11164245" cy="3759450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-30910" y="-117291"/>
                <a:ext cx="11028571" cy="3759450"/>
                <a:chOff x="-30910" y="-117291"/>
                <a:chExt cx="11028570" cy="3759449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-30910" y="-117291"/>
                  <a:ext cx="11028570" cy="375944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300576" y="66027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185011" y="702841"/>
                <a:ext cx="10948324" cy="2434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Desenvolver </a:t>
                </a:r>
                <a:r>
                  <a:rPr lang="pt-BR" sz="2000" dirty="0"/>
                  <a:t>um sistema seguro e eficiente para integrar dados bancários dos </a:t>
                </a:r>
                <a:r>
                  <a:rPr lang="pt-BR" sz="2000" dirty="0" smtClean="0"/>
                  <a:t>usuários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Garantia </a:t>
                </a:r>
                <a:r>
                  <a:rPr lang="pt-BR" sz="2000" dirty="0"/>
                  <a:t>de Segurança dos Dados do Usuário</a:t>
                </a:r>
                <a:br>
                  <a:rPr lang="pt-BR" sz="2000" dirty="0"/>
                </a:br>
                <a:r>
                  <a:rPr lang="pt-BR" sz="2000" dirty="0" smtClean="0"/>
                  <a:t>Escalabilidade </a:t>
                </a:r>
                <a:r>
                  <a:rPr lang="pt-BR" sz="2000" dirty="0"/>
                  <a:t>do </a:t>
                </a:r>
                <a:r>
                  <a:rPr lang="pt-BR" sz="2000" dirty="0" smtClean="0"/>
                  <a:t>Aplicativo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Experiência </a:t>
                </a:r>
                <a:r>
                  <a:rPr lang="pt-BR" sz="2000" dirty="0"/>
                  <a:t>de Usuário </a:t>
                </a:r>
                <a:r>
                  <a:rPr lang="pt-BR" sz="2000" dirty="0" smtClean="0"/>
                  <a:t>Satisfatória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Educação </a:t>
                </a:r>
                <a:r>
                  <a:rPr lang="pt-BR" sz="2000" b="1" dirty="0"/>
                  <a:t>Financeira dos Usuários</a:t>
                </a:r>
                <a:r>
                  <a:rPr lang="pt-BR" sz="2000" dirty="0"/>
                  <a:t>: Criar conteúdos educativos e recursos interativos dentro do </a:t>
                </a:r>
                <a:r>
                  <a:rPr lang="pt-BR" sz="2000" dirty="0" smtClean="0"/>
                  <a:t>aplicativo.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Estratégia </a:t>
                </a:r>
                <a:r>
                  <a:rPr lang="pt-BR" sz="2000" b="1" dirty="0"/>
                  <a:t>para Novas Funcionalidades</a:t>
                </a:r>
                <a:r>
                  <a:rPr lang="pt-BR" sz="2000" dirty="0"/>
                  <a:t>: Estabelecer um ciclo de feedback </a:t>
                </a:r>
                <a:r>
                  <a:rPr lang="pt-BR" sz="2000" dirty="0" smtClean="0"/>
                  <a:t>para </a:t>
                </a:r>
                <a:r>
                  <a:rPr lang="pt-BR" sz="2000" dirty="0"/>
                  <a:t>priorizar desenvolvimentos futuros.</a:t>
                </a:r>
                <a:endParaRPr sz="20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17114" y="0"/>
            <a:ext cx="15356642" cy="13716001"/>
            <a:chOff x="-14572" y="0"/>
            <a:chExt cx="15356641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-14572" y="0"/>
              <a:ext cx="10756360" cy="13702483"/>
              <a:chOff x="-17114" y="-13513"/>
              <a:chExt cx="10756359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46365" y="-13513"/>
                <a:ext cx="10692880" cy="13702480"/>
                <a:chOff x="46364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46364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7580" y="433966"/>
                  <a:ext cx="8784031" cy="2515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1:</a:t>
                  </a:r>
                </a:p>
                <a:p>
                  <a:r>
                    <a:rPr lang="pt-BR" dirty="0"/>
                    <a:t> Desenvolver um sistema seguro e eficiente para integrar dados bancários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7114" y="3593436"/>
                <a:ext cx="10692881" cy="7593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Quais são os requisitos de segurança para proteger dados bancários durante a transmissão</a:t>
                </a:r>
                <a:r>
                  <a:rPr lang="pt-BR" sz="2800" dirty="0" smtClean="0"/>
                  <a:t>?</a:t>
                </a: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criptografia dos dados armazenados?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APIs bancárias suportarão a integração de dados de forma segura?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autenticar os usuários ao acessar seus dados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práticas para prevenir fraudes e invasões de sistemas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possíveis falhas na comunicação com bancos?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validaremos a precisão dos dados importados de contas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Qual será o protocolo para notificar os usuários em caso de uma violação de segurança?</a:t>
                </a: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093520" y="4365008"/>
                <a:ext cx="3384438" cy="5654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hlinkClick r:id="rId2"/>
                  </a:rPr>
                  <a:t>https://fia.com.br/blog/educacao-financeira</a:t>
                </a:r>
                <a:r>
                  <a:rPr lang="pt-BR" sz="2800" dirty="0" smtClean="0">
                    <a:hlinkClick r:id="rId2"/>
                  </a:rPr>
                  <a:t>/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/>
                  <a:t>https://docs.oracle.com/javase/7/docs/technotes/guides/security/crypto/CryptoSpec.html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/>
                  <a:t>https://spring.io/guides/gs/securing-web</a:t>
                </a:r>
                <a:endParaRPr lang="pt-BR" dirty="0" smtClean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b="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Integração bancária segura e funcional implementada.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Criptografia de dados durante a transmissão e armazenamento garantida.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Testes de integração com APIs bancárias concluídos com sucesso. </a:t>
            </a:r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32292" y="956521"/>
            <a:ext cx="3911396" cy="5300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APIs </a:t>
            </a:r>
            <a:r>
              <a:rPr lang="pt-BR" dirty="0" smtClean="0"/>
              <a:t>Bancárias</a:t>
            </a:r>
          </a:p>
          <a:p>
            <a:endParaRPr lang="pt-BR" dirty="0" smtClean="0"/>
          </a:p>
          <a:p>
            <a:r>
              <a:rPr lang="pt-BR" dirty="0"/>
              <a:t>Documentação de Segurança de Dados: OWASP (Open Web Application Security Project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Ferramentas de Criptografia</a:t>
            </a:r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7279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9096" y="0"/>
            <a:ext cx="15358624" cy="13716001"/>
            <a:chOff x="-16554" y="0"/>
            <a:chExt cx="15358623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-16554" y="13512"/>
              <a:ext cx="10711977" cy="13702483"/>
              <a:chOff x="-19096" y="-1"/>
              <a:chExt cx="10711976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145362" y="445650"/>
                  <a:ext cx="8585361" cy="18999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2:</a:t>
                  </a:r>
                </a:p>
                <a:p>
                  <a:r>
                    <a:rPr lang="pt-BR" dirty="0"/>
                    <a:t>Garantia de Segurança dos Dados do Usuário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9096" y="3170847"/>
                <a:ext cx="10341263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Quais </a:t>
                </a:r>
                <a:r>
                  <a:rPr lang="pt-BR" dirty="0"/>
                  <a:t>são as melhores práticas de criptografia que usaremos para proteger os dados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conformidade com as regulamentações de privacidade de dados, como a LGPD?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métodos de autenticação (e.g., 2FA) serão implementados?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detectaremos e responderemos a tentativas de invasão ou acessos não autorizados?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métodos de backup e recuperação de dados em caso de perda?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educaremos os usuários sobre as práticas de segurança, como senhas fortes?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revisão de código serão adotadas para garantir a segurança contínua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regularmente a robustez das medidas de segurança </a:t>
                </a:r>
                <a:r>
                  <a:rPr lang="pt-BR" dirty="0" smtClean="0"/>
                  <a:t>implementadas?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 dirty="0"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17796" y="2797365"/>
                <a:ext cx="3911395" cy="577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https://</a:t>
                </a:r>
                <a:r>
                  <a:rPr lang="pt-BR" dirty="0" smtClean="0">
                    <a:hlinkClick r:id="rId2"/>
                  </a:rPr>
                  <a:t>www.postgresql.org/docs/current/backup.html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>
                    <a:hlinkClick r:id="rId3"/>
                  </a:rPr>
                  <a:t>https://aws.amazon.com/pt/backup</a:t>
                </a:r>
                <a:r>
                  <a:rPr lang="pt-BR" dirty="0" smtClean="0">
                    <a:hlinkClick r:id="rId3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4"/>
                  </a:rPr>
                  <a:t>https://</a:t>
                </a:r>
                <a:r>
                  <a:rPr lang="pt-BR" dirty="0" smtClean="0">
                    <a:hlinkClick r:id="rId4"/>
                  </a:rPr>
                  <a:t>spring.io/guides/gs/securing-web</a:t>
                </a: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84126" y="1409126"/>
            <a:ext cx="3911396" cy="7209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Frameworks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r>
              <a:rPr lang="pt-BR" dirty="0"/>
              <a:t>Regulamentações de Privacidade de Dados: </a:t>
            </a:r>
            <a:r>
              <a:rPr lang="pt-BR" dirty="0" smtClean="0"/>
              <a:t>LGPD</a:t>
            </a:r>
          </a:p>
          <a:p>
            <a:endParaRPr lang="pt-BR" dirty="0"/>
          </a:p>
          <a:p>
            <a:r>
              <a:rPr lang="pt-BR" dirty="0"/>
              <a:t>Ferramentas de Backup e </a:t>
            </a:r>
            <a:r>
              <a:rPr lang="pt-BR" dirty="0" smtClean="0"/>
              <a:t>Recuperação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245722" y="924238"/>
            <a:ext cx="3911396" cy="5962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Implementação de criptografia de dados e conformidade com LGPD assegurada.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Autenticação multifator (2FA) configurada e testada.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Backup seguro e recuperação de dados funcional. </a:t>
            </a:r>
          </a:p>
        </p:txBody>
      </p:sp>
    </p:spTree>
    <p:extLst>
      <p:ext uri="{BB962C8B-B14F-4D97-AF65-F5344CB8AC3E}">
        <p14:creationId xmlns:p14="http://schemas.microsoft.com/office/powerpoint/2010/main" val="1690318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73807" y="90877"/>
                  <a:ext cx="7640278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3:</a:t>
                  </a:r>
                </a:p>
                <a:p>
                  <a:r>
                    <a:rPr lang="pt-BR" dirty="0"/>
                    <a:t> Escalabilidade do Aplicativo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380586" y="2932799"/>
                <a:ext cx="9976751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tecnologias backend garantem que o aplicativo suporte um número crescente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identificaremos gargalos de desempenho à medida que a base de usuários cresce?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o banco de dados seja escalável e responda rapidamente?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monitoramento de performance serão implementadas?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usaremos balanceamento de carga para distribuir o tráfego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soluções de cache podemos implementar para melhorar a performance?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os desafios de escalar a integração com diferentes APIs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adaptaremos o aplicativo para novos mercados ou regiões, se necessário?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17796" y="2511249"/>
                <a:ext cx="3911395" cy="4346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https://aws.amazon.com/pt/autoscaling/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hlinkClick r:id="rId3"/>
                  </a:rPr>
                  <a:t>https://grafana.com/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hlinkClick r:id="rId4"/>
                  </a:rPr>
                  <a:t>https://prometheus.io/</a:t>
                </a:r>
                <a:endParaRPr lang="pt-BR"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6059226" y="1097142"/>
            <a:ext cx="3911396" cy="768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Teste de </a:t>
            </a:r>
            <a:r>
              <a:rPr lang="pt-BR" dirty="0" smtClean="0"/>
              <a:t>Carga</a:t>
            </a:r>
          </a:p>
          <a:p>
            <a:endParaRPr lang="pt-BR" dirty="0"/>
          </a:p>
          <a:p>
            <a:r>
              <a:rPr lang="pt-BR" dirty="0"/>
              <a:t>Plataformas de Containerização: </a:t>
            </a:r>
            <a:r>
              <a:rPr lang="pt-BR" dirty="0" smtClean="0"/>
              <a:t>Docker</a:t>
            </a:r>
          </a:p>
          <a:p>
            <a:endParaRPr lang="pt-BR" dirty="0"/>
          </a:p>
          <a:p>
            <a:r>
              <a:rPr lang="pt-BR" dirty="0"/>
              <a:t>Bancos de Dados Escaláveis: MongoDB Atlas</a:t>
            </a:r>
            <a:r>
              <a:rPr lang="pt-BR" dirty="0" smtClean="0"/>
              <a:t>,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Monitoramento</a:t>
            </a:r>
          </a:p>
          <a:p>
            <a:endParaRPr lang="pt-BR" dirty="0"/>
          </a:p>
          <a:p>
            <a:r>
              <a:rPr lang="pt-BR" dirty="0"/>
              <a:t>Frameworks de Microservices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375045" y="1097142"/>
            <a:ext cx="3911396" cy="6455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Infraestrutura escalável e pronta para crescimento de usuários.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Testes de carga e performance realizados com sucesso.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Monitoramento em tempo real implementado e funcionando. </a:t>
            </a:r>
          </a:p>
        </p:txBody>
      </p:sp>
    </p:spTree>
    <p:extLst>
      <p:ext uri="{BB962C8B-B14F-4D97-AF65-F5344CB8AC3E}">
        <p14:creationId xmlns:p14="http://schemas.microsoft.com/office/powerpoint/2010/main" val="26860185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16533" y="0"/>
            <a:ext cx="15322995" cy="13716002"/>
            <a:chOff x="19075" y="0"/>
            <a:chExt cx="15322994" cy="13716000"/>
          </a:xfrm>
        </p:grpSpPr>
        <p:grpSp>
          <p:nvGrpSpPr>
            <p:cNvPr id="3" name="Grupo"/>
            <p:cNvGrpSpPr/>
            <p:nvPr/>
          </p:nvGrpSpPr>
          <p:grpSpPr>
            <a:xfrm>
              <a:off x="19075" y="0"/>
              <a:ext cx="10692881" cy="13702483"/>
              <a:chOff x="16533" y="-13513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16533" y="-13513"/>
                <a:ext cx="10692880" cy="13702480"/>
                <a:chOff x="16533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16533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77507"/>
                  <a:ext cx="806667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4</a:t>
                  </a:r>
                </a:p>
                <a:p>
                  <a:r>
                    <a:rPr lang="pt-BR" dirty="0"/>
                    <a:t>Experiência de Usuário Satisfatória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582739" y="3640175"/>
                <a:ext cx="9141552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intuitiva e fácil de usar?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metodologias de design de UX serão utilizadas para otimizar a experiência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o feedback dos usuários para melhorar a interface continuamente?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responsiva em diferentes dispositivos?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ferramentas usaremos para testar a experiência do usuário antes do lançamento?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otimizaremos o tempo de carregamento e a navegação dentro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 personalização (temas, preferências) influenciará na retenção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os recursos do aplicativo para que tirem o máximo proveito?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6000"/>
              <a:chOff x="-1492896" y="0"/>
              <a:chExt cx="4461595" cy="13715998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8"/>
                <a:chOff x="-1492896" y="0"/>
                <a:chExt cx="4461595" cy="13715996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1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356998" y="2051248"/>
                <a:ext cx="3911395" cy="81631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https://www.figma.com/pt-br</a:t>
                </a:r>
                <a:r>
                  <a:rPr lang="pt-BR" dirty="0" smtClean="0">
                    <a:hlinkClick r:id="rId2"/>
                  </a:rPr>
                  <a:t>/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>
                    <a:hlinkClick r:id="rId3"/>
                  </a:rPr>
                  <a:t>https://</a:t>
                </a:r>
                <a:r>
                  <a:rPr lang="pt-BR" dirty="0" smtClean="0">
                    <a:hlinkClick r:id="rId3"/>
                  </a:rPr>
                  <a:t>helpx.adobe.com/support/xd.html</a:t>
                </a:r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4"/>
                  </a:rPr>
                  <a:t>https://www.hotjar.com/pt-BR</a:t>
                </a:r>
                <a:r>
                  <a:rPr lang="pt-BR" dirty="0" smtClean="0">
                    <a:hlinkClick r:id="rId4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>
                    <a:hlinkClick r:id="rId5"/>
                  </a:rPr>
                  <a:t>https://www.typeform.com</a:t>
                </a:r>
                <a:r>
                  <a:rPr lang="pt-BR" dirty="0" smtClean="0">
                    <a:hlinkClick r:id="rId5"/>
                  </a:rPr>
                  <a:t>/</a:t>
                </a:r>
                <a:endParaRPr lang="pt-BR" dirty="0" smtClean="0"/>
              </a:p>
              <a:p>
                <a:endParaRPr lang="pt-BR" dirty="0" smtClean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58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Prototipagem: </a:t>
            </a:r>
            <a:r>
              <a:rPr lang="pt-BR" dirty="0" smtClean="0"/>
              <a:t>Figma</a:t>
            </a:r>
          </a:p>
          <a:p>
            <a:endParaRPr lang="pt-BR" dirty="0"/>
          </a:p>
          <a:p>
            <a:r>
              <a:rPr lang="pt-BR" dirty="0"/>
              <a:t>Frameworks de Design </a:t>
            </a:r>
            <a:r>
              <a:rPr lang="pt-BR" dirty="0" smtClean="0"/>
              <a:t>Responsivo</a:t>
            </a:r>
          </a:p>
          <a:p>
            <a:endParaRPr lang="pt-BR" dirty="0"/>
          </a:p>
          <a:p>
            <a:r>
              <a:rPr lang="pt-BR" dirty="0"/>
              <a:t>Ferramentas de Teste de </a:t>
            </a:r>
            <a:r>
              <a:rPr lang="pt-BR" dirty="0" smtClean="0"/>
              <a:t>Usabilidade</a:t>
            </a:r>
          </a:p>
          <a:p>
            <a:endParaRPr lang="pt-BR" dirty="0"/>
          </a:p>
          <a:p>
            <a:r>
              <a:rPr lang="pt-BR" dirty="0" smtClean="0"/>
              <a:t>UserTesting </a:t>
            </a:r>
            <a:r>
              <a:rPr lang="pt-BR" dirty="0"/>
              <a:t>para captar feedback de usuários.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Performance</a:t>
            </a:r>
          </a:p>
          <a:p>
            <a:endParaRPr lang="pt-BR" dirty="0" smtClean="0"/>
          </a:p>
          <a:p>
            <a:r>
              <a:rPr lang="pt-BR" dirty="0"/>
              <a:t>Analytics de Usuários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375045" y="1475393"/>
            <a:ext cx="3911396" cy="6947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Protótipos de interface criados e validados com usuários.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Melhorias na interface com base em feedback.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Testes de usabilidade realizados com sucesso em diferentes dispositivos. </a:t>
            </a:r>
          </a:p>
        </p:txBody>
      </p:sp>
    </p:spTree>
    <p:extLst>
      <p:ext uri="{BB962C8B-B14F-4D97-AF65-F5344CB8AC3E}">
        <p14:creationId xmlns:p14="http://schemas.microsoft.com/office/powerpoint/2010/main" val="15806225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" y="0"/>
            <a:ext cx="15339529" cy="13716001"/>
            <a:chOff x="2541" y="0"/>
            <a:chExt cx="15339528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1" y="13515"/>
              <a:ext cx="10761165" cy="13702483"/>
              <a:chOff x="-1" y="2"/>
              <a:chExt cx="10761164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-1" y="2"/>
                <a:ext cx="10761164" cy="13702480"/>
                <a:chOff x="-1" y="2"/>
                <a:chExt cx="10761162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68283" y="2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-1" y="90877"/>
                  <a:ext cx="8151635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5:</a:t>
                  </a:r>
                </a:p>
                <a:p>
                  <a:r>
                    <a:rPr lang="pt-BR" dirty="0"/>
                    <a:t> Educação Financeira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899263" y="2679640"/>
                <a:ext cx="8174398" cy="856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tipos de conteúdo educacional serão incluídos para melhorar o conhecimento financeiro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entregaremos dicas financeiras e sugestões personalizadas dentro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medir o impacto das dicas financeiras na vida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podemos usar gamificação para incentivar hábitos financeiros saudáveis?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recursos de aprendizagem serão oferecidos (e.g., artigos, vídeos)?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 valor da economia e investimentos?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formas de engajar usuários em metas financeiras de longo prazo?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ajudaremos os usuários a evitar dívidas e melhorar sua saúde financeira?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356998" y="2069542"/>
                <a:ext cx="3911395" cy="76861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https://mepoupe.com</a:t>
                </a:r>
                <a:r>
                  <a:rPr lang="pt-BR" dirty="0" smtClean="0">
                    <a:hlinkClick r:id="rId2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>
                    <a:hlinkClick r:id="rId3"/>
                  </a:rPr>
                  <a:t>https://</a:t>
                </a:r>
                <a:r>
                  <a:rPr lang="pt-BR" dirty="0" smtClean="0">
                    <a:hlinkClick r:id="rId3"/>
                  </a:rPr>
                  <a:t>www.caixa.gov.br/educacao-financeira/Paginas/default.aspx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4"/>
                  </a:rPr>
                  <a:t>https://www.gamify.com</a:t>
                </a:r>
                <a:r>
                  <a:rPr lang="pt-BR" dirty="0" smtClean="0">
                    <a:hlinkClick r:id="rId4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5"/>
                  </a:rPr>
                  <a:t>https://www.algolia.com/pt-br</a:t>
                </a:r>
                <a:r>
                  <a:rPr lang="pt-BR" dirty="0" smtClean="0">
                    <a:hlinkClick r:id="rId5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932185" y="1362302"/>
            <a:ext cx="3911396" cy="6732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Conteúdo </a:t>
            </a:r>
            <a:r>
              <a:rPr lang="pt-BR" dirty="0" smtClean="0"/>
              <a:t>Educacional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Gamificação</a:t>
            </a:r>
          </a:p>
          <a:p>
            <a:endParaRPr lang="pt-BR" dirty="0"/>
          </a:p>
          <a:p>
            <a:r>
              <a:rPr lang="pt-BR" dirty="0"/>
              <a:t>API de Recomendação </a:t>
            </a:r>
            <a:r>
              <a:rPr lang="pt-BR" dirty="0" smtClean="0"/>
              <a:t>Personalizada</a:t>
            </a:r>
          </a:p>
          <a:p>
            <a:endParaRPr lang="pt-BR" dirty="0"/>
          </a:p>
          <a:p>
            <a:r>
              <a:rPr lang="pt-BR" dirty="0"/>
              <a:t>Bibliotecas de Simulação Financeira: Python Finance Libraries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322695" y="746576"/>
            <a:ext cx="3911396" cy="7932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Conteúdo educacional desenvolvido e integrado ao aplicativo.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Sistema de gamificação implementado para aumentar o engajamento.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Recomendações financeiras personalizadas entregues aos usuários. </a:t>
            </a:r>
          </a:p>
        </p:txBody>
      </p:sp>
    </p:spTree>
    <p:extLst>
      <p:ext uri="{BB962C8B-B14F-4D97-AF65-F5344CB8AC3E}">
        <p14:creationId xmlns:p14="http://schemas.microsoft.com/office/powerpoint/2010/main" val="36321718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42173"/>
                  <a:ext cx="915030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6:</a:t>
                  </a:r>
                </a:p>
                <a:p>
                  <a:r>
                    <a:rPr lang="pt-BR" dirty="0"/>
                    <a:t> Estratégia para Novas Funcionalidades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3896864"/>
                <a:ext cx="9862521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priorizaremos novas funcionalidades com base no feedback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faremos a transição de funcionalidades de teste para o produto final?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processos de desenvolvimento ágil serão seguidos para implementar novas funcionalidades?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novas funcionalidades antes de lançá-las oficialmente?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novas funcionalidades não comprometam a segurança ou a performance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critérios para definir o sucesso de uma nova funcionalidade?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novas funcionalidades poderão atender a diferentes perfis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nos certificaremos de que novas funcionalidades sejam integradas de maneira coesa ao design existente?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17016" y="3718220"/>
                <a:ext cx="3911395" cy="62549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3"/>
                  </a:rPr>
                  <a:t>https://</a:t>
                </a:r>
                <a:r>
                  <a:rPr lang="pt-BR" dirty="0" smtClean="0">
                    <a:hlinkClick r:id="rId3"/>
                  </a:rPr>
                  <a:t>monday.com/lang/pt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>
                    <a:hlinkClick r:id="rId4"/>
                  </a:rPr>
                  <a:t>https://developer.apple.com/testflight</a:t>
                </a:r>
                <a:r>
                  <a:rPr lang="pt-BR" dirty="0" smtClean="0">
                    <a:hlinkClick r:id="rId4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5"/>
                  </a:rPr>
                  <a:t>https://trello.com</a:t>
                </a:r>
                <a:r>
                  <a:rPr lang="pt-BR" dirty="0" smtClean="0">
                    <a:hlinkClick r:id="rId5"/>
                  </a:rPr>
                  <a:t>/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dirty="0">
                    <a:hlinkClick r:id="rId6"/>
                  </a:rPr>
                  <a:t>https://betafamily.com</a:t>
                </a:r>
                <a:r>
                  <a:rPr lang="pt-BR" dirty="0" smtClean="0">
                    <a:hlinkClick r:id="rId6"/>
                  </a:rPr>
                  <a:t>/</a:t>
                </a: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81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Gestão de </a:t>
            </a:r>
            <a:r>
              <a:rPr lang="pt-BR" dirty="0" smtClean="0"/>
              <a:t>Feedback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Roadmapping</a:t>
            </a:r>
          </a:p>
          <a:p>
            <a:endParaRPr lang="pt-BR" dirty="0"/>
          </a:p>
          <a:p>
            <a:r>
              <a:rPr lang="pt-BR" dirty="0"/>
              <a:t>Frameworks de Desenvolvimento </a:t>
            </a:r>
            <a:r>
              <a:rPr lang="pt-BR" dirty="0" smtClean="0"/>
              <a:t>Ágil</a:t>
            </a:r>
          </a:p>
          <a:p>
            <a:endParaRPr lang="pt-BR" dirty="0"/>
          </a:p>
          <a:p>
            <a:r>
              <a:rPr lang="pt-BR" dirty="0"/>
              <a:t>Ambientes de Testes </a:t>
            </a:r>
            <a:r>
              <a:rPr lang="pt-BR" dirty="0" smtClean="0"/>
              <a:t>Beta</a:t>
            </a:r>
          </a:p>
          <a:p>
            <a:endParaRPr lang="pt-BR" dirty="0" smtClean="0"/>
          </a:p>
          <a:p>
            <a:r>
              <a:rPr lang="pt-BR" dirty="0"/>
              <a:t>Ferramentas de Personalização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Ferramentas de Teste e Monitoramento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262077" y="2674496"/>
            <a:ext cx="3911396" cy="5962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Novas funcionalidades priorizadas com base no feedback de usuários.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Desenvolvimento iterativo e eficiente concluído.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Testes beta bem-sucedidos com melhorias contínuas. </a:t>
            </a:r>
          </a:p>
        </p:txBody>
      </p:sp>
    </p:spTree>
    <p:extLst>
      <p:ext uri="{BB962C8B-B14F-4D97-AF65-F5344CB8AC3E}">
        <p14:creationId xmlns:p14="http://schemas.microsoft.com/office/powerpoint/2010/main" val="36413539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2573</Words>
  <Application>Microsoft Office PowerPoint</Application>
  <PresentationFormat>Personalizar</PresentationFormat>
  <Paragraphs>404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DANIEL VITOR DUARTE</cp:lastModifiedBy>
  <cp:revision>42</cp:revision>
  <dcterms:modified xsi:type="dcterms:W3CDTF">2024-09-26T22:36:17Z</dcterms:modified>
</cp:coreProperties>
</file>