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2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3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72847-68E1-5685-A73E-772B6E74C789}" v="6" dt="2024-03-16T15:27:38.05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55" d="100"/>
          <a:sy n="55" d="100"/>
        </p:scale>
        <p:origin x="636" y="1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alceu@gmail.com" userId="S::pauloalceu_gmail.com#ext#@metodistabr.onmicrosoft.com::4a85905b-5aa0-44ac-943b-39607c701939" providerId="AD" clId="Web-{70272847-68E1-5685-A73E-772B6E74C789}"/>
    <pc:docChg chg="modSld">
      <pc:chgData name="pauloalceu@gmail.com" userId="S::pauloalceu_gmail.com#ext#@metodistabr.onmicrosoft.com::4a85905b-5aa0-44ac-943b-39607c701939" providerId="AD" clId="Web-{70272847-68E1-5685-A73E-772B6E74C789}" dt="2024-03-16T15:27:37.346" v="3" actId="20577"/>
      <pc:docMkLst>
        <pc:docMk/>
      </pc:docMkLst>
      <pc:sldChg chg="modSp">
        <pc:chgData name="pauloalceu@gmail.com" userId="S::pauloalceu_gmail.com#ext#@metodistabr.onmicrosoft.com::4a85905b-5aa0-44ac-943b-39607c701939" providerId="AD" clId="Web-{70272847-68E1-5685-A73E-772B6E74C789}" dt="2024-03-16T15:27:37.346" v="3" actId="20577"/>
        <pc:sldMkLst>
          <pc:docMk/>
          <pc:sldMk cId="0" sldId="259"/>
        </pc:sldMkLst>
        <pc:spChg chg="mod">
          <ac:chgData name="pauloalceu@gmail.com" userId="S::pauloalceu_gmail.com#ext#@metodistabr.onmicrosoft.com::4a85905b-5aa0-44ac-943b-39607c701939" providerId="AD" clId="Web-{70272847-68E1-5685-A73E-772B6E74C789}" dt="2024-03-16T15:27:37.346" v="3" actId="20577"/>
          <ac:spMkLst>
            <pc:docMk/>
            <pc:sldMk cId="0" sldId="259"/>
            <ac:spMk id="2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3200" i="1">
                <a:solidFill>
                  <a:srgbClr val="000000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1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5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"/>
          <p:cNvSpPr txBox="1">
            <a:spLocks noGrp="1"/>
          </p:cNvSpPr>
          <p:nvPr>
            <p:ph type="body" sz="quarter" idx="21"/>
          </p:nvPr>
        </p:nvSpPr>
        <p:spPr>
          <a:xfrm>
            <a:off x="214165" y="13360400"/>
            <a:ext cx="19291301" cy="2413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1600">
                <a:solidFill>
                  <a:srgbClr val="8397A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endParaRPr/>
          </a:p>
        </p:txBody>
      </p:sp>
      <p:sp>
        <p:nvSpPr>
          <p:cNvPr id="159" name="Texto"/>
          <p:cNvSpPr txBox="1">
            <a:spLocks noGrp="1"/>
          </p:cNvSpPr>
          <p:nvPr>
            <p:ph type="body" sz="quarter" idx="22"/>
          </p:nvPr>
        </p:nvSpPr>
        <p:spPr>
          <a:xfrm>
            <a:off x="95095863" y="58293000"/>
            <a:ext cx="22072601" cy="101600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6000" b="1">
                <a:solidFill>
                  <a:srgbClr val="94A8B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23957145" y="13093700"/>
            <a:ext cx="238721" cy="241300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914400" algn="l"/>
              </a:tabLst>
              <a:defRPr sz="1600">
                <a:solidFill>
                  <a:srgbClr val="454D5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pPr defTabSz="914400"/>
            <a:fld id="{86CB4B4D-7CA3-9044-876B-883B54F8677D}" type="slidenum">
              <a:rPr/>
              <a:pPr defTabSz="914400"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85311" y="9455120"/>
            <a:ext cx="11408022" cy="330740"/>
          </a:xfrm>
          <a:prstGeom prst="rect">
            <a:avLst/>
          </a:prstGeom>
        </p:spPr>
        <p:txBody>
          <a:bodyPr lIns="23739" tIns="23739" rIns="23739" bIns="23739" anchor="t"/>
          <a:lstStyle>
            <a:lvl1pPr marL="0" indent="0" defTabSz="454025">
              <a:spcBef>
                <a:spcPts val="0"/>
              </a:spcBef>
              <a:buClrTx/>
              <a:buSzTx/>
              <a:buNone/>
              <a:defRPr sz="1870" b="1">
                <a:solidFill>
                  <a:srgbClr val="000000"/>
                </a:solidFill>
              </a:defRPr>
            </a:lvl1pPr>
          </a:lstStyle>
          <a:p>
            <a:r>
              <a:t>Autoria e Data</a:t>
            </a:r>
          </a:p>
        </p:txBody>
      </p:sp>
      <p:sp>
        <p:nvSpPr>
          <p:cNvPr id="168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487988" y="4634129"/>
            <a:ext cx="11408022" cy="2413490"/>
          </a:xfrm>
          <a:prstGeom prst="rect">
            <a:avLst/>
          </a:prstGeom>
        </p:spPr>
        <p:txBody>
          <a:bodyPr lIns="26376" tIns="26376" rIns="26376" bIns="26376" anchor="b"/>
          <a:lstStyle>
            <a:lvl1pPr algn="l" defTabSz="2438338">
              <a:lnSpc>
                <a:spcPct val="80000"/>
              </a:lnSpc>
              <a:defRPr sz="11400" b="1" spc="-2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Título da Apresentação</a:t>
            </a:r>
          </a:p>
        </p:txBody>
      </p:sp>
      <p:sp>
        <p:nvSpPr>
          <p:cNvPr id="169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5312" y="7047617"/>
            <a:ext cx="11408020" cy="989136"/>
          </a:xfrm>
          <a:prstGeom prst="rect">
            <a:avLst/>
          </a:prstGeom>
        </p:spPr>
        <p:txBody>
          <a:bodyPr lIns="26376" tIns="26376" rIns="26376" bIns="26376" anchor="t"/>
          <a:lstStyle>
            <a:lvl1pPr marL="0" indent="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43049" y="10008011"/>
            <a:ext cx="291414" cy="275666"/>
          </a:xfrm>
          <a:prstGeom prst="rect">
            <a:avLst/>
          </a:prstGeom>
        </p:spPr>
        <p:txBody>
          <a:bodyPr lIns="26376" tIns="26376" rIns="26376" bIns="26376" anchor="b"/>
          <a:lstStyle>
            <a:lvl1pPr defTabSz="584200"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95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847851" y="3545632"/>
            <a:ext cx="12674069" cy="1584176"/>
          </a:xfrm>
        </p:spPr>
        <p:txBody>
          <a:bodyPr>
            <a:normAutofit/>
          </a:bodyPr>
          <a:lstStyle>
            <a:lvl1pPr algn="ctr">
              <a:buFontTx/>
              <a:buNone/>
              <a:defRPr sz="7600" b="1">
                <a:solidFill>
                  <a:srgbClr val="0B3666"/>
                </a:solidFill>
              </a:defRPr>
            </a:lvl1pPr>
            <a:lvl2pPr>
              <a:buFontTx/>
              <a:buNone/>
              <a:defRPr sz="6700"/>
            </a:lvl2pPr>
            <a:lvl3pPr>
              <a:buFontTx/>
              <a:buNone/>
              <a:defRPr sz="6700"/>
            </a:lvl3pPr>
            <a:lvl4pPr>
              <a:buFontTx/>
              <a:buNone/>
              <a:defRPr sz="6700"/>
            </a:lvl4pPr>
            <a:lvl5pPr>
              <a:buFontTx/>
              <a:buNone/>
              <a:defRPr sz="67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 sz="8400"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4653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1pPr>
            <a:lvl2pPr marL="8082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2pPr>
            <a:lvl3pPr marL="11511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3pPr>
            <a:lvl4pPr marL="14940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4pPr>
            <a:lvl5pPr marL="18369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ixa.gov.br/educacao-financeira/Paginas/default.aspx" TargetMode="External"/><Relationship Id="rId2" Type="http://schemas.openxmlformats.org/officeDocument/2006/relationships/hyperlink" Target="https://fia.com.br/blog/educacao-financeira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plataforma.meubolsoemdia.com.br/?utm_source=googleads&amp;utm_medium=Search&amp;utm_campaign=controle&amp;gad_source=1&amp;gclid=CjwKCAjwl6-3BhBWEiwApN6_ksoYYo3uSAERU9pKVycQo0rqAbIYkC96_durbCgGiSo0JQDkqUYJNBoC1nAQAvD_BwE" TargetMode="External"/><Relationship Id="rId4" Type="http://schemas.openxmlformats.org/officeDocument/2006/relationships/hyperlink" Target="https://www.ev.org.br/cursos/educacao-financeir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928995" y="377280"/>
            <a:ext cx="18667765" cy="2592288"/>
          </a:xfrm>
        </p:spPr>
        <p:txBody>
          <a:bodyPr/>
          <a:lstStyle/>
          <a:p>
            <a:r>
              <a:rPr lang="pt-BR" dirty="0" smtClean="0"/>
              <a:t>Projeto Interdisciplinar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0847851" y="3545632"/>
            <a:ext cx="12674069" cy="1584176"/>
          </a:xfrm>
        </p:spPr>
        <p:txBody>
          <a:bodyPr/>
          <a:lstStyle/>
          <a:p>
            <a:r>
              <a:rPr lang="pt-BR" dirty="0" smtClean="0"/>
              <a:t>Paulo Alceu Rezende</a:t>
            </a:r>
            <a:endParaRPr lang="pt-BR" dirty="0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AFE91702-C27F-40D7-B119-DDE9D1BFB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000" y="3200400"/>
            <a:ext cx="20523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709" tIns="108855" rIns="217709" bIns="108855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31028" y="66330"/>
            <a:ext cx="24316269" cy="13587105"/>
            <a:chOff x="0" y="0"/>
            <a:chExt cx="24316268" cy="13587104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3"/>
              <a:ext cx="12322437" cy="5171516"/>
              <a:chOff x="0" y="0"/>
              <a:chExt cx="12322436" cy="5171514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0"/>
                <a:ext cx="12322436" cy="5171514"/>
                <a:chOff x="0" y="0"/>
                <a:chExt cx="12322435" cy="5171513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0"/>
                  <a:ext cx="12322435" cy="5171513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56742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Problems/Opportunities</a:t>
                  </a:r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2373369" y="0"/>
              <a:ext cx="11939487" cy="7714820"/>
              <a:chOff x="0" y="0"/>
              <a:chExt cx="11939485" cy="7714819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0" y="0"/>
                <a:ext cx="11939486" cy="7714820"/>
                <a:chOff x="0" y="0"/>
                <a:chExt cx="11939485" cy="7714819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0" y="0"/>
                  <a:ext cx="11939486" cy="7714820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247369" y="224569"/>
                  <a:ext cx="403649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Main Benchmark</a:t>
                  </a:r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344927" y="1321711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7" name="Grupo"/>
            <p:cNvGrpSpPr/>
            <p:nvPr/>
          </p:nvGrpSpPr>
          <p:grpSpPr>
            <a:xfrm>
              <a:off x="0" y="5247612"/>
              <a:ext cx="12327519" cy="8339492"/>
              <a:chOff x="0" y="0"/>
              <a:chExt cx="12327518" cy="8339490"/>
            </a:xfrm>
          </p:grpSpPr>
          <p:grpSp>
            <p:nvGrpSpPr>
              <p:cNvPr id="8" name="Grupo"/>
              <p:cNvGrpSpPr/>
              <p:nvPr/>
            </p:nvGrpSpPr>
            <p:grpSpPr>
              <a:xfrm>
                <a:off x="0" y="0"/>
                <a:ext cx="12327519" cy="8339491"/>
                <a:chOff x="0" y="0"/>
                <a:chExt cx="12327518" cy="8339490"/>
              </a:xfrm>
            </p:grpSpPr>
            <p:sp>
              <p:nvSpPr>
                <p:cNvPr id="275" name="Retângulo"/>
                <p:cNvSpPr/>
                <p:nvPr/>
              </p:nvSpPr>
              <p:spPr>
                <a:xfrm>
                  <a:off x="0" y="0"/>
                  <a:ext cx="12327519" cy="8339491"/>
                </a:xfrm>
                <a:prstGeom prst="rect">
                  <a:avLst/>
                </a:prstGeom>
                <a:solidFill>
                  <a:srgbClr val="C2D76D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6" name="Critical success factors"/>
                <p:cNvSpPr txBox="1"/>
                <p:nvPr/>
              </p:nvSpPr>
              <p:spPr>
                <a:xfrm>
                  <a:off x="134434" y="249760"/>
                  <a:ext cx="584344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Critical success factors </a:t>
                  </a:r>
                </a:p>
              </p:txBody>
            </p:sp>
          </p:grpSp>
          <p:sp>
            <p:nvSpPr>
              <p:cNvPr id="278" name="[a preencher]"/>
              <p:cNvSpPr txBox="1"/>
              <p:nvPr/>
            </p:nvSpPr>
            <p:spPr>
              <a:xfrm>
                <a:off x="216004" y="1463727"/>
                <a:ext cx="11249633" cy="5988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9" name="Grupo"/>
            <p:cNvGrpSpPr/>
            <p:nvPr/>
          </p:nvGrpSpPr>
          <p:grpSpPr>
            <a:xfrm>
              <a:off x="12369956" y="7751868"/>
              <a:ext cx="11946312" cy="5810928"/>
              <a:chOff x="0" y="0"/>
              <a:chExt cx="11946311" cy="5810927"/>
            </a:xfrm>
          </p:grpSpPr>
          <p:grpSp>
            <p:nvGrpSpPr>
              <p:cNvPr id="10" name="Grupo"/>
              <p:cNvGrpSpPr/>
              <p:nvPr/>
            </p:nvGrpSpPr>
            <p:grpSpPr>
              <a:xfrm>
                <a:off x="0" y="0"/>
                <a:ext cx="11946312" cy="5810928"/>
                <a:chOff x="0" y="0"/>
                <a:chExt cx="11946311" cy="5810927"/>
              </a:xfrm>
            </p:grpSpPr>
            <p:sp>
              <p:nvSpPr>
                <p:cNvPr id="280" name="Retângulo"/>
                <p:cNvSpPr/>
                <p:nvPr/>
              </p:nvSpPr>
              <p:spPr>
                <a:xfrm>
                  <a:off x="0" y="0"/>
                  <a:ext cx="11946312" cy="5810928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1" name="Stakeholders"/>
                <p:cNvSpPr txBox="1"/>
                <p:nvPr/>
              </p:nvSpPr>
              <p:spPr>
                <a:xfrm>
                  <a:off x="173887" y="108922"/>
                  <a:ext cx="315206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Stakeholders</a:t>
                  </a:r>
                </a:p>
              </p:txBody>
            </p:sp>
          </p:grpSp>
          <p:sp>
            <p:nvSpPr>
              <p:cNvPr id="283" name="[a preencher]"/>
              <p:cNvSpPr txBox="1"/>
              <p:nvPr/>
            </p:nvSpPr>
            <p:spPr>
              <a:xfrm>
                <a:off x="180453" y="1054912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upo"/>
          <p:cNvGrpSpPr/>
          <p:nvPr/>
        </p:nvGrpSpPr>
        <p:grpSpPr>
          <a:xfrm>
            <a:off x="82522" y="72009"/>
            <a:ext cx="24217317" cy="13567452"/>
            <a:chOff x="0" y="0"/>
            <a:chExt cx="24217316" cy="13567451"/>
          </a:xfrm>
        </p:grpSpPr>
        <p:grpSp>
          <p:nvGrpSpPr>
            <p:cNvPr id="291" name="Grupo"/>
            <p:cNvGrpSpPr/>
            <p:nvPr/>
          </p:nvGrpSpPr>
          <p:grpSpPr>
            <a:xfrm>
              <a:off x="45453" y="0"/>
              <a:ext cx="8631360" cy="6648909"/>
              <a:chOff x="0" y="0"/>
              <a:chExt cx="8631359" cy="6648908"/>
            </a:xfrm>
          </p:grpSpPr>
          <p:grpSp>
            <p:nvGrpSpPr>
              <p:cNvPr id="289" name="Grupo"/>
              <p:cNvGrpSpPr/>
              <p:nvPr/>
            </p:nvGrpSpPr>
            <p:grpSpPr>
              <a:xfrm>
                <a:off x="0" y="0"/>
                <a:ext cx="8631360" cy="6648909"/>
                <a:chOff x="0" y="0"/>
                <a:chExt cx="8631359" cy="6648908"/>
              </a:xfrm>
            </p:grpSpPr>
            <p:sp>
              <p:nvSpPr>
                <p:cNvPr id="287" name="Retângulo"/>
                <p:cNvSpPr/>
                <p:nvPr/>
              </p:nvSpPr>
              <p:spPr>
                <a:xfrm>
                  <a:off x="0" y="0"/>
                  <a:ext cx="8631360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8" name="Value Proposition"/>
                <p:cNvSpPr txBox="1"/>
                <p:nvPr/>
              </p:nvSpPr>
              <p:spPr>
                <a:xfrm>
                  <a:off x="300169" y="437516"/>
                  <a:ext cx="415993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Value Proposition</a:t>
                  </a:r>
                </a:p>
              </p:txBody>
            </p:sp>
          </p:grpSp>
          <p:sp>
            <p:nvSpPr>
              <p:cNvPr id="290" name="[a preencher]"/>
              <p:cNvSpPr txBox="1"/>
              <p:nvPr/>
            </p:nvSpPr>
            <p:spPr>
              <a:xfrm>
                <a:off x="403400" y="1743416"/>
                <a:ext cx="7827910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296" name="Grupo"/>
            <p:cNvGrpSpPr/>
            <p:nvPr/>
          </p:nvGrpSpPr>
          <p:grpSpPr>
            <a:xfrm>
              <a:off x="14916016" y="6745247"/>
              <a:ext cx="9293743" cy="6822205"/>
              <a:chOff x="0" y="0"/>
              <a:chExt cx="9293742" cy="6822203"/>
            </a:xfrm>
          </p:grpSpPr>
          <p:grpSp>
            <p:nvGrpSpPr>
              <p:cNvPr id="294" name="Grupo"/>
              <p:cNvGrpSpPr/>
              <p:nvPr/>
            </p:nvGrpSpPr>
            <p:grpSpPr>
              <a:xfrm>
                <a:off x="0" y="0"/>
                <a:ext cx="9293743" cy="6822204"/>
                <a:chOff x="0" y="0"/>
                <a:chExt cx="9293742" cy="6822203"/>
              </a:xfrm>
            </p:grpSpPr>
            <p:sp>
              <p:nvSpPr>
                <p:cNvPr id="292" name="Retângulo"/>
                <p:cNvSpPr/>
                <p:nvPr/>
              </p:nvSpPr>
              <p:spPr>
                <a:xfrm>
                  <a:off x="0" y="0"/>
                  <a:ext cx="9293743" cy="6822204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93" name="Design rules"/>
                <p:cNvSpPr txBox="1"/>
                <p:nvPr/>
              </p:nvSpPr>
              <p:spPr>
                <a:xfrm>
                  <a:off x="179968" y="366244"/>
                  <a:ext cx="548127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Design rules</a:t>
                  </a:r>
                </a:p>
              </p:txBody>
            </p:sp>
          </p:grpSp>
          <p:sp>
            <p:nvSpPr>
              <p:cNvPr id="295" name="[a preencher]"/>
              <p:cNvSpPr txBox="1"/>
              <p:nvPr/>
            </p:nvSpPr>
            <p:spPr>
              <a:xfrm>
                <a:off x="259884" y="1790251"/>
                <a:ext cx="8773974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01" name="Grupo"/>
            <p:cNvGrpSpPr/>
            <p:nvPr/>
          </p:nvGrpSpPr>
          <p:grpSpPr>
            <a:xfrm>
              <a:off x="8758886" y="18224"/>
              <a:ext cx="6082616" cy="6612461"/>
              <a:chOff x="0" y="0"/>
              <a:chExt cx="6082614" cy="6612459"/>
            </a:xfrm>
          </p:grpSpPr>
          <p:grpSp>
            <p:nvGrpSpPr>
              <p:cNvPr id="299" name="Grupo"/>
              <p:cNvGrpSpPr/>
              <p:nvPr/>
            </p:nvGrpSpPr>
            <p:grpSpPr>
              <a:xfrm>
                <a:off x="0" y="0"/>
                <a:ext cx="6082615" cy="6612460"/>
                <a:chOff x="0" y="0"/>
                <a:chExt cx="6082614" cy="6612459"/>
              </a:xfrm>
            </p:grpSpPr>
            <p:sp>
              <p:nvSpPr>
                <p:cNvPr id="297" name="Retângulo"/>
                <p:cNvSpPr/>
                <p:nvPr/>
              </p:nvSpPr>
              <p:spPr>
                <a:xfrm>
                  <a:off x="0" y="0"/>
                  <a:ext cx="6082615" cy="66124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98" name="Platform/Technologies"/>
                <p:cNvSpPr txBox="1"/>
                <p:nvPr/>
              </p:nvSpPr>
              <p:spPr>
                <a:xfrm>
                  <a:off x="202939" y="305825"/>
                  <a:ext cx="5402107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Platform/Technologies</a:t>
                  </a:r>
                </a:p>
              </p:txBody>
            </p:sp>
          </p:grpSp>
          <p:sp>
            <p:nvSpPr>
              <p:cNvPr id="300" name="[a preencher]"/>
              <p:cNvSpPr txBox="1"/>
              <p:nvPr/>
            </p:nvSpPr>
            <p:spPr>
              <a:xfrm>
                <a:off x="232991" y="1803447"/>
                <a:ext cx="5342004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06" name="Grupo"/>
            <p:cNvGrpSpPr/>
            <p:nvPr/>
          </p:nvGrpSpPr>
          <p:grpSpPr>
            <a:xfrm>
              <a:off x="0" y="6749650"/>
              <a:ext cx="14846076" cy="6813399"/>
              <a:chOff x="0" y="0"/>
              <a:chExt cx="14846075" cy="6813398"/>
            </a:xfrm>
          </p:grpSpPr>
          <p:grpSp>
            <p:nvGrpSpPr>
              <p:cNvPr id="304" name="Grupo"/>
              <p:cNvGrpSpPr/>
              <p:nvPr/>
            </p:nvGrpSpPr>
            <p:grpSpPr>
              <a:xfrm>
                <a:off x="0" y="0"/>
                <a:ext cx="14846076" cy="6813399"/>
                <a:chOff x="0" y="0"/>
                <a:chExt cx="14846075" cy="6813398"/>
              </a:xfrm>
            </p:grpSpPr>
            <p:sp>
              <p:nvSpPr>
                <p:cNvPr id="302" name="Retângulo"/>
                <p:cNvSpPr/>
                <p:nvPr/>
              </p:nvSpPr>
              <p:spPr>
                <a:xfrm>
                  <a:off x="0" y="0"/>
                  <a:ext cx="14846076" cy="681339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03" name="Requirements"/>
                <p:cNvSpPr/>
                <p:nvPr/>
              </p:nvSpPr>
              <p:spPr>
                <a:xfrm>
                  <a:off x="429702" y="666601"/>
                  <a:ext cx="6042467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Requirements</a:t>
                  </a:r>
                </a:p>
              </p:txBody>
            </p:sp>
          </p:grpSp>
          <p:sp>
            <p:nvSpPr>
              <p:cNvPr id="305" name="[a preencher]"/>
              <p:cNvSpPr/>
              <p:nvPr/>
            </p:nvSpPr>
            <p:spPr>
              <a:xfrm>
                <a:off x="345817" y="1984299"/>
                <a:ext cx="111306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11" name="Grupo"/>
            <p:cNvGrpSpPr/>
            <p:nvPr/>
          </p:nvGrpSpPr>
          <p:grpSpPr>
            <a:xfrm>
              <a:off x="14923574" y="19594"/>
              <a:ext cx="9293743" cy="6648909"/>
              <a:chOff x="0" y="0"/>
              <a:chExt cx="9293742" cy="6648908"/>
            </a:xfrm>
          </p:grpSpPr>
          <p:grpSp>
            <p:nvGrpSpPr>
              <p:cNvPr id="309" name="Grupo"/>
              <p:cNvGrpSpPr/>
              <p:nvPr/>
            </p:nvGrpSpPr>
            <p:grpSpPr>
              <a:xfrm>
                <a:off x="0" y="0"/>
                <a:ext cx="9293743" cy="6648909"/>
                <a:chOff x="0" y="0"/>
                <a:chExt cx="9293742" cy="6648908"/>
              </a:xfrm>
            </p:grpSpPr>
            <p:sp>
              <p:nvSpPr>
                <p:cNvPr id="307" name="Retângulo"/>
                <p:cNvSpPr/>
                <p:nvPr/>
              </p:nvSpPr>
              <p:spPr>
                <a:xfrm>
                  <a:off x="0" y="0"/>
                  <a:ext cx="9293743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08" name="Prototype Test Strategy"/>
                <p:cNvSpPr txBox="1"/>
                <p:nvPr/>
              </p:nvSpPr>
              <p:spPr>
                <a:xfrm>
                  <a:off x="283117" y="199295"/>
                  <a:ext cx="558995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Prototype Test Strategy</a:t>
                  </a:r>
                </a:p>
              </p:txBody>
            </p:sp>
          </p:grpSp>
          <p:sp>
            <p:nvSpPr>
              <p:cNvPr id="310" name="[a preencher]"/>
              <p:cNvSpPr txBox="1"/>
              <p:nvPr/>
            </p:nvSpPr>
            <p:spPr>
              <a:xfrm>
                <a:off x="333917" y="1952821"/>
                <a:ext cx="8680777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upo"/>
          <p:cNvGrpSpPr/>
          <p:nvPr/>
        </p:nvGrpSpPr>
        <p:grpSpPr>
          <a:xfrm>
            <a:off x="-364076" y="72009"/>
            <a:ext cx="24663915" cy="13567452"/>
            <a:chOff x="0" y="0"/>
            <a:chExt cx="24663913" cy="13567451"/>
          </a:xfrm>
        </p:grpSpPr>
        <p:grpSp>
          <p:nvGrpSpPr>
            <p:cNvPr id="318" name="Grupo"/>
            <p:cNvGrpSpPr/>
            <p:nvPr/>
          </p:nvGrpSpPr>
          <p:grpSpPr>
            <a:xfrm>
              <a:off x="492050" y="0"/>
              <a:ext cx="8336044" cy="6648909"/>
              <a:chOff x="0" y="0"/>
              <a:chExt cx="8336043" cy="6648908"/>
            </a:xfrm>
          </p:grpSpPr>
          <p:grpSp>
            <p:nvGrpSpPr>
              <p:cNvPr id="316" name="Grupo"/>
              <p:cNvGrpSpPr/>
              <p:nvPr/>
            </p:nvGrpSpPr>
            <p:grpSpPr>
              <a:xfrm>
                <a:off x="0" y="0"/>
                <a:ext cx="8336044" cy="6648909"/>
                <a:chOff x="0" y="0"/>
                <a:chExt cx="8336043" cy="6648908"/>
              </a:xfrm>
            </p:grpSpPr>
            <p:sp>
              <p:nvSpPr>
                <p:cNvPr id="314" name="Retângulo"/>
                <p:cNvSpPr/>
                <p:nvPr/>
              </p:nvSpPr>
              <p:spPr>
                <a:xfrm>
                  <a:off x="0" y="0"/>
                  <a:ext cx="8336044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15" name="Indicators"/>
                <p:cNvSpPr txBox="1"/>
                <p:nvPr/>
              </p:nvSpPr>
              <p:spPr>
                <a:xfrm>
                  <a:off x="283827" y="218890"/>
                  <a:ext cx="2408859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Indicators</a:t>
                  </a:r>
                </a:p>
              </p:txBody>
            </p:sp>
          </p:grpSp>
          <p:sp>
            <p:nvSpPr>
              <p:cNvPr id="317" name="[a preencher]"/>
              <p:cNvSpPr txBox="1"/>
              <p:nvPr/>
            </p:nvSpPr>
            <p:spPr>
              <a:xfrm>
                <a:off x="319831" y="1523492"/>
                <a:ext cx="7079627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23" name="Grupo"/>
            <p:cNvGrpSpPr/>
            <p:nvPr/>
          </p:nvGrpSpPr>
          <p:grpSpPr>
            <a:xfrm>
              <a:off x="15362614" y="6745247"/>
              <a:ext cx="9293743" cy="6822205"/>
              <a:chOff x="0" y="0"/>
              <a:chExt cx="9293742" cy="6822203"/>
            </a:xfrm>
          </p:grpSpPr>
          <p:grpSp>
            <p:nvGrpSpPr>
              <p:cNvPr id="321" name="Grupo"/>
              <p:cNvGrpSpPr/>
              <p:nvPr/>
            </p:nvGrpSpPr>
            <p:grpSpPr>
              <a:xfrm>
                <a:off x="0" y="0"/>
                <a:ext cx="9293743" cy="6822204"/>
                <a:chOff x="0" y="0"/>
                <a:chExt cx="9293742" cy="6822203"/>
              </a:xfrm>
            </p:grpSpPr>
            <p:sp>
              <p:nvSpPr>
                <p:cNvPr id="319" name="Retângulo"/>
                <p:cNvSpPr/>
                <p:nvPr/>
              </p:nvSpPr>
              <p:spPr>
                <a:xfrm>
                  <a:off x="0" y="0"/>
                  <a:ext cx="9293743" cy="6822204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20" name="Refinement Strategy"/>
                <p:cNvSpPr txBox="1"/>
                <p:nvPr/>
              </p:nvSpPr>
              <p:spPr>
                <a:xfrm>
                  <a:off x="179968" y="366244"/>
                  <a:ext cx="548127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Refinement Strategy</a:t>
                  </a:r>
                </a:p>
              </p:txBody>
            </p:sp>
          </p:grpSp>
          <p:sp>
            <p:nvSpPr>
              <p:cNvPr id="322" name="[a preencher]"/>
              <p:cNvSpPr txBox="1"/>
              <p:nvPr/>
            </p:nvSpPr>
            <p:spPr>
              <a:xfrm>
                <a:off x="287297" y="1586944"/>
                <a:ext cx="8719148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28" name="Grupo"/>
            <p:cNvGrpSpPr/>
            <p:nvPr/>
          </p:nvGrpSpPr>
          <p:grpSpPr>
            <a:xfrm>
              <a:off x="15370171" y="19594"/>
              <a:ext cx="9293743" cy="6648909"/>
              <a:chOff x="0" y="0"/>
              <a:chExt cx="9293742" cy="6648908"/>
            </a:xfrm>
          </p:grpSpPr>
          <p:grpSp>
            <p:nvGrpSpPr>
              <p:cNvPr id="326" name="Grupo"/>
              <p:cNvGrpSpPr/>
              <p:nvPr/>
            </p:nvGrpSpPr>
            <p:grpSpPr>
              <a:xfrm>
                <a:off x="0" y="0"/>
                <a:ext cx="9293743" cy="6648909"/>
                <a:chOff x="0" y="0"/>
                <a:chExt cx="9293742" cy="6648908"/>
              </a:xfrm>
            </p:grpSpPr>
            <p:sp>
              <p:nvSpPr>
                <p:cNvPr id="324" name="Retângulo"/>
                <p:cNvSpPr/>
                <p:nvPr/>
              </p:nvSpPr>
              <p:spPr>
                <a:xfrm>
                  <a:off x="0" y="0"/>
                  <a:ext cx="9293743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25" name="Design Patterns"/>
                <p:cNvSpPr txBox="1"/>
                <p:nvPr/>
              </p:nvSpPr>
              <p:spPr>
                <a:xfrm>
                  <a:off x="253653" y="199295"/>
                  <a:ext cx="38200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Design Patterns</a:t>
                  </a:r>
                </a:p>
              </p:txBody>
            </p:sp>
          </p:grpSp>
          <p:sp>
            <p:nvSpPr>
              <p:cNvPr id="327" name="[a preencher]"/>
              <p:cNvSpPr txBox="1"/>
              <p:nvPr/>
            </p:nvSpPr>
            <p:spPr>
              <a:xfrm>
                <a:off x="281069" y="1728894"/>
                <a:ext cx="7079627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33" name="Grupo"/>
            <p:cNvGrpSpPr/>
            <p:nvPr/>
          </p:nvGrpSpPr>
          <p:grpSpPr>
            <a:xfrm>
              <a:off x="0" y="6749650"/>
              <a:ext cx="15292673" cy="6813399"/>
              <a:chOff x="0" y="0"/>
              <a:chExt cx="15292672" cy="6813398"/>
            </a:xfrm>
          </p:grpSpPr>
          <p:grpSp>
            <p:nvGrpSpPr>
              <p:cNvPr id="331" name="Grupo"/>
              <p:cNvGrpSpPr/>
              <p:nvPr/>
            </p:nvGrpSpPr>
            <p:grpSpPr>
              <a:xfrm>
                <a:off x="0" y="0"/>
                <a:ext cx="15292673" cy="6813399"/>
                <a:chOff x="0" y="0"/>
                <a:chExt cx="15292672" cy="6813398"/>
              </a:xfrm>
            </p:grpSpPr>
            <p:sp>
              <p:nvSpPr>
                <p:cNvPr id="329" name="Retângulo"/>
                <p:cNvSpPr/>
                <p:nvPr/>
              </p:nvSpPr>
              <p:spPr>
                <a:xfrm>
                  <a:off x="446597" y="0"/>
                  <a:ext cx="14846076" cy="681339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30" name="Development rules"/>
                <p:cNvSpPr txBox="1"/>
                <p:nvPr/>
              </p:nvSpPr>
              <p:spPr>
                <a:xfrm>
                  <a:off x="0" y="361842"/>
                  <a:ext cx="6042467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Development rules</a:t>
                  </a:r>
                </a:p>
              </p:txBody>
            </p:sp>
          </p:grpSp>
          <p:sp>
            <p:nvSpPr>
              <p:cNvPr id="332" name="[a preencher]"/>
              <p:cNvSpPr txBox="1"/>
              <p:nvPr/>
            </p:nvSpPr>
            <p:spPr>
              <a:xfrm>
                <a:off x="795122" y="1582541"/>
                <a:ext cx="11823841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38" name="Grupo"/>
            <p:cNvGrpSpPr/>
            <p:nvPr/>
          </p:nvGrpSpPr>
          <p:grpSpPr>
            <a:xfrm>
              <a:off x="8910166" y="18224"/>
              <a:ext cx="6377932" cy="6612461"/>
              <a:chOff x="0" y="0"/>
              <a:chExt cx="6377930" cy="6612459"/>
            </a:xfrm>
          </p:grpSpPr>
          <p:grpSp>
            <p:nvGrpSpPr>
              <p:cNvPr id="336" name="Grupo"/>
              <p:cNvGrpSpPr/>
              <p:nvPr/>
            </p:nvGrpSpPr>
            <p:grpSpPr>
              <a:xfrm>
                <a:off x="0" y="0"/>
                <a:ext cx="6377931" cy="6612460"/>
                <a:chOff x="0" y="0"/>
                <a:chExt cx="6377930" cy="6612459"/>
              </a:xfrm>
            </p:grpSpPr>
            <p:sp>
              <p:nvSpPr>
                <p:cNvPr id="334" name="Retângulo"/>
                <p:cNvSpPr/>
                <p:nvPr/>
              </p:nvSpPr>
              <p:spPr>
                <a:xfrm>
                  <a:off x="0" y="0"/>
                  <a:ext cx="6377931" cy="66124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35" name="Test Strategy"/>
                <p:cNvSpPr txBox="1"/>
                <p:nvPr/>
              </p:nvSpPr>
              <p:spPr>
                <a:xfrm>
                  <a:off x="236567" y="200665"/>
                  <a:ext cx="3142919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Test Strategy</a:t>
                  </a:r>
                </a:p>
              </p:txBody>
            </p:sp>
          </p:grpSp>
          <p:sp>
            <p:nvSpPr>
              <p:cNvPr id="337" name="[a preencher]"/>
              <p:cNvSpPr txBox="1"/>
              <p:nvPr/>
            </p:nvSpPr>
            <p:spPr>
              <a:xfrm>
                <a:off x="236566" y="1708468"/>
                <a:ext cx="5904799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"/>
          <p:cNvSpPr/>
          <p:nvPr/>
        </p:nvSpPr>
        <p:spPr>
          <a:xfrm>
            <a:off x="4288370" y="4346618"/>
            <a:ext cx="3766785" cy="1498851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Problems/Opportunities"/>
          <p:cNvSpPr txBox="1"/>
          <p:nvPr/>
        </p:nvSpPr>
        <p:spPr>
          <a:xfrm>
            <a:off x="4354364" y="4492668"/>
            <a:ext cx="174810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Problems/Opportunities</a:t>
            </a:r>
          </a:p>
        </p:txBody>
      </p:sp>
      <p:sp>
        <p:nvSpPr>
          <p:cNvPr id="189" name="Retângulo"/>
          <p:cNvSpPr/>
          <p:nvPr/>
        </p:nvSpPr>
        <p:spPr>
          <a:xfrm>
            <a:off x="8069478" y="4356165"/>
            <a:ext cx="3313949" cy="1983454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Main Benchmark"/>
          <p:cNvSpPr txBox="1"/>
          <p:nvPr/>
        </p:nvSpPr>
        <p:spPr>
          <a:xfrm>
            <a:off x="8155778" y="4448034"/>
            <a:ext cx="125676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 Benchmark</a:t>
            </a:r>
          </a:p>
        </p:txBody>
      </p:sp>
      <p:sp>
        <p:nvSpPr>
          <p:cNvPr id="191" name="Retângulo"/>
          <p:cNvSpPr/>
          <p:nvPr/>
        </p:nvSpPr>
        <p:spPr>
          <a:xfrm>
            <a:off x="8069478" y="6354964"/>
            <a:ext cx="3313949" cy="1674147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Retângulo"/>
          <p:cNvSpPr/>
          <p:nvPr/>
        </p:nvSpPr>
        <p:spPr>
          <a:xfrm>
            <a:off x="4288370" y="5856766"/>
            <a:ext cx="3766786" cy="2169302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Critical success factors"/>
          <p:cNvSpPr txBox="1"/>
          <p:nvPr/>
        </p:nvSpPr>
        <p:spPr>
          <a:xfrm>
            <a:off x="4362640" y="5950904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Critical success factors </a:t>
            </a:r>
          </a:p>
        </p:txBody>
      </p:sp>
      <p:sp>
        <p:nvSpPr>
          <p:cNvPr id="194" name="Investigate"/>
          <p:cNvSpPr txBox="1"/>
          <p:nvPr/>
        </p:nvSpPr>
        <p:spPr>
          <a:xfrm>
            <a:off x="4274508" y="3979170"/>
            <a:ext cx="836294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97A85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Investigate</a:t>
            </a:r>
          </a:p>
        </p:txBody>
      </p:sp>
      <p:sp>
        <p:nvSpPr>
          <p:cNvPr id="195" name="Design Patterns"/>
          <p:cNvSpPr txBox="1"/>
          <p:nvPr/>
        </p:nvSpPr>
        <p:spPr>
          <a:xfrm>
            <a:off x="18013178" y="5810663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196" name="Act -  Requirements' Identification"/>
          <p:cNvSpPr txBox="1"/>
          <p:nvPr/>
        </p:nvSpPr>
        <p:spPr>
          <a:xfrm>
            <a:off x="3794626" y="9425296"/>
            <a:ext cx="246804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Act -  Requirements' Identification</a:t>
            </a:r>
          </a:p>
        </p:txBody>
      </p:sp>
      <p:sp>
        <p:nvSpPr>
          <p:cNvPr id="198" name="Linha"/>
          <p:cNvSpPr/>
          <p:nvPr/>
        </p:nvSpPr>
        <p:spPr>
          <a:xfrm flipH="1">
            <a:off x="11621247" y="319977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99" name="Retângulo"/>
          <p:cNvSpPr/>
          <p:nvPr/>
        </p:nvSpPr>
        <p:spPr>
          <a:xfrm>
            <a:off x="8383272" y="937673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Retângulo"/>
          <p:cNvSpPr/>
          <p:nvPr/>
        </p:nvSpPr>
        <p:spPr>
          <a:xfrm>
            <a:off x="11762813" y="951365"/>
            <a:ext cx="3780475" cy="789714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Big idea"/>
          <p:cNvSpPr txBox="1"/>
          <p:nvPr/>
        </p:nvSpPr>
        <p:spPr>
          <a:xfrm>
            <a:off x="11876118" y="984740"/>
            <a:ext cx="64152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Big idea</a:t>
            </a:r>
          </a:p>
        </p:txBody>
      </p:sp>
      <p:sp>
        <p:nvSpPr>
          <p:cNvPr id="202" name="Forças"/>
          <p:cNvSpPr txBox="1"/>
          <p:nvPr/>
        </p:nvSpPr>
        <p:spPr>
          <a:xfrm>
            <a:off x="11949447" y="1868242"/>
            <a:ext cx="54566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Forças</a:t>
            </a:r>
          </a:p>
        </p:txBody>
      </p:sp>
      <p:sp>
        <p:nvSpPr>
          <p:cNvPr id="203" name="Retângulo"/>
          <p:cNvSpPr/>
          <p:nvPr/>
        </p:nvSpPr>
        <p:spPr>
          <a:xfrm>
            <a:off x="10067593" y="948616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Weaknesses"/>
          <p:cNvSpPr txBox="1"/>
          <p:nvPr/>
        </p:nvSpPr>
        <p:spPr>
          <a:xfrm>
            <a:off x="10184538" y="984740"/>
            <a:ext cx="95211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Weaknesses</a:t>
            </a:r>
          </a:p>
        </p:txBody>
      </p:sp>
      <p:sp>
        <p:nvSpPr>
          <p:cNvPr id="205" name="Retângulo"/>
          <p:cNvSpPr/>
          <p:nvPr/>
        </p:nvSpPr>
        <p:spPr>
          <a:xfrm>
            <a:off x="11762544" y="1754935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Essential Question"/>
          <p:cNvSpPr txBox="1"/>
          <p:nvPr/>
        </p:nvSpPr>
        <p:spPr>
          <a:xfrm>
            <a:off x="11868054" y="1779436"/>
            <a:ext cx="13756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Essential Question</a:t>
            </a:r>
          </a:p>
        </p:txBody>
      </p:sp>
      <p:sp>
        <p:nvSpPr>
          <p:cNvPr id="207" name="Retângulo"/>
          <p:cNvSpPr/>
          <p:nvPr/>
        </p:nvSpPr>
        <p:spPr>
          <a:xfrm>
            <a:off x="11762544" y="2428109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Challenge"/>
          <p:cNvSpPr txBox="1"/>
          <p:nvPr/>
        </p:nvSpPr>
        <p:spPr>
          <a:xfrm>
            <a:off x="11850475" y="2493456"/>
            <a:ext cx="768476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Challenge</a:t>
            </a:r>
          </a:p>
        </p:txBody>
      </p:sp>
      <p:sp>
        <p:nvSpPr>
          <p:cNvPr id="209" name="Engage"/>
          <p:cNvSpPr txBox="1"/>
          <p:nvPr/>
        </p:nvSpPr>
        <p:spPr>
          <a:xfrm>
            <a:off x="8264709" y="582677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sp>
        <p:nvSpPr>
          <p:cNvPr id="210" name="Strength"/>
          <p:cNvSpPr txBox="1"/>
          <p:nvPr/>
        </p:nvSpPr>
        <p:spPr>
          <a:xfrm>
            <a:off x="8464789" y="987893"/>
            <a:ext cx="666672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Strength</a:t>
            </a:r>
          </a:p>
        </p:txBody>
      </p:sp>
      <p:sp>
        <p:nvSpPr>
          <p:cNvPr id="211" name="Retângulo"/>
          <p:cNvSpPr/>
          <p:nvPr/>
        </p:nvSpPr>
        <p:spPr>
          <a:xfrm>
            <a:off x="5903189" y="9769231"/>
            <a:ext cx="1947200" cy="1433198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Retângulo"/>
          <p:cNvSpPr/>
          <p:nvPr/>
        </p:nvSpPr>
        <p:spPr>
          <a:xfrm>
            <a:off x="3831956" y="9768897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Value proposition"/>
          <p:cNvSpPr txBox="1"/>
          <p:nvPr/>
        </p:nvSpPr>
        <p:spPr>
          <a:xfrm>
            <a:off x="3881527" y="9850630"/>
            <a:ext cx="128526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Value proposition</a:t>
            </a:r>
          </a:p>
        </p:txBody>
      </p:sp>
      <p:sp>
        <p:nvSpPr>
          <p:cNvPr id="214" name="Retângulo"/>
          <p:cNvSpPr/>
          <p:nvPr/>
        </p:nvSpPr>
        <p:spPr>
          <a:xfrm>
            <a:off x="7864712" y="9768897"/>
            <a:ext cx="3047283" cy="143386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5" name="Prototype Test Strategy"/>
          <p:cNvSpPr txBox="1"/>
          <p:nvPr/>
        </p:nvSpPr>
        <p:spPr>
          <a:xfrm>
            <a:off x="7987179" y="9850630"/>
            <a:ext cx="172280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Prototype Test Strategy</a:t>
            </a:r>
          </a:p>
        </p:txBody>
      </p:sp>
      <p:sp>
        <p:nvSpPr>
          <p:cNvPr id="216" name="Retângulo"/>
          <p:cNvSpPr/>
          <p:nvPr/>
        </p:nvSpPr>
        <p:spPr>
          <a:xfrm>
            <a:off x="7864712" y="11224300"/>
            <a:ext cx="3047283" cy="1909023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Platform/…"/>
          <p:cNvSpPr txBox="1"/>
          <p:nvPr/>
        </p:nvSpPr>
        <p:spPr>
          <a:xfrm>
            <a:off x="5981781" y="9850630"/>
            <a:ext cx="991742" cy="42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/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Platform/</a:t>
            </a:r>
          </a:p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Technologies</a:t>
            </a:r>
          </a:p>
        </p:txBody>
      </p:sp>
      <p:sp>
        <p:nvSpPr>
          <p:cNvPr id="218" name="Retângulo"/>
          <p:cNvSpPr/>
          <p:nvPr/>
        </p:nvSpPr>
        <p:spPr>
          <a:xfrm>
            <a:off x="3835953" y="11230882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Requirements"/>
          <p:cNvSpPr txBox="1"/>
          <p:nvPr/>
        </p:nvSpPr>
        <p:spPr>
          <a:xfrm>
            <a:off x="3908780" y="1130564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sp>
        <p:nvSpPr>
          <p:cNvPr id="220" name="Stakeholders"/>
          <p:cNvSpPr txBox="1"/>
          <p:nvPr/>
        </p:nvSpPr>
        <p:spPr>
          <a:xfrm>
            <a:off x="8160838" y="6501991"/>
            <a:ext cx="9914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Stakeholders</a:t>
            </a:r>
          </a:p>
        </p:txBody>
      </p:sp>
      <p:sp>
        <p:nvSpPr>
          <p:cNvPr id="221" name="Design rules"/>
          <p:cNvSpPr txBox="1"/>
          <p:nvPr/>
        </p:nvSpPr>
        <p:spPr>
          <a:xfrm>
            <a:off x="7995658" y="11272722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rules</a:t>
            </a:r>
          </a:p>
        </p:txBody>
      </p:sp>
      <p:sp>
        <p:nvSpPr>
          <p:cNvPr id="222" name="Act -  Development approach"/>
          <p:cNvSpPr txBox="1"/>
          <p:nvPr/>
        </p:nvSpPr>
        <p:spPr>
          <a:xfrm>
            <a:off x="12344658" y="9393226"/>
            <a:ext cx="213489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Act -  Development approach</a:t>
            </a:r>
          </a:p>
        </p:txBody>
      </p:sp>
      <p:sp>
        <p:nvSpPr>
          <p:cNvPr id="223" name="Retângulo"/>
          <p:cNvSpPr/>
          <p:nvPr/>
        </p:nvSpPr>
        <p:spPr>
          <a:xfrm>
            <a:off x="14417879" y="9737496"/>
            <a:ext cx="1947201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Retângulo"/>
          <p:cNvSpPr/>
          <p:nvPr/>
        </p:nvSpPr>
        <p:spPr>
          <a:xfrm>
            <a:off x="12346646" y="9737162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Indicators"/>
          <p:cNvSpPr txBox="1"/>
          <p:nvPr/>
        </p:nvSpPr>
        <p:spPr>
          <a:xfrm>
            <a:off x="12441288" y="9818561"/>
            <a:ext cx="76847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Indicators</a:t>
            </a:r>
          </a:p>
        </p:txBody>
      </p:sp>
      <p:sp>
        <p:nvSpPr>
          <p:cNvPr id="226" name="Retângulo"/>
          <p:cNvSpPr/>
          <p:nvPr/>
        </p:nvSpPr>
        <p:spPr>
          <a:xfrm>
            <a:off x="16379404" y="9737162"/>
            <a:ext cx="3047282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Design Patterns"/>
          <p:cNvSpPr txBox="1"/>
          <p:nvPr/>
        </p:nvSpPr>
        <p:spPr>
          <a:xfrm>
            <a:off x="16511143" y="9818561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228" name="Retângulo"/>
          <p:cNvSpPr/>
          <p:nvPr/>
        </p:nvSpPr>
        <p:spPr>
          <a:xfrm>
            <a:off x="16379404" y="11213348"/>
            <a:ext cx="3047282" cy="18816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Test Strategy"/>
          <p:cNvSpPr txBox="1"/>
          <p:nvPr/>
        </p:nvSpPr>
        <p:spPr>
          <a:xfrm>
            <a:off x="14525394" y="9818561"/>
            <a:ext cx="98869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Test Strategy</a:t>
            </a:r>
          </a:p>
        </p:txBody>
      </p:sp>
      <p:sp>
        <p:nvSpPr>
          <p:cNvPr id="230" name="Retângulo"/>
          <p:cNvSpPr/>
          <p:nvPr/>
        </p:nvSpPr>
        <p:spPr>
          <a:xfrm>
            <a:off x="12350643" y="11199147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Coding rules"/>
          <p:cNvSpPr txBox="1"/>
          <p:nvPr/>
        </p:nvSpPr>
        <p:spPr>
          <a:xfrm>
            <a:off x="12423470" y="11273911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Coding rules</a:t>
            </a:r>
          </a:p>
        </p:txBody>
      </p:sp>
      <p:sp>
        <p:nvSpPr>
          <p:cNvPr id="232" name="Refinement Strategy"/>
          <p:cNvSpPr txBox="1"/>
          <p:nvPr/>
        </p:nvSpPr>
        <p:spPr>
          <a:xfrm>
            <a:off x="16510350" y="1124098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Refinement Strategy</a:t>
            </a:r>
          </a:p>
        </p:txBody>
      </p:sp>
      <p:sp>
        <p:nvSpPr>
          <p:cNvPr id="233" name="Linha"/>
          <p:cNvSpPr/>
          <p:nvPr/>
        </p:nvSpPr>
        <p:spPr>
          <a:xfrm>
            <a:off x="10946391" y="10949260"/>
            <a:ext cx="127841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234" name="Requirements"/>
          <p:cNvSpPr txBox="1"/>
          <p:nvPr/>
        </p:nvSpPr>
        <p:spPr>
          <a:xfrm>
            <a:off x="11063059" y="10561805"/>
            <a:ext cx="1045082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36490" y="4293528"/>
            <a:ext cx="6718041" cy="376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Linha"/>
          <p:cNvSpPr/>
          <p:nvPr/>
        </p:nvSpPr>
        <p:spPr>
          <a:xfrm flipH="1">
            <a:off x="11624357" y="837204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ngage"/>
          <p:cNvSpPr txBox="1"/>
          <p:nvPr/>
        </p:nvSpPr>
        <p:spPr>
          <a:xfrm>
            <a:off x="17841933" y="456592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grpSp>
        <p:nvGrpSpPr>
          <p:cNvPr id="263" name="Grupo"/>
          <p:cNvGrpSpPr/>
          <p:nvPr/>
        </p:nvGrpSpPr>
        <p:grpSpPr>
          <a:xfrm>
            <a:off x="0" y="0"/>
            <a:ext cx="24842178" cy="14043612"/>
            <a:chOff x="0" y="0"/>
            <a:chExt cx="24464234" cy="13591275"/>
          </a:xfrm>
        </p:grpSpPr>
        <p:grpSp>
          <p:nvGrpSpPr>
            <p:cNvPr id="242" name="Grupo"/>
            <p:cNvGrpSpPr/>
            <p:nvPr/>
          </p:nvGrpSpPr>
          <p:grpSpPr>
            <a:xfrm>
              <a:off x="0" y="27138"/>
              <a:ext cx="6584055" cy="13564137"/>
              <a:chOff x="0" y="0"/>
              <a:chExt cx="6584054" cy="13564135"/>
            </a:xfrm>
          </p:grpSpPr>
          <p:grpSp>
            <p:nvGrpSpPr>
              <p:cNvPr id="240" name="Grupo"/>
              <p:cNvGrpSpPr/>
              <p:nvPr/>
            </p:nvGrpSpPr>
            <p:grpSpPr>
              <a:xfrm>
                <a:off x="0" y="0"/>
                <a:ext cx="6584054" cy="13564135"/>
                <a:chOff x="0" y="0"/>
                <a:chExt cx="6584053" cy="13564134"/>
              </a:xfrm>
            </p:grpSpPr>
            <p:sp>
              <p:nvSpPr>
                <p:cNvPr id="238" name="Retângulo"/>
                <p:cNvSpPr/>
                <p:nvPr/>
              </p:nvSpPr>
              <p:spPr>
                <a:xfrm>
                  <a:off x="0" y="0"/>
                  <a:ext cx="6584053" cy="13564134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39" name="Strength"/>
                <p:cNvSpPr txBox="1"/>
                <p:nvPr/>
              </p:nvSpPr>
              <p:spPr>
                <a:xfrm>
                  <a:off x="163073" y="220177"/>
                  <a:ext cx="206951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Strength</a:t>
                  </a:r>
                </a:p>
              </p:txBody>
            </p:sp>
          </p:grpSp>
          <p:sp>
            <p:nvSpPr>
              <p:cNvPr id="241" name="[a preencher]"/>
              <p:cNvSpPr txBox="1"/>
              <p:nvPr/>
            </p:nvSpPr>
            <p:spPr>
              <a:xfrm>
                <a:off x="424698" y="1750983"/>
                <a:ext cx="5734657" cy="69768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Equipe;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Planejamento </a:t>
                </a:r>
                <a:r>
                  <a:rPr lang="pt-BR" dirty="0" smtClean="0"/>
                  <a:t>Orçamentário;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Reserva de </a:t>
                </a:r>
                <a:r>
                  <a:rPr lang="pt-BR" dirty="0" smtClean="0"/>
                  <a:t>Emergência;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Análise de </a:t>
                </a:r>
                <a:r>
                  <a:rPr lang="pt-BR" dirty="0" smtClean="0"/>
                  <a:t>Despesas;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Investimentos </a:t>
                </a:r>
                <a:r>
                  <a:rPr lang="pt-BR" dirty="0" smtClean="0"/>
                  <a:t>Planejados;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Controle de </a:t>
                </a:r>
                <a:r>
                  <a:rPr lang="pt-BR" dirty="0" smtClean="0"/>
                  <a:t>Dívidas;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Segurança;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Personalização de metas;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Aplicação Web – Responsivo;</a:t>
                </a:r>
              </a:p>
              <a:p>
                <a:r>
                  <a:rPr lang="pt-BR" dirty="0"/>
                  <a:t>	-Web</a:t>
                </a:r>
              </a:p>
              <a:p>
                <a:r>
                  <a:rPr lang="pt-BR" dirty="0"/>
                  <a:t>	-</a:t>
                </a:r>
                <a:r>
                  <a:rPr lang="pt-BR" dirty="0" smtClean="0"/>
                  <a:t>Mobile</a:t>
                </a:r>
              </a:p>
              <a:p>
                <a:r>
                  <a:rPr lang="pt-BR" dirty="0" smtClean="0"/>
                  <a:t>10. Promoção de bem-estar;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endParaRPr lang="pt-BR" dirty="0" smtClean="0"/>
              </a:p>
              <a:p>
                <a:endParaRPr dirty="0"/>
              </a:p>
            </p:txBody>
          </p:sp>
        </p:grpSp>
        <p:grpSp>
          <p:nvGrpSpPr>
            <p:cNvPr id="247" name="Grupo"/>
            <p:cNvGrpSpPr/>
            <p:nvPr/>
          </p:nvGrpSpPr>
          <p:grpSpPr>
            <a:xfrm>
              <a:off x="6624026" y="0"/>
              <a:ext cx="6220626" cy="13530269"/>
              <a:chOff x="-35143" y="-44071"/>
              <a:chExt cx="6220624" cy="13530268"/>
            </a:xfrm>
          </p:grpSpPr>
          <p:grpSp>
            <p:nvGrpSpPr>
              <p:cNvPr id="245" name="Grupo"/>
              <p:cNvGrpSpPr/>
              <p:nvPr/>
            </p:nvGrpSpPr>
            <p:grpSpPr>
              <a:xfrm>
                <a:off x="-35143" y="-44071"/>
                <a:ext cx="6220624" cy="13530268"/>
                <a:chOff x="-35143" y="-44071"/>
                <a:chExt cx="6220623" cy="13530267"/>
              </a:xfrm>
            </p:grpSpPr>
            <p:sp>
              <p:nvSpPr>
                <p:cNvPr id="243" name="Retângulo"/>
                <p:cNvSpPr/>
                <p:nvPr/>
              </p:nvSpPr>
              <p:spPr>
                <a:xfrm>
                  <a:off x="-35143" y="-44071"/>
                  <a:ext cx="6220623" cy="13530267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4" name="Weaknesses"/>
                <p:cNvSpPr txBox="1"/>
                <p:nvPr/>
              </p:nvSpPr>
              <p:spPr>
                <a:xfrm>
                  <a:off x="131216" y="220177"/>
                  <a:ext cx="3020999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Weaknesses</a:t>
                  </a:r>
                </a:p>
              </p:txBody>
            </p:sp>
          </p:grpSp>
          <p:sp>
            <p:nvSpPr>
              <p:cNvPr id="246" name="[a preencher]"/>
              <p:cNvSpPr txBox="1"/>
              <p:nvPr/>
            </p:nvSpPr>
            <p:spPr>
              <a:xfrm>
                <a:off x="406600" y="1526435"/>
                <a:ext cx="5641035" cy="8361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Complexidade de Integração Bancária;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Segurança;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Investimento;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Manutenção;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Risco de Dados Incompletos ou Incorretos;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Suporte ao Cliente;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Escalabilidade;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Interface Humano Computador;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Acessibilidade;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 </a:t>
                </a:r>
                <a:r>
                  <a:rPr lang="pt-BR" dirty="0" smtClean="0"/>
                  <a:t>Dependência de dados externos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endParaRPr lang="pt-BR" dirty="0"/>
              </a:p>
              <a:p>
                <a:endParaRPr dirty="0"/>
              </a:p>
            </p:txBody>
          </p:sp>
        </p:grpSp>
        <p:grpSp>
          <p:nvGrpSpPr>
            <p:cNvPr id="252" name="Grupo"/>
            <p:cNvGrpSpPr/>
            <p:nvPr/>
          </p:nvGrpSpPr>
          <p:grpSpPr>
            <a:xfrm>
              <a:off x="12954909" y="0"/>
              <a:ext cx="11237063" cy="4479617"/>
              <a:chOff x="0" y="0"/>
              <a:chExt cx="11237061" cy="4479616"/>
            </a:xfrm>
          </p:grpSpPr>
          <p:grpSp>
            <p:nvGrpSpPr>
              <p:cNvPr id="250" name="Grupo"/>
              <p:cNvGrpSpPr/>
              <p:nvPr/>
            </p:nvGrpSpPr>
            <p:grpSpPr>
              <a:xfrm>
                <a:off x="0" y="0"/>
                <a:ext cx="11237061" cy="4479616"/>
                <a:chOff x="0" y="0"/>
                <a:chExt cx="11237060" cy="4479615"/>
              </a:xfrm>
            </p:grpSpPr>
            <p:sp>
              <p:nvSpPr>
                <p:cNvPr id="248" name="Retângulo"/>
                <p:cNvSpPr/>
                <p:nvPr/>
              </p:nvSpPr>
              <p:spPr>
                <a:xfrm>
                  <a:off x="0" y="0"/>
                  <a:ext cx="11237060" cy="4479615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9" name="Big idea"/>
                <p:cNvSpPr txBox="1"/>
                <p:nvPr/>
              </p:nvSpPr>
              <p:spPr>
                <a:xfrm>
                  <a:off x="215921" y="197055"/>
                  <a:ext cx="198569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Big idea</a:t>
                  </a:r>
                </a:p>
              </p:txBody>
            </p:sp>
          </p:grpSp>
          <p:sp>
            <p:nvSpPr>
              <p:cNvPr id="251" name="[a preencher]"/>
              <p:cNvSpPr txBox="1"/>
              <p:nvPr/>
            </p:nvSpPr>
            <p:spPr>
              <a:xfrm>
                <a:off x="314172" y="1519008"/>
                <a:ext cx="10307360" cy="19614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algn="just"/>
                <a:r>
                  <a:rPr lang="pt-BR" dirty="0" smtClean="0"/>
                  <a:t>Criar um aplicativo que ajude usuários a gerenciar suas finanças pessoais de forma eficaz, incluindo controle de orçamento, despesas, metas financeiras e geração de relatórios.</a:t>
                </a:r>
                <a:endParaRPr dirty="0"/>
              </a:p>
            </p:txBody>
          </p:sp>
        </p:grpSp>
        <p:grpSp>
          <p:nvGrpSpPr>
            <p:cNvPr id="257" name="Grupo"/>
            <p:cNvGrpSpPr/>
            <p:nvPr/>
          </p:nvGrpSpPr>
          <p:grpSpPr>
            <a:xfrm>
              <a:off x="12954909" y="4533670"/>
              <a:ext cx="11192175" cy="5813205"/>
              <a:chOff x="-22444" y="27026"/>
              <a:chExt cx="11192174" cy="5813203"/>
            </a:xfrm>
          </p:grpSpPr>
          <p:grpSp>
            <p:nvGrpSpPr>
              <p:cNvPr id="255" name="Grupo"/>
              <p:cNvGrpSpPr/>
              <p:nvPr/>
            </p:nvGrpSpPr>
            <p:grpSpPr>
              <a:xfrm>
                <a:off x="-22444" y="27026"/>
                <a:ext cx="11192174" cy="5246370"/>
                <a:chOff x="-22444" y="27026"/>
                <a:chExt cx="11192173" cy="5246369"/>
              </a:xfrm>
            </p:grpSpPr>
            <p:sp>
              <p:nvSpPr>
                <p:cNvPr id="253" name="Retângulo"/>
                <p:cNvSpPr/>
                <p:nvPr/>
              </p:nvSpPr>
              <p:spPr>
                <a:xfrm>
                  <a:off x="-22444" y="27026"/>
                  <a:ext cx="11192173" cy="5246369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4" name="Essential Question"/>
                <p:cNvSpPr txBox="1"/>
                <p:nvPr/>
              </p:nvSpPr>
              <p:spPr>
                <a:xfrm>
                  <a:off x="138098" y="125536"/>
                  <a:ext cx="443273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Essential Question</a:t>
                  </a:r>
                </a:p>
              </p:txBody>
            </p:sp>
          </p:grpSp>
          <p:sp>
            <p:nvSpPr>
              <p:cNvPr id="256" name="[a preencher]"/>
              <p:cNvSpPr txBox="1"/>
              <p:nvPr/>
            </p:nvSpPr>
            <p:spPr>
              <a:xfrm>
                <a:off x="138098" y="710111"/>
                <a:ext cx="9970221" cy="5130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Como garantir a segurança dos dados do usuário?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Como abordadremos a escalabilidade do aplicativo?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Como garantiremps uma experiência de usuário satisfatória?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Como eduacar o usuário a guardar mais dinheiro?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Qual a estrategia para novas funcionalidades?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lidaremos com o gerenciamento e a análise de grandes volumes de dados financeiros?</a:t>
                </a:r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endParaRPr dirty="0"/>
              </a:p>
            </p:txBody>
          </p:sp>
        </p:grpSp>
        <p:grpSp>
          <p:nvGrpSpPr>
            <p:cNvPr id="262" name="Grupo"/>
            <p:cNvGrpSpPr/>
            <p:nvPr/>
          </p:nvGrpSpPr>
          <p:grpSpPr>
            <a:xfrm>
              <a:off x="12985818" y="9166917"/>
              <a:ext cx="11478416" cy="4387578"/>
              <a:chOff x="-1" y="-613124"/>
              <a:chExt cx="11478415" cy="4387575"/>
            </a:xfrm>
          </p:grpSpPr>
          <p:grpSp>
            <p:nvGrpSpPr>
              <p:cNvPr id="260" name="Grupo"/>
              <p:cNvGrpSpPr/>
              <p:nvPr/>
            </p:nvGrpSpPr>
            <p:grpSpPr>
              <a:xfrm>
                <a:off x="-1" y="-613124"/>
                <a:ext cx="11175241" cy="4387575"/>
                <a:chOff x="-1" y="-613124"/>
                <a:chExt cx="11175240" cy="4387574"/>
              </a:xfrm>
            </p:grpSpPr>
            <p:sp>
              <p:nvSpPr>
                <p:cNvPr id="258" name="Retângulo"/>
                <p:cNvSpPr/>
                <p:nvPr/>
              </p:nvSpPr>
              <p:spPr>
                <a:xfrm>
                  <a:off x="-1" y="-63919"/>
                  <a:ext cx="11175240" cy="3838369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9" name="Challenge"/>
                <p:cNvSpPr txBox="1"/>
                <p:nvPr/>
              </p:nvSpPr>
              <p:spPr>
                <a:xfrm>
                  <a:off x="185011" y="-613124"/>
                  <a:ext cx="2408859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Challenge</a:t>
                  </a:r>
                </a:p>
              </p:txBody>
            </p:sp>
          </p:grpSp>
          <p:sp>
            <p:nvSpPr>
              <p:cNvPr id="261" name="[a preencher]"/>
              <p:cNvSpPr txBox="1"/>
              <p:nvPr/>
            </p:nvSpPr>
            <p:spPr>
              <a:xfrm>
                <a:off x="530090" y="213584"/>
                <a:ext cx="10948324" cy="3283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 smtClean="0"/>
                  <a:t>-Desenvolver </a:t>
                </a:r>
                <a:r>
                  <a:rPr lang="pt-BR" dirty="0"/>
                  <a:t>um sistema seguro e eficiente para integrar dados bancários dos </a:t>
                </a:r>
                <a:r>
                  <a:rPr lang="pt-BR" dirty="0" smtClean="0"/>
                  <a:t>usuários</a:t>
                </a:r>
                <a:endParaRPr lang="pt-BR" dirty="0"/>
              </a:p>
              <a:p>
                <a:r>
                  <a:rPr lang="pt-BR" dirty="0"/>
                  <a:t>-Garantia de Segurança dos Dados do Usuário</a:t>
                </a:r>
                <a:br>
                  <a:rPr lang="pt-BR" dirty="0"/>
                </a:br>
                <a:r>
                  <a:rPr lang="pt-BR" dirty="0"/>
                  <a:t>-Escalabilidade do Aplicativo</a:t>
                </a:r>
                <a:br>
                  <a:rPr lang="pt-BR" dirty="0"/>
                </a:br>
                <a:r>
                  <a:rPr lang="pt-BR" dirty="0"/>
                  <a:t>- Experiência de Usuário Satisfatória</a:t>
                </a:r>
                <a:br>
                  <a:rPr lang="pt-BR" dirty="0"/>
                </a:br>
                <a:r>
                  <a:rPr lang="pt-BR" dirty="0"/>
                  <a:t>-Educação Financeira dos Usuários</a:t>
                </a:r>
                <a:br>
                  <a:rPr lang="pt-BR" dirty="0"/>
                </a:br>
                <a:r>
                  <a:rPr lang="pt-BR" dirty="0"/>
                  <a:t>-Estratégia para Novas Funcionalidades</a:t>
                </a:r>
                <a:endParaRPr dirty="0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upo"/>
          <p:cNvGrpSpPr/>
          <p:nvPr/>
        </p:nvGrpSpPr>
        <p:grpSpPr>
          <a:xfrm>
            <a:off x="-17114" y="0"/>
            <a:ext cx="15356642" cy="13716001"/>
            <a:chOff x="-14572" y="0"/>
            <a:chExt cx="15356641" cy="13715999"/>
          </a:xfrm>
        </p:grpSpPr>
        <p:grpSp>
          <p:nvGrpSpPr>
            <p:cNvPr id="269" name="Grupo"/>
            <p:cNvGrpSpPr/>
            <p:nvPr/>
          </p:nvGrpSpPr>
          <p:grpSpPr>
            <a:xfrm>
              <a:off x="-14572" y="0"/>
              <a:ext cx="10756360" cy="13702483"/>
              <a:chOff x="-17114" y="-13513"/>
              <a:chExt cx="10756359" cy="13702480"/>
            </a:xfrm>
          </p:grpSpPr>
          <p:grpSp>
            <p:nvGrpSpPr>
              <p:cNvPr id="267" name="Grupo"/>
              <p:cNvGrpSpPr/>
              <p:nvPr/>
            </p:nvGrpSpPr>
            <p:grpSpPr>
              <a:xfrm>
                <a:off x="46365" y="-13513"/>
                <a:ext cx="10692880" cy="13702480"/>
                <a:chOff x="46364" y="-13513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46364" y="-13513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7580" y="433966"/>
                  <a:ext cx="8784031" cy="25154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</a:t>
                  </a:r>
                  <a:r>
                    <a:rPr lang="pt-BR" dirty="0" smtClean="0"/>
                    <a:t>– Categoria 1:</a:t>
                  </a:r>
                </a:p>
                <a:p>
                  <a:r>
                    <a:rPr lang="pt-BR" dirty="0"/>
                    <a:t> Desenvolver um sistema seguro e eficiente para integrar dados bancários dos usuários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-17114" y="3593436"/>
                <a:ext cx="10692881" cy="75937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/>
                  <a:t>Quais são os requisitos de segurança para proteger dados bancários durante a transmissão</a:t>
                </a:r>
                <a:r>
                  <a:rPr lang="pt-BR" sz="2800" dirty="0" smtClean="0"/>
                  <a:t>?</a:t>
                </a:r>
                <a:endParaRPr lang="pt-BR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a criptografia dos dados armazenados?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APIs bancárias suportarão a integração de dados de forma segura?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vamos autenticar os usuários ao acessar seus dados bancários?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são as melhores práticas para prevenir fraudes e invasões de sistemas bancários?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lidaremos com possíveis falhas na comunicação com bancos?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validaremos a precisão dos dados importados de contas bancárias?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Qual será o protocolo para notificar os usuários em caso de uma violação de segurança?</a:t>
                </a:r>
                <a:endParaRPr lang="pt-BR" dirty="0"/>
              </a:p>
            </p:txBody>
          </p:sp>
        </p:grpSp>
        <p:grpSp>
          <p:nvGrpSpPr>
            <p:cNvPr id="274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272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093520" y="1110272"/>
                <a:ext cx="3384438" cy="121642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sz="2800" dirty="0">
                    <a:hlinkClick r:id="rId2"/>
                  </a:rPr>
                  <a:t>https://fia.com.br/blog/educacao-financeira</a:t>
                </a:r>
                <a:r>
                  <a:rPr lang="pt-BR" sz="2800" dirty="0" smtClean="0">
                    <a:hlinkClick r:id="rId2"/>
                  </a:rPr>
                  <a:t>/</a:t>
                </a:r>
                <a:endParaRPr lang="pt-BR" sz="2800" dirty="0" smtClean="0"/>
              </a:p>
              <a:p>
                <a:endParaRPr lang="pt-BR" sz="2800" dirty="0" smtClean="0"/>
              </a:p>
              <a:p>
                <a:r>
                  <a:rPr lang="pt-BR" sz="2800" dirty="0">
                    <a:hlinkClick r:id="rId3"/>
                  </a:rPr>
                  <a:t>https://</a:t>
                </a:r>
                <a:r>
                  <a:rPr lang="pt-BR" sz="2800" dirty="0" smtClean="0">
                    <a:hlinkClick r:id="rId3"/>
                  </a:rPr>
                  <a:t>www.caixa.gov.br/educacao-financeira/Paginas/default.aspx</a:t>
                </a:r>
                <a:endParaRPr lang="pt-BR" sz="2800" dirty="0"/>
              </a:p>
              <a:p>
                <a:endParaRPr lang="pt-BR" sz="2800" dirty="0" smtClean="0"/>
              </a:p>
              <a:p>
                <a:r>
                  <a:rPr lang="pt-BR" sz="2800" dirty="0">
                    <a:hlinkClick r:id="rId4"/>
                  </a:rPr>
                  <a:t>https://</a:t>
                </a:r>
                <a:r>
                  <a:rPr lang="pt-BR" sz="2800" dirty="0" smtClean="0">
                    <a:hlinkClick r:id="rId4"/>
                  </a:rPr>
                  <a:t>www.ev.org.br/cursos/educacao-financeira</a:t>
                </a:r>
                <a:endParaRPr lang="pt-BR" sz="2800" dirty="0" smtClean="0"/>
              </a:p>
              <a:p>
                <a:endParaRPr lang="pt-BR" sz="2800" dirty="0" smtClean="0"/>
              </a:p>
              <a:p>
                <a:r>
                  <a:rPr lang="pt-BR" sz="2800" dirty="0">
                    <a:hlinkClick r:id="rId5"/>
                  </a:rPr>
                  <a:t>https://plataforma.meubolsoemdia.com.br/?</a:t>
                </a:r>
                <a:r>
                  <a:rPr lang="pt-BR" sz="2800" dirty="0" smtClean="0">
                    <a:hlinkClick r:id="rId5"/>
                  </a:rPr>
                  <a:t>utm_source=googleads&amp;utm_medium=Search&amp;utm_campaign=controle&amp;gad_source=1&amp;gclid=CjwKCAjwl6-3BhBWEiwApN6_ksoYYo3uSAERU9pKVycQo0rqAbIYkC96_durbCgGiSo0JQDkqUYJNBoC1nAQAvD_BwE</a:t>
                </a:r>
                <a:endParaRPr lang="pt-BR" sz="2800" dirty="0" smtClean="0"/>
              </a:p>
              <a:p>
                <a:endParaRPr lang="pt-BR" dirty="0" smtClean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732292" y="956521"/>
            <a:ext cx="3911396" cy="53008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APIs </a:t>
            </a:r>
            <a:r>
              <a:rPr lang="pt-BR" dirty="0" smtClean="0"/>
              <a:t>Bancárias</a:t>
            </a:r>
          </a:p>
          <a:p>
            <a:endParaRPr lang="pt-BR" dirty="0" smtClean="0"/>
          </a:p>
          <a:p>
            <a:r>
              <a:rPr lang="pt-BR" dirty="0"/>
              <a:t>Documentação de Segurança de Dados: OWASP (Open Web Application Security Project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/>
              <a:t>Ferramentas de Criptografia</a:t>
            </a:r>
          </a:p>
          <a:p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-19096" y="0"/>
            <a:ext cx="15358624" cy="13716001"/>
            <a:chOff x="-16554" y="0"/>
            <a:chExt cx="15358623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-16554" y="13512"/>
              <a:ext cx="10711977" cy="13702483"/>
              <a:chOff x="-19096" y="-1"/>
              <a:chExt cx="10711976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145362" y="445650"/>
                  <a:ext cx="8585361" cy="189992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</a:t>
                  </a:r>
                  <a:r>
                    <a:rPr lang="pt-BR" dirty="0" smtClean="0"/>
                    <a:t>Categoria 2:</a:t>
                  </a:r>
                </a:p>
                <a:p>
                  <a:r>
                    <a:rPr lang="pt-BR" dirty="0"/>
                    <a:t>Garantia de Segurança dos Dados do Usuário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-19096" y="3170847"/>
                <a:ext cx="10341263" cy="81631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Quais </a:t>
                </a:r>
                <a:r>
                  <a:rPr lang="pt-BR" dirty="0"/>
                  <a:t>são as melhores práticas de criptografia que usaremos para proteger os dados dos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a conformidade com as regulamentações de privacidade de dados, como a LGPD?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métodos de autenticação (e.g., 2FA) serão implementados?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detectaremos e responderemos a tentativas de invasão ou acessos não autorizados?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serão os métodos de backup e recuperação de dados em caso de perda?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educaremos os usuários sobre as práticas de segurança, como senhas fortes?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práticas de revisão de código serão adotadas para garantir a segurança contínua do aplicativo?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testaremos regularmente a robustez das medidas de segurança </a:t>
                </a:r>
                <a:r>
                  <a:rPr lang="pt-BR" dirty="0" smtClean="0"/>
                  <a:t>implementadas?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784126" y="1409126"/>
            <a:ext cx="3911396" cy="72090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Frameworks de </a:t>
            </a:r>
            <a:r>
              <a:rPr lang="pt-BR" dirty="0" smtClean="0"/>
              <a:t>Segurança</a:t>
            </a:r>
          </a:p>
          <a:p>
            <a:endParaRPr lang="pt-BR" dirty="0"/>
          </a:p>
          <a:p>
            <a:r>
              <a:rPr lang="pt-BR" dirty="0"/>
              <a:t>Regulamentações de Privacidade de Dados: </a:t>
            </a:r>
            <a:r>
              <a:rPr lang="pt-BR" dirty="0" smtClean="0"/>
              <a:t>LGPD</a:t>
            </a:r>
          </a:p>
          <a:p>
            <a:endParaRPr lang="pt-BR" dirty="0"/>
          </a:p>
          <a:p>
            <a:r>
              <a:rPr lang="pt-BR" dirty="0"/>
              <a:t>Ferramentas de Backup e </a:t>
            </a:r>
            <a:r>
              <a:rPr lang="pt-BR" dirty="0" smtClean="0"/>
              <a:t>Recuperação</a:t>
            </a:r>
          </a:p>
          <a:p>
            <a:endParaRPr lang="pt-BR" dirty="0"/>
          </a:p>
          <a:p>
            <a:r>
              <a:rPr lang="pt-BR" dirty="0"/>
              <a:t>Bibliotecas de </a:t>
            </a:r>
            <a:r>
              <a:rPr lang="pt-BR" dirty="0" smtClean="0"/>
              <a:t>Segurança</a:t>
            </a:r>
          </a:p>
          <a:p>
            <a:endParaRPr lang="pt-BR" dirty="0"/>
          </a:p>
          <a:p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0692881" cy="13702483"/>
              <a:chOff x="0" y="-1"/>
              <a:chExt cx="10692880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73807" y="90877"/>
                  <a:ext cx="7640278" cy="12843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</a:t>
                  </a:r>
                  <a:r>
                    <a:rPr lang="pt-BR" dirty="0" smtClean="0"/>
                    <a:t>Categoria 3:</a:t>
                  </a:r>
                </a:p>
                <a:p>
                  <a:r>
                    <a:rPr lang="pt-BR" dirty="0"/>
                    <a:t> Escalabilidade do Aplicativo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380586" y="2932799"/>
                <a:ext cx="9976751" cy="81631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tecnologias backend garantem que o aplicativo suporte um número crescente de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identificaremos gargalos de desempenho à medida que a base de usuários cresce?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que o banco de dados seja escalável e responda rapidamente?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práticas de monitoramento de performance serão implementadas?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usaremos balanceamento de carga para distribuir o tráfego do aplicativo?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Que soluções de cache podemos implementar para melhorar a performance?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são os desafios de escalar a integração com diferentes APIs bancárias?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adaptaremos o aplicativo para novos mercados ou regiões, se necessário?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6059226" y="1097142"/>
            <a:ext cx="3911396" cy="768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Ferramentas de Teste de </a:t>
            </a:r>
            <a:r>
              <a:rPr lang="pt-BR" dirty="0" smtClean="0"/>
              <a:t>Carga</a:t>
            </a:r>
          </a:p>
          <a:p>
            <a:endParaRPr lang="pt-BR" dirty="0"/>
          </a:p>
          <a:p>
            <a:r>
              <a:rPr lang="pt-BR" dirty="0"/>
              <a:t>Plataformas de Containerização: </a:t>
            </a:r>
            <a:r>
              <a:rPr lang="pt-BR" dirty="0" smtClean="0"/>
              <a:t>Docker</a:t>
            </a:r>
          </a:p>
          <a:p>
            <a:endParaRPr lang="pt-BR" dirty="0"/>
          </a:p>
          <a:p>
            <a:r>
              <a:rPr lang="pt-BR" dirty="0"/>
              <a:t>Bancos de Dados Escaláveis: MongoDB Atlas</a:t>
            </a:r>
            <a:r>
              <a:rPr lang="pt-BR" dirty="0" smtClean="0"/>
              <a:t>,</a:t>
            </a:r>
          </a:p>
          <a:p>
            <a:endParaRPr lang="pt-BR" dirty="0"/>
          </a:p>
          <a:p>
            <a:r>
              <a:rPr lang="pt-BR" dirty="0"/>
              <a:t>Ferramentas de </a:t>
            </a:r>
            <a:r>
              <a:rPr lang="pt-BR" dirty="0" smtClean="0"/>
              <a:t>Monitoramento</a:t>
            </a:r>
          </a:p>
          <a:p>
            <a:endParaRPr lang="pt-BR" dirty="0"/>
          </a:p>
          <a:p>
            <a:r>
              <a:rPr lang="pt-BR" dirty="0"/>
              <a:t>Frameworks de Microservices</a:t>
            </a:r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16533" y="0"/>
            <a:ext cx="15322995" cy="13716001"/>
            <a:chOff x="19075" y="0"/>
            <a:chExt cx="15322994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19075" y="0"/>
              <a:ext cx="10692881" cy="13702483"/>
              <a:chOff x="16533" y="-13513"/>
              <a:chExt cx="10692880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16533" y="-13513"/>
                <a:ext cx="10692880" cy="13702480"/>
                <a:chOff x="16533" y="-13513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16533" y="-13513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3461" y="177507"/>
                  <a:ext cx="8066676" cy="12843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</a:t>
                  </a:r>
                  <a:r>
                    <a:rPr lang="pt-BR" dirty="0" smtClean="0"/>
                    <a:t>Categoria 4</a:t>
                  </a:r>
                </a:p>
                <a:p>
                  <a:r>
                    <a:rPr lang="pt-BR" dirty="0"/>
                    <a:t>Experiência de Usuário Satisfatória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582739" y="3640175"/>
                <a:ext cx="9141552" cy="8640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que a interface seja intuitiva e fácil de usar?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metodologias de design de UX serão utilizadas para otimizar a experiência do usuário?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lidaremos com o feedback dos usuários para melhorar a interface continuamente?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que a interface seja responsiva em diferentes dispositivos?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Que ferramentas usaremos para testar a experiência do usuário antes do lançamento?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otimizaremos o tempo de carregamento e a navegação dentro do aplicativo?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a personalização (temas, preferências) influenciará na retenção de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vamos educar os usuários sobre os recursos do aplicativo para que tirem o máximo proveito?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800458" y="1097142"/>
            <a:ext cx="3911396" cy="91172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Ferramentas de Prototipagem: </a:t>
            </a:r>
            <a:r>
              <a:rPr lang="pt-BR" dirty="0" smtClean="0"/>
              <a:t>Figma</a:t>
            </a:r>
          </a:p>
          <a:p>
            <a:endParaRPr lang="pt-BR" dirty="0"/>
          </a:p>
          <a:p>
            <a:r>
              <a:rPr lang="pt-BR" dirty="0"/>
              <a:t>Frameworks de Design </a:t>
            </a:r>
            <a:r>
              <a:rPr lang="pt-BR" dirty="0" smtClean="0"/>
              <a:t>Responsivo</a:t>
            </a:r>
          </a:p>
          <a:p>
            <a:endParaRPr lang="pt-BR" dirty="0"/>
          </a:p>
          <a:p>
            <a:r>
              <a:rPr lang="pt-BR" dirty="0"/>
              <a:t>Ferramentas de Teste de </a:t>
            </a:r>
            <a:r>
              <a:rPr lang="pt-BR" dirty="0" smtClean="0"/>
              <a:t>Usabilidade</a:t>
            </a:r>
          </a:p>
          <a:p>
            <a:endParaRPr lang="pt-BR" dirty="0"/>
          </a:p>
          <a:p>
            <a:r>
              <a:rPr lang="pt-BR" dirty="0" smtClean="0"/>
              <a:t>UserTesting </a:t>
            </a:r>
            <a:r>
              <a:rPr lang="pt-BR" dirty="0"/>
              <a:t>para captar feedback de usuários.</a:t>
            </a:r>
          </a:p>
          <a:p>
            <a:endParaRPr lang="pt-BR" dirty="0"/>
          </a:p>
          <a:p>
            <a:r>
              <a:rPr lang="pt-BR" dirty="0"/>
              <a:t>Bibliotecas de </a:t>
            </a:r>
            <a:r>
              <a:rPr lang="pt-BR" dirty="0" smtClean="0"/>
              <a:t>Performance</a:t>
            </a:r>
          </a:p>
          <a:p>
            <a:endParaRPr lang="pt-BR" dirty="0" smtClean="0"/>
          </a:p>
          <a:p>
            <a:r>
              <a:rPr lang="pt-BR" dirty="0"/>
              <a:t>Analytics de Usuários</a:t>
            </a:r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-1" y="0"/>
            <a:ext cx="15339529" cy="13716001"/>
            <a:chOff x="2541" y="0"/>
            <a:chExt cx="15339528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1" y="13515"/>
              <a:ext cx="10761165" cy="13702483"/>
              <a:chOff x="-1" y="2"/>
              <a:chExt cx="10761164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-1" y="2"/>
                <a:ext cx="10761164" cy="13702480"/>
                <a:chOff x="-1" y="2"/>
                <a:chExt cx="10761162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68283" y="2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-1" y="90877"/>
                  <a:ext cx="8151635" cy="12843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</a:t>
                  </a:r>
                  <a:r>
                    <a:rPr lang="pt-BR" dirty="0" smtClean="0"/>
                    <a:t>Categoria 5:</a:t>
                  </a:r>
                </a:p>
                <a:p>
                  <a:r>
                    <a:rPr lang="pt-BR" dirty="0"/>
                    <a:t> Educação Financeira dos Usuários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899263" y="2679640"/>
                <a:ext cx="8174398" cy="8560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Que tipos de conteúdo educacional serão incluídos para melhorar o conhecimento financeiro dos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entregaremos dicas financeiras e sugestões personalizadas dentro do app?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vamos medir o impacto das dicas financeiras na vida dos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podemos usar gamificação para incentivar hábitos financeiros saudáveis?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recursos de aprendizagem serão oferecidos (e.g., artigos, vídeos)?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vamos educar os usuários sobre o valor da economia e investimentos?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são as melhores formas de engajar usuários em metas financeiras de longo prazo?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ajudaremos os usuários a evitar dívidas e melhorar sua saúde financeira?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932185" y="1362302"/>
            <a:ext cx="3911396" cy="6732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Conteúdo </a:t>
            </a:r>
            <a:r>
              <a:rPr lang="pt-BR" dirty="0" smtClean="0"/>
              <a:t>Educacional</a:t>
            </a:r>
          </a:p>
          <a:p>
            <a:endParaRPr lang="pt-BR" dirty="0"/>
          </a:p>
          <a:p>
            <a:r>
              <a:rPr lang="pt-BR" dirty="0"/>
              <a:t>Ferramentas de </a:t>
            </a:r>
            <a:r>
              <a:rPr lang="pt-BR" dirty="0" smtClean="0"/>
              <a:t>Gamificação</a:t>
            </a:r>
          </a:p>
          <a:p>
            <a:endParaRPr lang="pt-BR" dirty="0"/>
          </a:p>
          <a:p>
            <a:r>
              <a:rPr lang="pt-BR" dirty="0"/>
              <a:t>API de Recomendação </a:t>
            </a:r>
            <a:r>
              <a:rPr lang="pt-BR" dirty="0" smtClean="0"/>
              <a:t>Personalizada</a:t>
            </a:r>
          </a:p>
          <a:p>
            <a:endParaRPr lang="pt-BR" dirty="0"/>
          </a:p>
          <a:p>
            <a:r>
              <a:rPr lang="pt-BR" dirty="0"/>
              <a:t>Bibliotecas de Simulação Financeira: Python Finance Libraries</a:t>
            </a:r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0692881" cy="13702483"/>
              <a:chOff x="0" y="-1"/>
              <a:chExt cx="10692880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3461" y="142173"/>
                  <a:ext cx="9150306" cy="12843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</a:t>
                  </a:r>
                  <a:r>
                    <a:rPr lang="pt-BR" dirty="0" smtClean="0"/>
                    <a:t>Categoria 6:</a:t>
                  </a:r>
                </a:p>
                <a:p>
                  <a:r>
                    <a:rPr lang="pt-BR" dirty="0"/>
                    <a:t> Estratégia para Novas Funcionalidades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3896864"/>
                <a:ext cx="9862521" cy="8640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priorizaremos novas funcionalidades com base no feedback dos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faremos a transição de funcionalidades de teste para o produto final?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Que processos de desenvolvimento ágil serão seguidos para implementar novas funcionalidades?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testaremos novas funcionalidades antes de lançá-las oficialmente?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que novas funcionalidades não comprometam a segurança ou a performance do app?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serão os critérios para definir o sucesso de uma nova funcionalidade?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novas funcionalidades poderão atender a diferentes perfis de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nos certificaremos de que novas funcionalidades sejam integradas de maneira coesa ao design existente?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800481" y="1097142"/>
            <a:ext cx="3911396" cy="91172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Ferramentas de Gestão de </a:t>
            </a:r>
            <a:r>
              <a:rPr lang="pt-BR" dirty="0" smtClean="0"/>
              <a:t>Feedback</a:t>
            </a:r>
          </a:p>
          <a:p>
            <a:endParaRPr lang="pt-BR" dirty="0"/>
          </a:p>
          <a:p>
            <a:r>
              <a:rPr lang="pt-BR" dirty="0"/>
              <a:t>Ferramentas de </a:t>
            </a:r>
            <a:r>
              <a:rPr lang="pt-BR" dirty="0" smtClean="0"/>
              <a:t>Roadmapping</a:t>
            </a:r>
          </a:p>
          <a:p>
            <a:endParaRPr lang="pt-BR" dirty="0"/>
          </a:p>
          <a:p>
            <a:r>
              <a:rPr lang="pt-BR" dirty="0"/>
              <a:t>Frameworks de Desenvolvimento </a:t>
            </a:r>
            <a:r>
              <a:rPr lang="pt-BR" dirty="0" smtClean="0"/>
              <a:t>Ágil</a:t>
            </a:r>
          </a:p>
          <a:p>
            <a:endParaRPr lang="pt-BR" dirty="0"/>
          </a:p>
          <a:p>
            <a:r>
              <a:rPr lang="pt-BR" dirty="0"/>
              <a:t>Ambientes de Testes </a:t>
            </a:r>
            <a:r>
              <a:rPr lang="pt-BR" dirty="0" smtClean="0"/>
              <a:t>Beta</a:t>
            </a:r>
          </a:p>
          <a:p>
            <a:endParaRPr lang="pt-BR" dirty="0" smtClean="0"/>
          </a:p>
          <a:p>
            <a:r>
              <a:rPr lang="pt-BR" dirty="0"/>
              <a:t>Ferramentas de Personalização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Ferramentas de Teste e Monitoramento</a:t>
            </a:r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1214</Words>
  <Application>Microsoft Office PowerPoint</Application>
  <PresentationFormat>Personalizar</PresentationFormat>
  <Paragraphs>243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Comic Sans MS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Myriad Set Pro Text</vt:lpstr>
      <vt:lpstr>White</vt:lpstr>
      <vt:lpstr>Projeto Interdisciplinar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EDUARDO DIAS DA SILVA</dc:creator>
  <cp:lastModifiedBy>CARLOS EDUARDO DIAS DA SILVA</cp:lastModifiedBy>
  <cp:revision>27</cp:revision>
  <dcterms:modified xsi:type="dcterms:W3CDTF">2024-09-20T00:54:32Z</dcterms:modified>
</cp:coreProperties>
</file>