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57" r:id="rId6"/>
    <p:sldId id="262" r:id="rId7"/>
    <p:sldId id="269" r:id="rId8"/>
    <p:sldId id="270" r:id="rId9"/>
    <p:sldId id="271" r:id="rId10"/>
    <p:sldId id="259" r:id="rId11"/>
    <p:sldId id="264" r:id="rId12"/>
    <p:sldId id="273" r:id="rId13"/>
    <p:sldId id="278" r:id="rId14"/>
    <p:sldId id="274" r:id="rId15"/>
    <p:sldId id="279" r:id="rId16"/>
    <p:sldId id="277" r:id="rId17"/>
    <p:sldId id="275" r:id="rId18"/>
    <p:sldId id="280" r:id="rId19"/>
    <p:sldId id="276" r:id="rId20"/>
    <p:sldId id="281" r:id="rId21"/>
    <p:sldId id="260" r:id="rId22"/>
    <p:sldId id="265" r:id="rId23"/>
    <p:sldId id="282" r:id="rId24"/>
    <p:sldId id="293" r:id="rId25"/>
    <p:sldId id="285" r:id="rId26"/>
    <p:sldId id="291" r:id="rId27"/>
    <p:sldId id="292" r:id="rId28"/>
    <p:sldId id="286" r:id="rId29"/>
    <p:sldId id="287" r:id="rId30"/>
    <p:sldId id="289" r:id="rId31"/>
    <p:sldId id="284" r:id="rId32"/>
    <p:sldId id="266" r:id="rId33"/>
    <p:sldId id="295" r:id="rId34"/>
    <p:sldId id="298" r:id="rId35"/>
    <p:sldId id="268" r:id="rId36"/>
    <p:sldId id="310" r:id="rId37"/>
    <p:sldId id="301" r:id="rId38"/>
    <p:sldId id="300" r:id="rId39"/>
    <p:sldId id="302" r:id="rId40"/>
    <p:sldId id="304" r:id="rId41"/>
    <p:sldId id="305" r:id="rId42"/>
    <p:sldId id="306" r:id="rId43"/>
    <p:sldId id="312" r:id="rId44"/>
    <p:sldId id="315" r:id="rId45"/>
    <p:sldId id="308" r:id="rId46"/>
    <p:sldId id="314" r:id="rId47"/>
    <p:sldId id="311" r:id="rId4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81" autoAdjust="0"/>
    <p:restoredTop sz="94660" autoAdjust="0"/>
  </p:normalViewPr>
  <p:slideViewPr>
    <p:cSldViewPr>
      <p:cViewPr>
        <p:scale>
          <a:sx n="73" d="100"/>
          <a:sy n="73" d="100"/>
        </p:scale>
        <p:origin x="-1176" y="-176"/>
      </p:cViewPr>
      <p:guideLst>
        <p:guide orient="horz" pos="2840"/>
        <p:guide pos="3107"/>
      </p:guideLst>
    </p:cSldViewPr>
  </p:slideViewPr>
  <p:outlineViewPr>
    <p:cViewPr>
      <p:scale>
        <a:sx n="33" d="100"/>
        <a:sy n="33" d="100"/>
      </p:scale>
      <p:origin x="0" y="7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9D897-A514-8841-913D-8961F896D448}" type="doc">
      <dgm:prSet loTypeId="urn:microsoft.com/office/officeart/2005/8/layout/hProcess3" loCatId="" qsTypeId="urn:microsoft.com/office/officeart/2005/8/quickstyle/simple4" qsCatId="simple" csTypeId="urn:microsoft.com/office/officeart/2005/8/colors/accent1_2" csCatId="accent1" phldr="1"/>
      <dgm:spPr/>
    </dgm:pt>
    <dgm:pt modelId="{A7CD418E-BF40-1644-8BC1-63CD13739E1B}" type="pres">
      <dgm:prSet presAssocID="{9A49D897-A514-8841-913D-8961F896D448}" presName="Name0" presStyleCnt="0">
        <dgm:presLayoutVars>
          <dgm:dir/>
          <dgm:animLvl val="lvl"/>
          <dgm:resizeHandles val="exact"/>
        </dgm:presLayoutVars>
      </dgm:prSet>
      <dgm:spPr/>
    </dgm:pt>
    <dgm:pt modelId="{9A1AFD73-6A36-0145-B613-2F894474F8F7}" type="pres">
      <dgm:prSet presAssocID="{9A49D897-A514-8841-913D-8961F896D448}" presName="dummy" presStyleCnt="0"/>
      <dgm:spPr/>
    </dgm:pt>
    <dgm:pt modelId="{28F8DF29-A642-FB4E-945D-6F9B8B194DE4}" type="pres">
      <dgm:prSet presAssocID="{9A49D897-A514-8841-913D-8961F896D448}" presName="linH" presStyleCnt="0"/>
      <dgm:spPr/>
    </dgm:pt>
    <dgm:pt modelId="{55D2496D-B9EA-114E-AA5A-1433399277C4}" type="pres">
      <dgm:prSet presAssocID="{9A49D897-A514-8841-913D-8961F896D448}" presName="padding1" presStyleCnt="0"/>
      <dgm:spPr/>
    </dgm:pt>
    <dgm:pt modelId="{35E70005-CF7B-8442-872A-DBD6CDB9DE46}" type="pres">
      <dgm:prSet presAssocID="{9A49D897-A514-8841-913D-8961F896D448}" presName="padding2" presStyleCnt="0"/>
      <dgm:spPr/>
    </dgm:pt>
    <dgm:pt modelId="{253B9476-8CA7-AE42-99B7-6B5EAC437447}" type="pres">
      <dgm:prSet presAssocID="{9A49D897-A514-8841-913D-8961F896D448}" presName="negArrow" presStyleCnt="0"/>
      <dgm:spPr/>
    </dgm:pt>
    <dgm:pt modelId="{16D1DC05-09DB-6B4B-A6B0-9353C7D8D905}" type="pres">
      <dgm:prSet presAssocID="{9A49D897-A514-8841-913D-8961F896D448}" presName="backgroundArrow" presStyleLbl="node1" presStyleIdx="0" presStyleCnt="1" custScaleX="100196" custScaleY="111698" custLinFactNeighborX="-16786" custLinFactNeighborY="-74171"/>
      <dgm:spPr>
        <a:ln>
          <a:solidFill>
            <a:srgbClr val="04A6DF"/>
          </a:solidFill>
        </a:ln>
      </dgm:spPr>
    </dgm:pt>
  </dgm:ptLst>
  <dgm:cxnLst>
    <dgm:cxn modelId="{02CC687F-3F37-0948-986B-EB3BD7B7B4D6}" type="presOf" srcId="{9A49D897-A514-8841-913D-8961F896D448}" destId="{A7CD418E-BF40-1644-8BC1-63CD13739E1B}" srcOrd="0" destOrd="0" presId="urn:microsoft.com/office/officeart/2005/8/layout/hProcess3"/>
    <dgm:cxn modelId="{F90F3E89-69F0-AB46-9097-58D679F2D4AC}" type="presParOf" srcId="{A7CD418E-BF40-1644-8BC1-63CD13739E1B}" destId="{9A1AFD73-6A36-0145-B613-2F894474F8F7}" srcOrd="0" destOrd="0" presId="urn:microsoft.com/office/officeart/2005/8/layout/hProcess3"/>
    <dgm:cxn modelId="{82CBFA52-ACAD-D744-8045-6E697E37B067}" type="presParOf" srcId="{A7CD418E-BF40-1644-8BC1-63CD13739E1B}" destId="{28F8DF29-A642-FB4E-945D-6F9B8B194DE4}" srcOrd="1" destOrd="0" presId="urn:microsoft.com/office/officeart/2005/8/layout/hProcess3"/>
    <dgm:cxn modelId="{15B04532-DC73-494C-9B65-20208DED9B11}" type="presParOf" srcId="{28F8DF29-A642-FB4E-945D-6F9B8B194DE4}" destId="{55D2496D-B9EA-114E-AA5A-1433399277C4}" srcOrd="0" destOrd="0" presId="urn:microsoft.com/office/officeart/2005/8/layout/hProcess3"/>
    <dgm:cxn modelId="{46A690AC-921C-4744-9A93-9FB177D2F864}" type="presParOf" srcId="{28F8DF29-A642-FB4E-945D-6F9B8B194DE4}" destId="{35E70005-CF7B-8442-872A-DBD6CDB9DE46}" srcOrd="1" destOrd="0" presId="urn:microsoft.com/office/officeart/2005/8/layout/hProcess3"/>
    <dgm:cxn modelId="{2FC003D5-420D-5E4E-8F74-EBDDE0C3B899}" type="presParOf" srcId="{28F8DF29-A642-FB4E-945D-6F9B8B194DE4}" destId="{253B9476-8CA7-AE42-99B7-6B5EAC437447}" srcOrd="2" destOrd="0" presId="urn:microsoft.com/office/officeart/2005/8/layout/hProcess3"/>
    <dgm:cxn modelId="{AC4711A0-6CA1-5E4B-B658-2E4294172CB2}" type="presParOf" srcId="{28F8DF29-A642-FB4E-945D-6F9B8B194DE4}" destId="{16D1DC05-09DB-6B4B-A6B0-9353C7D8D905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1DC05-09DB-6B4B-A6B0-9353C7D8D905}">
      <dsp:nvSpPr>
        <dsp:cNvPr id="0" name=""/>
        <dsp:cNvSpPr/>
      </dsp:nvSpPr>
      <dsp:spPr>
        <a:xfrm>
          <a:off x="0" y="0"/>
          <a:ext cx="739898" cy="402112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rgbClr val="04A6D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 descr="Picture to be inserted"/>
          <p:cNvSpPr>
            <a:spLocks noGrp="1"/>
          </p:cNvSpPr>
          <p:nvPr>
            <p:ph type="pic" sz="quarter" idx="11"/>
          </p:nvPr>
        </p:nvSpPr>
        <p:spPr>
          <a:xfrm>
            <a:off x="0" y="-2"/>
            <a:ext cx="9112250" cy="685800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34035" y="4810125"/>
            <a:ext cx="5117306" cy="952499"/>
          </a:xfrm>
          <a:custGeom>
            <a:avLst/>
            <a:gdLst>
              <a:gd name="connsiteX0" fmla="*/ 0 w 5117306"/>
              <a:gd name="connsiteY0" fmla="*/ 58096 h 947738"/>
              <a:gd name="connsiteX1" fmla="*/ 58096 w 5117306"/>
              <a:gd name="connsiteY1" fmla="*/ 0 h 947738"/>
              <a:gd name="connsiteX2" fmla="*/ 5059210 w 5117306"/>
              <a:gd name="connsiteY2" fmla="*/ 0 h 947738"/>
              <a:gd name="connsiteX3" fmla="*/ 5117306 w 5117306"/>
              <a:gd name="connsiteY3" fmla="*/ 58096 h 947738"/>
              <a:gd name="connsiteX4" fmla="*/ 5117306 w 5117306"/>
              <a:gd name="connsiteY4" fmla="*/ 889642 h 947738"/>
              <a:gd name="connsiteX5" fmla="*/ 5059210 w 5117306"/>
              <a:gd name="connsiteY5" fmla="*/ 947738 h 947738"/>
              <a:gd name="connsiteX6" fmla="*/ 58096 w 5117306"/>
              <a:gd name="connsiteY6" fmla="*/ 947738 h 947738"/>
              <a:gd name="connsiteX7" fmla="*/ 0 w 5117306"/>
              <a:gd name="connsiteY7" fmla="*/ 889642 h 947738"/>
              <a:gd name="connsiteX8" fmla="*/ 0 w 5117306"/>
              <a:gd name="connsiteY8" fmla="*/ 58096 h 947738"/>
              <a:gd name="connsiteX0" fmla="*/ 0 w 5125924"/>
              <a:gd name="connsiteY0" fmla="*/ 60477 h 950119"/>
              <a:gd name="connsiteX1" fmla="*/ 58096 w 5125924"/>
              <a:gd name="connsiteY1" fmla="*/ 2381 h 950119"/>
              <a:gd name="connsiteX2" fmla="*/ 5109216 w 5125924"/>
              <a:gd name="connsiteY2" fmla="*/ 0 h 950119"/>
              <a:gd name="connsiteX3" fmla="*/ 5117306 w 5125924"/>
              <a:gd name="connsiteY3" fmla="*/ 60477 h 950119"/>
              <a:gd name="connsiteX4" fmla="*/ 5117306 w 5125924"/>
              <a:gd name="connsiteY4" fmla="*/ 892023 h 950119"/>
              <a:gd name="connsiteX5" fmla="*/ 5059210 w 5125924"/>
              <a:gd name="connsiteY5" fmla="*/ 950119 h 950119"/>
              <a:gd name="connsiteX6" fmla="*/ 58096 w 5125924"/>
              <a:gd name="connsiteY6" fmla="*/ 950119 h 950119"/>
              <a:gd name="connsiteX7" fmla="*/ 0 w 5125924"/>
              <a:gd name="connsiteY7" fmla="*/ 892023 h 950119"/>
              <a:gd name="connsiteX8" fmla="*/ 0 w 5125924"/>
              <a:gd name="connsiteY8" fmla="*/ 60477 h 950119"/>
              <a:gd name="connsiteX0" fmla="*/ 0 w 5117306"/>
              <a:gd name="connsiteY0" fmla="*/ 60477 h 950119"/>
              <a:gd name="connsiteX1" fmla="*/ 58096 w 5117306"/>
              <a:gd name="connsiteY1" fmla="*/ 2381 h 950119"/>
              <a:gd name="connsiteX2" fmla="*/ 5109216 w 5117306"/>
              <a:gd name="connsiteY2" fmla="*/ 0 h 950119"/>
              <a:gd name="connsiteX3" fmla="*/ 5117306 w 5117306"/>
              <a:gd name="connsiteY3" fmla="*/ 60477 h 950119"/>
              <a:gd name="connsiteX4" fmla="*/ 5117306 w 5117306"/>
              <a:gd name="connsiteY4" fmla="*/ 892023 h 950119"/>
              <a:gd name="connsiteX5" fmla="*/ 5059210 w 5117306"/>
              <a:gd name="connsiteY5" fmla="*/ 950119 h 950119"/>
              <a:gd name="connsiteX6" fmla="*/ 58096 w 5117306"/>
              <a:gd name="connsiteY6" fmla="*/ 950119 h 950119"/>
              <a:gd name="connsiteX7" fmla="*/ 0 w 5117306"/>
              <a:gd name="connsiteY7" fmla="*/ 892023 h 950119"/>
              <a:gd name="connsiteX8" fmla="*/ 0 w 5117306"/>
              <a:gd name="connsiteY8" fmla="*/ 60477 h 950119"/>
              <a:gd name="connsiteX0" fmla="*/ 0 w 5117306"/>
              <a:gd name="connsiteY0" fmla="*/ 75809 h 965451"/>
              <a:gd name="connsiteX1" fmla="*/ 58096 w 5117306"/>
              <a:gd name="connsiteY1" fmla="*/ 17713 h 965451"/>
              <a:gd name="connsiteX2" fmla="*/ 5109216 w 5117306"/>
              <a:gd name="connsiteY2" fmla="*/ 15332 h 965451"/>
              <a:gd name="connsiteX3" fmla="*/ 5117306 w 5117306"/>
              <a:gd name="connsiteY3" fmla="*/ 13897 h 965451"/>
              <a:gd name="connsiteX4" fmla="*/ 5117306 w 5117306"/>
              <a:gd name="connsiteY4" fmla="*/ 907355 h 965451"/>
              <a:gd name="connsiteX5" fmla="*/ 5059210 w 5117306"/>
              <a:gd name="connsiteY5" fmla="*/ 965451 h 965451"/>
              <a:gd name="connsiteX6" fmla="*/ 58096 w 5117306"/>
              <a:gd name="connsiteY6" fmla="*/ 965451 h 965451"/>
              <a:gd name="connsiteX7" fmla="*/ 0 w 5117306"/>
              <a:gd name="connsiteY7" fmla="*/ 907355 h 965451"/>
              <a:gd name="connsiteX8" fmla="*/ 0 w 5117306"/>
              <a:gd name="connsiteY8" fmla="*/ 75809 h 965451"/>
              <a:gd name="connsiteX0" fmla="*/ 0 w 5117306"/>
              <a:gd name="connsiteY0" fmla="*/ 61912 h 951554"/>
              <a:gd name="connsiteX1" fmla="*/ 58096 w 5117306"/>
              <a:gd name="connsiteY1" fmla="*/ 3816 h 951554"/>
              <a:gd name="connsiteX2" fmla="*/ 5109216 w 5117306"/>
              <a:gd name="connsiteY2" fmla="*/ 1435 h 951554"/>
              <a:gd name="connsiteX3" fmla="*/ 5117306 w 5117306"/>
              <a:gd name="connsiteY3" fmla="*/ 0 h 951554"/>
              <a:gd name="connsiteX4" fmla="*/ 5117306 w 5117306"/>
              <a:gd name="connsiteY4" fmla="*/ 893458 h 951554"/>
              <a:gd name="connsiteX5" fmla="*/ 5059210 w 5117306"/>
              <a:gd name="connsiteY5" fmla="*/ 951554 h 951554"/>
              <a:gd name="connsiteX6" fmla="*/ 58096 w 5117306"/>
              <a:gd name="connsiteY6" fmla="*/ 951554 h 951554"/>
              <a:gd name="connsiteX7" fmla="*/ 0 w 5117306"/>
              <a:gd name="connsiteY7" fmla="*/ 893458 h 951554"/>
              <a:gd name="connsiteX8" fmla="*/ 0 w 5117306"/>
              <a:gd name="connsiteY8" fmla="*/ 61912 h 95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7306" h="951554">
                <a:moveTo>
                  <a:pt x="0" y="61912"/>
                </a:moveTo>
                <a:cubicBezTo>
                  <a:pt x="0" y="29826"/>
                  <a:pt x="26010" y="3816"/>
                  <a:pt x="58096" y="3816"/>
                </a:cubicBezTo>
                <a:lnTo>
                  <a:pt x="5109216" y="1435"/>
                </a:lnTo>
                <a:cubicBezTo>
                  <a:pt x="5112727" y="1435"/>
                  <a:pt x="5117306" y="1252"/>
                  <a:pt x="5117306" y="0"/>
                </a:cubicBezTo>
                <a:lnTo>
                  <a:pt x="5117306" y="893458"/>
                </a:lnTo>
                <a:cubicBezTo>
                  <a:pt x="5117306" y="925544"/>
                  <a:pt x="5091296" y="951554"/>
                  <a:pt x="5059210" y="951554"/>
                </a:cubicBezTo>
                <a:lnTo>
                  <a:pt x="58096" y="951554"/>
                </a:lnTo>
                <a:cubicBezTo>
                  <a:pt x="26010" y="951554"/>
                  <a:pt x="0" y="925544"/>
                  <a:pt x="0" y="893458"/>
                </a:cubicBezTo>
                <a:lnTo>
                  <a:pt x="0" y="61912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effectLst/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68144" y="5652131"/>
            <a:ext cx="3278699" cy="563856"/>
          </a:xfrm>
          <a:custGeom>
            <a:avLst/>
            <a:gdLst>
              <a:gd name="connsiteX0" fmla="*/ 0 w 3275856"/>
              <a:gd name="connsiteY0" fmla="*/ 42401 h 548945"/>
              <a:gd name="connsiteX1" fmla="*/ 42401 w 3275856"/>
              <a:gd name="connsiteY1" fmla="*/ 0 h 548945"/>
              <a:gd name="connsiteX2" fmla="*/ 3233455 w 3275856"/>
              <a:gd name="connsiteY2" fmla="*/ 0 h 548945"/>
              <a:gd name="connsiteX3" fmla="*/ 3275856 w 3275856"/>
              <a:gd name="connsiteY3" fmla="*/ 42401 h 548945"/>
              <a:gd name="connsiteX4" fmla="*/ 3275856 w 3275856"/>
              <a:gd name="connsiteY4" fmla="*/ 506544 h 548945"/>
              <a:gd name="connsiteX5" fmla="*/ 3233455 w 3275856"/>
              <a:gd name="connsiteY5" fmla="*/ 548945 h 548945"/>
              <a:gd name="connsiteX6" fmla="*/ 42401 w 3275856"/>
              <a:gd name="connsiteY6" fmla="*/ 548945 h 548945"/>
              <a:gd name="connsiteX7" fmla="*/ 0 w 3275856"/>
              <a:gd name="connsiteY7" fmla="*/ 506544 h 548945"/>
              <a:gd name="connsiteX8" fmla="*/ 0 w 3275856"/>
              <a:gd name="connsiteY8" fmla="*/ 42401 h 548945"/>
              <a:gd name="connsiteX0" fmla="*/ 0 w 3278237"/>
              <a:gd name="connsiteY0" fmla="*/ 53151 h 559695"/>
              <a:gd name="connsiteX1" fmla="*/ 42401 w 3278237"/>
              <a:gd name="connsiteY1" fmla="*/ 10750 h 559695"/>
              <a:gd name="connsiteX2" fmla="*/ 3233455 w 3278237"/>
              <a:gd name="connsiteY2" fmla="*/ 10750 h 559695"/>
              <a:gd name="connsiteX3" fmla="*/ 3278237 w 3278237"/>
              <a:gd name="connsiteY3" fmla="*/ 10289 h 559695"/>
              <a:gd name="connsiteX4" fmla="*/ 3275856 w 3278237"/>
              <a:gd name="connsiteY4" fmla="*/ 517294 h 559695"/>
              <a:gd name="connsiteX5" fmla="*/ 3233455 w 3278237"/>
              <a:gd name="connsiteY5" fmla="*/ 559695 h 559695"/>
              <a:gd name="connsiteX6" fmla="*/ 42401 w 3278237"/>
              <a:gd name="connsiteY6" fmla="*/ 559695 h 559695"/>
              <a:gd name="connsiteX7" fmla="*/ 0 w 3278237"/>
              <a:gd name="connsiteY7" fmla="*/ 517294 h 559695"/>
              <a:gd name="connsiteX8" fmla="*/ 0 w 3278237"/>
              <a:gd name="connsiteY8" fmla="*/ 53151 h 559695"/>
              <a:gd name="connsiteX0" fmla="*/ 0 w 3288988"/>
              <a:gd name="connsiteY0" fmla="*/ 53791 h 560335"/>
              <a:gd name="connsiteX1" fmla="*/ 42401 w 3288988"/>
              <a:gd name="connsiteY1" fmla="*/ 11390 h 560335"/>
              <a:gd name="connsiteX2" fmla="*/ 3278699 w 3288988"/>
              <a:gd name="connsiteY2" fmla="*/ 9009 h 560335"/>
              <a:gd name="connsiteX3" fmla="*/ 3278237 w 3288988"/>
              <a:gd name="connsiteY3" fmla="*/ 10929 h 560335"/>
              <a:gd name="connsiteX4" fmla="*/ 3275856 w 3288988"/>
              <a:gd name="connsiteY4" fmla="*/ 517934 h 560335"/>
              <a:gd name="connsiteX5" fmla="*/ 3233455 w 3288988"/>
              <a:gd name="connsiteY5" fmla="*/ 560335 h 560335"/>
              <a:gd name="connsiteX6" fmla="*/ 42401 w 3288988"/>
              <a:gd name="connsiteY6" fmla="*/ 560335 h 560335"/>
              <a:gd name="connsiteX7" fmla="*/ 0 w 3288988"/>
              <a:gd name="connsiteY7" fmla="*/ 517934 h 560335"/>
              <a:gd name="connsiteX8" fmla="*/ 0 w 3288988"/>
              <a:gd name="connsiteY8" fmla="*/ 53791 h 560335"/>
              <a:gd name="connsiteX0" fmla="*/ 0 w 3278699"/>
              <a:gd name="connsiteY0" fmla="*/ 53239 h 559783"/>
              <a:gd name="connsiteX1" fmla="*/ 42401 w 3278699"/>
              <a:gd name="connsiteY1" fmla="*/ 10838 h 559783"/>
              <a:gd name="connsiteX2" fmla="*/ 3278699 w 3278699"/>
              <a:gd name="connsiteY2" fmla="*/ 8457 h 559783"/>
              <a:gd name="connsiteX3" fmla="*/ 3278237 w 3278699"/>
              <a:gd name="connsiteY3" fmla="*/ 10377 h 559783"/>
              <a:gd name="connsiteX4" fmla="*/ 3275856 w 3278699"/>
              <a:gd name="connsiteY4" fmla="*/ 517382 h 559783"/>
              <a:gd name="connsiteX5" fmla="*/ 3233455 w 3278699"/>
              <a:gd name="connsiteY5" fmla="*/ 559783 h 559783"/>
              <a:gd name="connsiteX6" fmla="*/ 42401 w 3278699"/>
              <a:gd name="connsiteY6" fmla="*/ 559783 h 559783"/>
              <a:gd name="connsiteX7" fmla="*/ 0 w 3278699"/>
              <a:gd name="connsiteY7" fmla="*/ 517382 h 559783"/>
              <a:gd name="connsiteX8" fmla="*/ 0 w 3278699"/>
              <a:gd name="connsiteY8" fmla="*/ 53239 h 559783"/>
              <a:gd name="connsiteX0" fmla="*/ 0 w 3278699"/>
              <a:gd name="connsiteY0" fmla="*/ 53239 h 565576"/>
              <a:gd name="connsiteX1" fmla="*/ 42401 w 3278699"/>
              <a:gd name="connsiteY1" fmla="*/ 10838 h 565576"/>
              <a:gd name="connsiteX2" fmla="*/ 3278699 w 3278699"/>
              <a:gd name="connsiteY2" fmla="*/ 8457 h 565576"/>
              <a:gd name="connsiteX3" fmla="*/ 3278237 w 3278699"/>
              <a:gd name="connsiteY3" fmla="*/ 10377 h 565576"/>
              <a:gd name="connsiteX4" fmla="*/ 3275856 w 3278699"/>
              <a:gd name="connsiteY4" fmla="*/ 553101 h 565576"/>
              <a:gd name="connsiteX5" fmla="*/ 3233455 w 3278699"/>
              <a:gd name="connsiteY5" fmla="*/ 559783 h 565576"/>
              <a:gd name="connsiteX6" fmla="*/ 42401 w 3278699"/>
              <a:gd name="connsiteY6" fmla="*/ 559783 h 565576"/>
              <a:gd name="connsiteX7" fmla="*/ 0 w 3278699"/>
              <a:gd name="connsiteY7" fmla="*/ 517382 h 565576"/>
              <a:gd name="connsiteX8" fmla="*/ 0 w 3278699"/>
              <a:gd name="connsiteY8" fmla="*/ 53239 h 565576"/>
              <a:gd name="connsiteX0" fmla="*/ 0 w 3281649"/>
              <a:gd name="connsiteY0" fmla="*/ 53239 h 565576"/>
              <a:gd name="connsiteX1" fmla="*/ 42401 w 3281649"/>
              <a:gd name="connsiteY1" fmla="*/ 10838 h 565576"/>
              <a:gd name="connsiteX2" fmla="*/ 3278699 w 3281649"/>
              <a:gd name="connsiteY2" fmla="*/ 8457 h 565576"/>
              <a:gd name="connsiteX3" fmla="*/ 3278237 w 3281649"/>
              <a:gd name="connsiteY3" fmla="*/ 10377 h 565576"/>
              <a:gd name="connsiteX4" fmla="*/ 3275856 w 3281649"/>
              <a:gd name="connsiteY4" fmla="*/ 553101 h 565576"/>
              <a:gd name="connsiteX5" fmla="*/ 3269174 w 3281649"/>
              <a:gd name="connsiteY5" fmla="*/ 559783 h 565576"/>
              <a:gd name="connsiteX6" fmla="*/ 42401 w 3281649"/>
              <a:gd name="connsiteY6" fmla="*/ 559783 h 565576"/>
              <a:gd name="connsiteX7" fmla="*/ 0 w 3281649"/>
              <a:gd name="connsiteY7" fmla="*/ 517382 h 565576"/>
              <a:gd name="connsiteX8" fmla="*/ 0 w 3281649"/>
              <a:gd name="connsiteY8" fmla="*/ 53239 h 565576"/>
              <a:gd name="connsiteX0" fmla="*/ 0 w 3278699"/>
              <a:gd name="connsiteY0" fmla="*/ 53239 h 565576"/>
              <a:gd name="connsiteX1" fmla="*/ 42401 w 3278699"/>
              <a:gd name="connsiteY1" fmla="*/ 10838 h 565576"/>
              <a:gd name="connsiteX2" fmla="*/ 3278699 w 3278699"/>
              <a:gd name="connsiteY2" fmla="*/ 8457 h 565576"/>
              <a:gd name="connsiteX3" fmla="*/ 3278237 w 3278699"/>
              <a:gd name="connsiteY3" fmla="*/ 10377 h 565576"/>
              <a:gd name="connsiteX4" fmla="*/ 3275856 w 3278699"/>
              <a:gd name="connsiteY4" fmla="*/ 553101 h 565576"/>
              <a:gd name="connsiteX5" fmla="*/ 3269174 w 3278699"/>
              <a:gd name="connsiteY5" fmla="*/ 559783 h 565576"/>
              <a:gd name="connsiteX6" fmla="*/ 42401 w 3278699"/>
              <a:gd name="connsiteY6" fmla="*/ 559783 h 565576"/>
              <a:gd name="connsiteX7" fmla="*/ 0 w 3278699"/>
              <a:gd name="connsiteY7" fmla="*/ 517382 h 565576"/>
              <a:gd name="connsiteX8" fmla="*/ 0 w 3278699"/>
              <a:gd name="connsiteY8" fmla="*/ 53239 h 565576"/>
              <a:gd name="connsiteX0" fmla="*/ 0 w 3283000"/>
              <a:gd name="connsiteY0" fmla="*/ 51519 h 563856"/>
              <a:gd name="connsiteX1" fmla="*/ 42401 w 3283000"/>
              <a:gd name="connsiteY1" fmla="*/ 9118 h 563856"/>
              <a:gd name="connsiteX2" fmla="*/ 3278699 w 3283000"/>
              <a:gd name="connsiteY2" fmla="*/ 6737 h 563856"/>
              <a:gd name="connsiteX3" fmla="*/ 3283000 w 3283000"/>
              <a:gd name="connsiteY3" fmla="*/ 11038 h 563856"/>
              <a:gd name="connsiteX4" fmla="*/ 3275856 w 3283000"/>
              <a:gd name="connsiteY4" fmla="*/ 551381 h 563856"/>
              <a:gd name="connsiteX5" fmla="*/ 3269174 w 3283000"/>
              <a:gd name="connsiteY5" fmla="*/ 558063 h 563856"/>
              <a:gd name="connsiteX6" fmla="*/ 42401 w 3283000"/>
              <a:gd name="connsiteY6" fmla="*/ 558063 h 563856"/>
              <a:gd name="connsiteX7" fmla="*/ 0 w 3283000"/>
              <a:gd name="connsiteY7" fmla="*/ 515662 h 563856"/>
              <a:gd name="connsiteX8" fmla="*/ 0 w 3283000"/>
              <a:gd name="connsiteY8" fmla="*/ 51519 h 563856"/>
              <a:gd name="connsiteX0" fmla="*/ 0 w 3278699"/>
              <a:gd name="connsiteY0" fmla="*/ 51519 h 563856"/>
              <a:gd name="connsiteX1" fmla="*/ 42401 w 3278699"/>
              <a:gd name="connsiteY1" fmla="*/ 9118 h 563856"/>
              <a:gd name="connsiteX2" fmla="*/ 3278699 w 3278699"/>
              <a:gd name="connsiteY2" fmla="*/ 6737 h 563856"/>
              <a:gd name="connsiteX3" fmla="*/ 3278238 w 3278699"/>
              <a:gd name="connsiteY3" fmla="*/ 11038 h 563856"/>
              <a:gd name="connsiteX4" fmla="*/ 3275856 w 3278699"/>
              <a:gd name="connsiteY4" fmla="*/ 551381 h 563856"/>
              <a:gd name="connsiteX5" fmla="*/ 3269174 w 3278699"/>
              <a:gd name="connsiteY5" fmla="*/ 558063 h 563856"/>
              <a:gd name="connsiteX6" fmla="*/ 42401 w 3278699"/>
              <a:gd name="connsiteY6" fmla="*/ 558063 h 563856"/>
              <a:gd name="connsiteX7" fmla="*/ 0 w 3278699"/>
              <a:gd name="connsiteY7" fmla="*/ 515662 h 563856"/>
              <a:gd name="connsiteX8" fmla="*/ 0 w 3278699"/>
              <a:gd name="connsiteY8" fmla="*/ 51519 h 56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8699" h="563856">
                <a:moveTo>
                  <a:pt x="0" y="51519"/>
                </a:moveTo>
                <a:cubicBezTo>
                  <a:pt x="0" y="28102"/>
                  <a:pt x="18984" y="9118"/>
                  <a:pt x="42401" y="9118"/>
                </a:cubicBezTo>
                <a:lnTo>
                  <a:pt x="3278699" y="6737"/>
                </a:lnTo>
                <a:cubicBezTo>
                  <a:pt x="3278303" y="9119"/>
                  <a:pt x="3278238" y="-12379"/>
                  <a:pt x="3278238" y="11038"/>
                </a:cubicBezTo>
                <a:cubicBezTo>
                  <a:pt x="3278238" y="165752"/>
                  <a:pt x="3275856" y="396667"/>
                  <a:pt x="3275856" y="551381"/>
                </a:cubicBezTo>
                <a:cubicBezTo>
                  <a:pt x="3275856" y="574798"/>
                  <a:pt x="3268778" y="558063"/>
                  <a:pt x="3269174" y="558063"/>
                </a:cubicBezTo>
                <a:lnTo>
                  <a:pt x="42401" y="558063"/>
                </a:lnTo>
                <a:cubicBezTo>
                  <a:pt x="18984" y="558063"/>
                  <a:pt x="0" y="539079"/>
                  <a:pt x="0" y="515662"/>
                </a:cubicBezTo>
                <a:lnTo>
                  <a:pt x="0" y="51519"/>
                </a:lnTo>
                <a:close/>
              </a:path>
            </a:pathLst>
          </a:custGeom>
          <a:solidFill>
            <a:schemeClr val="accent1"/>
          </a:solidFill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bIns="108000" anchor="b" anchorCtr="1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84168" y="5733256"/>
            <a:ext cx="2195264" cy="144016"/>
          </a:xfrm>
        </p:spPr>
        <p:txBody>
          <a:bodyPr lIns="0" tIns="0" rIns="0" bIns="0"/>
          <a:lstStyle>
            <a:lvl1pPr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2013-08-15</a:t>
            </a:fld>
            <a:endParaRPr lang="fr-FR" dirty="0"/>
          </a:p>
        </p:txBody>
      </p:sp>
      <p:pic>
        <p:nvPicPr>
          <p:cNvPr id="14" name="Image 13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79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2209680"/>
              </p:ext>
            </p:extLst>
          </p:nvPr>
        </p:nvGraphicFramePr>
        <p:xfrm>
          <a:off x="827583" y="1412776"/>
          <a:ext cx="7488834" cy="46085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96278"/>
                <a:gridCol w="2496278"/>
                <a:gridCol w="2496278"/>
              </a:tblGrid>
              <a:tr h="92170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Image 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28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8266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char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black &amp; white image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faded</a:t>
            </a:r>
            <a:r>
              <a:rPr lang="fr-FR" dirty="0" smtClean="0"/>
              <a:t> out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59831" y="549274"/>
            <a:ext cx="5257081" cy="54720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72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BIG TITLE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2308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0101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jetlinerrieur\Desktop\07.02.2012\Slide_005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23248" r="80298" b="66641"/>
          <a:stretch/>
        </p:blipFill>
        <p:spPr bwMode="auto">
          <a:xfrm>
            <a:off x="862585" y="1592316"/>
            <a:ext cx="901103" cy="69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1763688" y="1844824"/>
            <a:ext cx="6120680" cy="136815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 smtClean="0"/>
              <a:t>Quote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763688" y="3850783"/>
            <a:ext cx="6120680" cy="226289"/>
          </a:xfrm>
        </p:spPr>
        <p:txBody>
          <a:bodyPr lIns="0" anchor="ctr" anchorCtr="0">
            <a:normAutofit/>
          </a:bodyPr>
          <a:lstStyle>
            <a:lvl1pPr marL="0" indent="0">
              <a:buFontTx/>
              <a:buNone/>
              <a:defRPr sz="1050" b="1">
                <a:latin typeface="Arial" pitchFamily="34" charset="0"/>
                <a:cs typeface="Arial" pitchFamily="34" charset="0"/>
              </a:defRPr>
            </a:lvl1pPr>
            <a:lvl2pPr>
              <a:defRPr sz="1100">
                <a:latin typeface="Arial" pitchFamily="34" charset="0"/>
                <a:cs typeface="Arial" pitchFamily="34" charset="0"/>
              </a:defRPr>
            </a:lvl2pPr>
            <a:lvl3pPr>
              <a:defRPr sz="1050">
                <a:latin typeface="Arial" pitchFamily="34" charset="0"/>
                <a:cs typeface="Arial" pitchFamily="34" charset="0"/>
              </a:defRPr>
            </a:lvl3pPr>
            <a:lvl4pPr>
              <a:defRPr sz="1000">
                <a:latin typeface="Arial" pitchFamily="34" charset="0"/>
                <a:cs typeface="Arial" pitchFamily="34" charset="0"/>
              </a:defRPr>
            </a:lvl4pPr>
            <a:lvl5pPr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Source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1763688" y="3861048"/>
            <a:ext cx="5832648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1763688" y="4149080"/>
            <a:ext cx="5832648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C:\Users\Lejetlinerrieur\Desktop\07.02.2012\Slide_005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42" t="44287" r="15160" b="50428"/>
          <a:stretch/>
        </p:blipFill>
        <p:spPr bwMode="auto">
          <a:xfrm>
            <a:off x="7338848" y="3067719"/>
            <a:ext cx="457200" cy="3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Logo Valtech Cartouch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0621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-22760" y="0"/>
            <a:ext cx="916676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195736" y="256490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noProof="0" dirty="0" smtClean="0">
                <a:solidFill>
                  <a:schemeClr val="bg1"/>
                </a:solidFill>
                <a:latin typeface="Georgia" pitchFamily="18" charset="0"/>
              </a:rPr>
              <a:t>Thank you</a:t>
            </a:r>
            <a:endParaRPr lang="en-US" sz="7200" noProof="0" dirty="0">
              <a:solidFill>
                <a:schemeClr val="bg1"/>
              </a:solidFill>
              <a:latin typeface="Georgia" pitchFamily="18" charset="0"/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195736" y="3765233"/>
            <a:ext cx="45047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8728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ln>
            <a:noFill/>
          </a:ln>
          <a:effectLst/>
        </p:spPr>
        <p:txBody>
          <a:bodyPr>
            <a:normAutofit/>
          </a:bodyPr>
          <a:lstStyle>
            <a:lvl1pPr algn="l">
              <a:defRPr sz="2400"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464496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 3" pitchFamily="18" charset="2"/>
              <a:buChar char=""/>
              <a:defRPr sz="2000">
                <a:latin typeface="Merriweather"/>
                <a:cs typeface="Merriweather"/>
              </a:defRPr>
            </a:lvl1pPr>
            <a:lvl2pPr marL="457200" indent="0">
              <a:buClr>
                <a:schemeClr val="accent1"/>
              </a:buClr>
              <a:buFont typeface="Wingdings 3" pitchFamily="18" charset="2"/>
              <a:buNone/>
              <a:defRPr sz="1800">
                <a:latin typeface="Merriweather"/>
                <a:cs typeface="Merriweather"/>
              </a:defRPr>
            </a:lvl2pPr>
            <a:lvl3pPr marL="1143000" indent="-228600">
              <a:buClr>
                <a:schemeClr val="accent1"/>
              </a:buClr>
              <a:buFont typeface="Arial" pitchFamily="34" charset="0"/>
              <a:buChar char="•"/>
              <a:defRPr sz="1600">
                <a:latin typeface="Merriweather"/>
                <a:cs typeface="Merriweather"/>
              </a:defRPr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4pPr>
            <a:lvl5pPr marL="20574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27584" y="6395768"/>
            <a:ext cx="2133600" cy="345600"/>
          </a:xfr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290468" y="6395768"/>
            <a:ext cx="563064" cy="345600"/>
          </a:xfrm>
        </p:spPr>
        <p:txBody>
          <a:bodyPr/>
          <a:lstStyle>
            <a:lvl1pPr algn="ct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490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ln>
            <a:noFill/>
          </a:ln>
          <a:effectLst/>
        </p:spPr>
        <p:txBody>
          <a:bodyPr>
            <a:normAutofit/>
          </a:bodyPr>
          <a:lstStyle>
            <a:lvl1pPr algn="l">
              <a:defRPr sz="2400"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4896544" cy="4464496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 3" pitchFamily="18" charset="2"/>
              <a:buChar char=""/>
              <a:defRPr sz="2000">
                <a:latin typeface="Merriweather"/>
                <a:cs typeface="Merriweather"/>
              </a:defRPr>
            </a:lvl1pPr>
            <a:lvl2pPr marL="457200" indent="0">
              <a:buClr>
                <a:schemeClr val="accent1"/>
              </a:buClr>
              <a:buFont typeface="Wingdings 3" pitchFamily="18" charset="2"/>
              <a:buNone/>
              <a:defRPr sz="1800">
                <a:latin typeface="Merriweather"/>
                <a:cs typeface="Merriweather"/>
              </a:defRPr>
            </a:lvl2pPr>
            <a:lvl3pPr marL="1143000" indent="-228600">
              <a:buClr>
                <a:schemeClr val="accent1"/>
              </a:buClr>
              <a:buFont typeface="Arial" pitchFamily="34" charset="0"/>
              <a:buChar char="•"/>
              <a:defRPr sz="1600">
                <a:latin typeface="Merriweather"/>
                <a:cs typeface="Merriweather"/>
              </a:defRPr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4pPr>
            <a:lvl5pPr marL="20574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27584" y="6395768"/>
            <a:ext cx="2133600" cy="345600"/>
          </a:xfr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290468" y="6395768"/>
            <a:ext cx="563064" cy="345600"/>
          </a:xfrm>
        </p:spPr>
        <p:txBody>
          <a:bodyPr/>
          <a:lstStyle>
            <a:lvl1pPr algn="ct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6300788" y="1557338"/>
            <a:ext cx="2015628" cy="446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pic>
        <p:nvPicPr>
          <p:cNvPr id="13" name="Image 12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4190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llust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27088" y="1268413"/>
            <a:ext cx="7489825" cy="865187"/>
          </a:xfrm>
        </p:spPr>
        <p:txBody>
          <a:bodyPr>
            <a:normAutofit/>
          </a:bodyPr>
          <a:lstStyle>
            <a:lvl1pPr>
              <a:defRPr sz="1800"/>
            </a:lvl1pPr>
            <a:lvl2pPr marL="4572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3"/>
          </p:nvPr>
        </p:nvSpPr>
        <p:spPr>
          <a:xfrm>
            <a:off x="827088" y="2348880"/>
            <a:ext cx="7489825" cy="36724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/>
          </a:p>
        </p:txBody>
      </p: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3923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92" y="1267472"/>
            <a:ext cx="4285360" cy="802195"/>
          </a:xfrm>
          <a:custGeom>
            <a:avLst/>
            <a:gdLst>
              <a:gd name="connsiteX0" fmla="*/ 0 w 4283968"/>
              <a:gd name="connsiteY0" fmla="*/ 39193 h 792088"/>
              <a:gd name="connsiteX1" fmla="*/ 39193 w 4283968"/>
              <a:gd name="connsiteY1" fmla="*/ 0 h 792088"/>
              <a:gd name="connsiteX2" fmla="*/ 4244775 w 4283968"/>
              <a:gd name="connsiteY2" fmla="*/ 0 h 792088"/>
              <a:gd name="connsiteX3" fmla="*/ 4283968 w 4283968"/>
              <a:gd name="connsiteY3" fmla="*/ 39193 h 792088"/>
              <a:gd name="connsiteX4" fmla="*/ 4283968 w 4283968"/>
              <a:gd name="connsiteY4" fmla="*/ 752895 h 792088"/>
              <a:gd name="connsiteX5" fmla="*/ 4244775 w 4283968"/>
              <a:gd name="connsiteY5" fmla="*/ 792088 h 792088"/>
              <a:gd name="connsiteX6" fmla="*/ 39193 w 4283968"/>
              <a:gd name="connsiteY6" fmla="*/ 792088 h 792088"/>
              <a:gd name="connsiteX7" fmla="*/ 0 w 4283968"/>
              <a:gd name="connsiteY7" fmla="*/ 752895 h 792088"/>
              <a:gd name="connsiteX8" fmla="*/ 0 w 4283968"/>
              <a:gd name="connsiteY8" fmla="*/ 39193 h 792088"/>
              <a:gd name="connsiteX0" fmla="*/ 8819 w 4292787"/>
              <a:gd name="connsiteY0" fmla="*/ 39193 h 792088"/>
              <a:gd name="connsiteX1" fmla="*/ 9912 w 4292787"/>
              <a:gd name="connsiteY1" fmla="*/ 0 h 792088"/>
              <a:gd name="connsiteX2" fmla="*/ 4253594 w 4292787"/>
              <a:gd name="connsiteY2" fmla="*/ 0 h 792088"/>
              <a:gd name="connsiteX3" fmla="*/ 4292787 w 4292787"/>
              <a:gd name="connsiteY3" fmla="*/ 39193 h 792088"/>
              <a:gd name="connsiteX4" fmla="*/ 4292787 w 4292787"/>
              <a:gd name="connsiteY4" fmla="*/ 752895 h 792088"/>
              <a:gd name="connsiteX5" fmla="*/ 4253594 w 4292787"/>
              <a:gd name="connsiteY5" fmla="*/ 792088 h 792088"/>
              <a:gd name="connsiteX6" fmla="*/ 48012 w 4292787"/>
              <a:gd name="connsiteY6" fmla="*/ 792088 h 792088"/>
              <a:gd name="connsiteX7" fmla="*/ 8819 w 4292787"/>
              <a:gd name="connsiteY7" fmla="*/ 752895 h 792088"/>
              <a:gd name="connsiteX8" fmla="*/ 8819 w 4292787"/>
              <a:gd name="connsiteY8" fmla="*/ 39193 h 792088"/>
              <a:gd name="connsiteX0" fmla="*/ 433 w 4284401"/>
              <a:gd name="connsiteY0" fmla="*/ 39193 h 792088"/>
              <a:gd name="connsiteX1" fmla="*/ 1526 w 4284401"/>
              <a:gd name="connsiteY1" fmla="*/ 0 h 792088"/>
              <a:gd name="connsiteX2" fmla="*/ 4245208 w 4284401"/>
              <a:gd name="connsiteY2" fmla="*/ 0 h 792088"/>
              <a:gd name="connsiteX3" fmla="*/ 4284401 w 4284401"/>
              <a:gd name="connsiteY3" fmla="*/ 39193 h 792088"/>
              <a:gd name="connsiteX4" fmla="*/ 4284401 w 4284401"/>
              <a:gd name="connsiteY4" fmla="*/ 752895 h 792088"/>
              <a:gd name="connsiteX5" fmla="*/ 4245208 w 4284401"/>
              <a:gd name="connsiteY5" fmla="*/ 792088 h 792088"/>
              <a:gd name="connsiteX6" fmla="*/ 39626 w 4284401"/>
              <a:gd name="connsiteY6" fmla="*/ 792088 h 792088"/>
              <a:gd name="connsiteX7" fmla="*/ 433 w 4284401"/>
              <a:gd name="connsiteY7" fmla="*/ 752895 h 792088"/>
              <a:gd name="connsiteX8" fmla="*/ 433 w 4284401"/>
              <a:gd name="connsiteY8" fmla="*/ 39193 h 792088"/>
              <a:gd name="connsiteX0" fmla="*/ 433 w 4284401"/>
              <a:gd name="connsiteY0" fmla="*/ 8818 h 802194"/>
              <a:gd name="connsiteX1" fmla="*/ 1526 w 4284401"/>
              <a:gd name="connsiteY1" fmla="*/ 10106 h 802194"/>
              <a:gd name="connsiteX2" fmla="*/ 4245208 w 4284401"/>
              <a:gd name="connsiteY2" fmla="*/ 10106 h 802194"/>
              <a:gd name="connsiteX3" fmla="*/ 4284401 w 4284401"/>
              <a:gd name="connsiteY3" fmla="*/ 49299 h 802194"/>
              <a:gd name="connsiteX4" fmla="*/ 4284401 w 4284401"/>
              <a:gd name="connsiteY4" fmla="*/ 763001 h 802194"/>
              <a:gd name="connsiteX5" fmla="*/ 4245208 w 4284401"/>
              <a:gd name="connsiteY5" fmla="*/ 802194 h 802194"/>
              <a:gd name="connsiteX6" fmla="*/ 39626 w 4284401"/>
              <a:gd name="connsiteY6" fmla="*/ 802194 h 802194"/>
              <a:gd name="connsiteX7" fmla="*/ 433 w 4284401"/>
              <a:gd name="connsiteY7" fmla="*/ 763001 h 802194"/>
              <a:gd name="connsiteX8" fmla="*/ 433 w 4284401"/>
              <a:gd name="connsiteY8" fmla="*/ 8818 h 802194"/>
              <a:gd name="connsiteX0" fmla="*/ 1391 w 4285359"/>
              <a:gd name="connsiteY0" fmla="*/ 0 h 793376"/>
              <a:gd name="connsiteX1" fmla="*/ 2484 w 4285359"/>
              <a:gd name="connsiteY1" fmla="*/ 1288 h 793376"/>
              <a:gd name="connsiteX2" fmla="*/ 4246166 w 4285359"/>
              <a:gd name="connsiteY2" fmla="*/ 1288 h 793376"/>
              <a:gd name="connsiteX3" fmla="*/ 4285359 w 4285359"/>
              <a:gd name="connsiteY3" fmla="*/ 40481 h 793376"/>
              <a:gd name="connsiteX4" fmla="*/ 4285359 w 4285359"/>
              <a:gd name="connsiteY4" fmla="*/ 754183 h 793376"/>
              <a:gd name="connsiteX5" fmla="*/ 4246166 w 4285359"/>
              <a:gd name="connsiteY5" fmla="*/ 793376 h 793376"/>
              <a:gd name="connsiteX6" fmla="*/ 40584 w 4285359"/>
              <a:gd name="connsiteY6" fmla="*/ 793376 h 793376"/>
              <a:gd name="connsiteX7" fmla="*/ 1391 w 4285359"/>
              <a:gd name="connsiteY7" fmla="*/ 754183 h 793376"/>
              <a:gd name="connsiteX8" fmla="*/ 1391 w 4285359"/>
              <a:gd name="connsiteY8" fmla="*/ 0 h 793376"/>
              <a:gd name="connsiteX0" fmla="*/ 8819 w 4292787"/>
              <a:gd name="connsiteY0" fmla="*/ 0 h 793376"/>
              <a:gd name="connsiteX1" fmla="*/ 9912 w 4292787"/>
              <a:gd name="connsiteY1" fmla="*/ 1288 h 793376"/>
              <a:gd name="connsiteX2" fmla="*/ 4253594 w 4292787"/>
              <a:gd name="connsiteY2" fmla="*/ 1288 h 793376"/>
              <a:gd name="connsiteX3" fmla="*/ 4292787 w 4292787"/>
              <a:gd name="connsiteY3" fmla="*/ 40481 h 793376"/>
              <a:gd name="connsiteX4" fmla="*/ 4292787 w 4292787"/>
              <a:gd name="connsiteY4" fmla="*/ 754183 h 793376"/>
              <a:gd name="connsiteX5" fmla="*/ 4253594 w 4292787"/>
              <a:gd name="connsiteY5" fmla="*/ 793376 h 793376"/>
              <a:gd name="connsiteX6" fmla="*/ 9912 w 4292787"/>
              <a:gd name="connsiteY6" fmla="*/ 793376 h 793376"/>
              <a:gd name="connsiteX7" fmla="*/ 8819 w 4292787"/>
              <a:gd name="connsiteY7" fmla="*/ 754183 h 793376"/>
              <a:gd name="connsiteX8" fmla="*/ 8819 w 4292787"/>
              <a:gd name="connsiteY8" fmla="*/ 0 h 793376"/>
              <a:gd name="connsiteX0" fmla="*/ 1392 w 4285360"/>
              <a:gd name="connsiteY0" fmla="*/ 0 h 793376"/>
              <a:gd name="connsiteX1" fmla="*/ 2485 w 4285360"/>
              <a:gd name="connsiteY1" fmla="*/ 1288 h 793376"/>
              <a:gd name="connsiteX2" fmla="*/ 4246167 w 4285360"/>
              <a:gd name="connsiteY2" fmla="*/ 1288 h 793376"/>
              <a:gd name="connsiteX3" fmla="*/ 4285360 w 4285360"/>
              <a:gd name="connsiteY3" fmla="*/ 40481 h 793376"/>
              <a:gd name="connsiteX4" fmla="*/ 4285360 w 4285360"/>
              <a:gd name="connsiteY4" fmla="*/ 754183 h 793376"/>
              <a:gd name="connsiteX5" fmla="*/ 4246167 w 4285360"/>
              <a:gd name="connsiteY5" fmla="*/ 793376 h 793376"/>
              <a:gd name="connsiteX6" fmla="*/ 2485 w 4285360"/>
              <a:gd name="connsiteY6" fmla="*/ 793376 h 793376"/>
              <a:gd name="connsiteX7" fmla="*/ 1392 w 4285360"/>
              <a:gd name="connsiteY7" fmla="*/ 754183 h 793376"/>
              <a:gd name="connsiteX8" fmla="*/ 1392 w 4285360"/>
              <a:gd name="connsiteY8" fmla="*/ 0 h 793376"/>
              <a:gd name="connsiteX0" fmla="*/ 1392 w 4285360"/>
              <a:gd name="connsiteY0" fmla="*/ 0 h 802195"/>
              <a:gd name="connsiteX1" fmla="*/ 2485 w 4285360"/>
              <a:gd name="connsiteY1" fmla="*/ 1288 h 802195"/>
              <a:gd name="connsiteX2" fmla="*/ 4246167 w 4285360"/>
              <a:gd name="connsiteY2" fmla="*/ 1288 h 802195"/>
              <a:gd name="connsiteX3" fmla="*/ 4285360 w 4285360"/>
              <a:gd name="connsiteY3" fmla="*/ 40481 h 802195"/>
              <a:gd name="connsiteX4" fmla="*/ 4285360 w 4285360"/>
              <a:gd name="connsiteY4" fmla="*/ 754183 h 802195"/>
              <a:gd name="connsiteX5" fmla="*/ 4246167 w 4285360"/>
              <a:gd name="connsiteY5" fmla="*/ 793376 h 802195"/>
              <a:gd name="connsiteX6" fmla="*/ 2485 w 4285360"/>
              <a:gd name="connsiteY6" fmla="*/ 793376 h 802195"/>
              <a:gd name="connsiteX7" fmla="*/ 3773 w 4285360"/>
              <a:gd name="connsiteY7" fmla="*/ 792283 h 802195"/>
              <a:gd name="connsiteX8" fmla="*/ 1392 w 4285360"/>
              <a:gd name="connsiteY8" fmla="*/ 0 h 80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360" h="802195">
                <a:moveTo>
                  <a:pt x="1392" y="0"/>
                </a:moveTo>
                <a:cubicBezTo>
                  <a:pt x="-989" y="14073"/>
                  <a:pt x="-111" y="3669"/>
                  <a:pt x="2485" y="1288"/>
                </a:cubicBezTo>
                <a:lnTo>
                  <a:pt x="4246167" y="1288"/>
                </a:lnTo>
                <a:cubicBezTo>
                  <a:pt x="4267813" y="1288"/>
                  <a:pt x="4285360" y="18835"/>
                  <a:pt x="4285360" y="40481"/>
                </a:cubicBezTo>
                <a:lnTo>
                  <a:pt x="4285360" y="754183"/>
                </a:lnTo>
                <a:cubicBezTo>
                  <a:pt x="4285360" y="775829"/>
                  <a:pt x="4267813" y="793376"/>
                  <a:pt x="4246167" y="793376"/>
                </a:cubicBezTo>
                <a:lnTo>
                  <a:pt x="2485" y="793376"/>
                </a:lnTo>
                <a:cubicBezTo>
                  <a:pt x="2270" y="793376"/>
                  <a:pt x="3773" y="813929"/>
                  <a:pt x="3773" y="792283"/>
                </a:cubicBezTo>
                <a:cubicBezTo>
                  <a:pt x="2979" y="528189"/>
                  <a:pt x="2186" y="264094"/>
                  <a:pt x="1392" y="0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</p:spPr>
        <p:txBody>
          <a:bodyPr lIns="180000" anchor="ctr" anchorCtr="0">
            <a:normAutofit/>
          </a:bodyPr>
          <a:lstStyle>
            <a:lvl1pPr marL="342900" indent="-342900" algn="l">
              <a:buClr>
                <a:schemeClr val="accent1"/>
              </a:buClr>
              <a:buFont typeface="+mj-lt"/>
              <a:buAutoNum type="arabicPeriod"/>
              <a:defRPr sz="18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Image 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62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pic>
        <p:nvPicPr>
          <p:cNvPr id="14" name="Image 13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  <p:sp>
        <p:nvSpPr>
          <p:cNvPr id="19" name="Espace réservé du texte 18"/>
          <p:cNvSpPr>
            <a:spLocks noGrp="1"/>
          </p:cNvSpPr>
          <p:nvPr>
            <p:ph type="body" sz="quarter" idx="16"/>
          </p:nvPr>
        </p:nvSpPr>
        <p:spPr>
          <a:xfrm>
            <a:off x="-4972" y="1268760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7"/>
          </p:nvPr>
        </p:nvSpPr>
        <p:spPr>
          <a:xfrm>
            <a:off x="-4972" y="2204864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8"/>
          </p:nvPr>
        </p:nvSpPr>
        <p:spPr>
          <a:xfrm>
            <a:off x="-4972" y="3140968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Espace réservé du texte 18"/>
          <p:cNvSpPr>
            <a:spLocks noGrp="1"/>
          </p:cNvSpPr>
          <p:nvPr>
            <p:ph type="body" sz="quarter" idx="19"/>
          </p:nvPr>
        </p:nvSpPr>
        <p:spPr>
          <a:xfrm>
            <a:off x="-4972" y="4077072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Espace réservé du texte 18"/>
          <p:cNvSpPr>
            <a:spLocks noGrp="1"/>
          </p:cNvSpPr>
          <p:nvPr>
            <p:ph type="body" sz="quarter" idx="20"/>
          </p:nvPr>
        </p:nvSpPr>
        <p:spPr>
          <a:xfrm>
            <a:off x="-4972" y="5013176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26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7584" y="1600201"/>
            <a:ext cx="3668216" cy="44210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668216" cy="44210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1345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3669804" cy="639762"/>
          </a:xfrm>
          <a:prstGeom prst="snip2SameRect">
            <a:avLst>
              <a:gd name="adj1" fmla="val 6010"/>
              <a:gd name="adj2" fmla="val 0"/>
            </a:avLst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7584" y="1980530"/>
            <a:ext cx="3669804" cy="404075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3671391" cy="639762"/>
          </a:xfrm>
          <a:prstGeom prst="snip2SameRect">
            <a:avLst>
              <a:gd name="adj1" fmla="val 6010"/>
              <a:gd name="adj2" fmla="val 0"/>
            </a:avLst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80530"/>
            <a:ext cx="3671391" cy="404075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3845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2736304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7584" y="1980530"/>
            <a:ext cx="2736304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563888" y="1340768"/>
            <a:ext cx="2232248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563888" y="1980530"/>
            <a:ext cx="2232248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796137" y="1340768"/>
            <a:ext cx="2520280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5796137" y="1980530"/>
            <a:ext cx="2520280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7" name="Image 1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2516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3" y="1555200"/>
            <a:ext cx="74880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419872" y="63627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3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1" r:id="rId5"/>
    <p:sldLayoutId id="2147483661" r:id="rId6"/>
    <p:sldLayoutId id="2147483652" r:id="rId7"/>
    <p:sldLayoutId id="2147483653" r:id="rId8"/>
    <p:sldLayoutId id="2147483662" r:id="rId9"/>
    <p:sldLayoutId id="2147483678" r:id="rId10"/>
    <p:sldLayoutId id="2147483655" r:id="rId11"/>
    <p:sldLayoutId id="2147483679" r:id="rId12"/>
    <p:sldLayoutId id="2147483657" r:id="rId13"/>
    <p:sldLayoutId id="2147483658" r:id="rId14"/>
    <p:sldLayoutId id="2147483663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 3" pitchFamily="18" charset="2"/>
        <a:buChar char=""/>
        <a:defRPr sz="2000" kern="1200">
          <a:solidFill>
            <a:schemeClr val="tx2"/>
          </a:solidFill>
          <a:latin typeface="Merriweather"/>
          <a:ea typeface="+mn-ea"/>
          <a:cs typeface="Merriweather"/>
        </a:defRPr>
      </a:lvl1pPr>
      <a:lvl2pPr marL="45720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 3" pitchFamily="18" charset="2"/>
        <a:buNone/>
        <a:defRPr sz="1800" kern="1200">
          <a:solidFill>
            <a:schemeClr val="tx2"/>
          </a:solidFill>
          <a:latin typeface="Merriweather"/>
          <a:ea typeface="+mn-ea"/>
          <a:cs typeface="Merriweather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Merriweather"/>
          <a:ea typeface="+mn-ea"/>
          <a:cs typeface="Merriweather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Merriweather"/>
          <a:ea typeface="+mn-ea"/>
          <a:cs typeface="Merriweather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Merriweather"/>
          <a:ea typeface="+mn-ea"/>
          <a:cs typeface="Merriweather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98593" y="3429000"/>
            <a:ext cx="3278699" cy="432048"/>
          </a:xfrm>
        </p:spPr>
        <p:txBody>
          <a:bodyPr/>
          <a:lstStyle/>
          <a:p>
            <a:r>
              <a:rPr lang="sv-SE" dirty="0" smtClean="0"/>
              <a:t>21 augusti 2013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988427"/>
            <a:ext cx="6408712" cy="2869573"/>
          </a:xfrm>
          <a:prstGeom prst="rect">
            <a:avLst/>
          </a:prstGeom>
        </p:spPr>
      </p:pic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35696" y="1844824"/>
            <a:ext cx="7443111" cy="1584176"/>
          </a:xfrm>
        </p:spPr>
        <p:txBody>
          <a:bodyPr>
            <a:normAutofit/>
          </a:bodyPr>
          <a:lstStyle/>
          <a:p>
            <a:r>
              <a:rPr lang="sv-SE" sz="2800" dirty="0" smtClean="0"/>
              <a:t>Mobile</a:t>
            </a:r>
            <a:r>
              <a:rPr lang="sv-SE" sz="2800" dirty="0"/>
              <a:t>-</a:t>
            </a:r>
            <a:r>
              <a:rPr lang="sv-SE" sz="2800" dirty="0" err="1"/>
              <a:t>first</a:t>
            </a:r>
            <a:r>
              <a:rPr lang="sv-SE" sz="2800" dirty="0"/>
              <a:t> eller Desktop-</a:t>
            </a:r>
            <a:r>
              <a:rPr lang="sv-SE" sz="2800" dirty="0" err="1" smtClean="0"/>
              <a:t>first</a:t>
            </a:r>
            <a:r>
              <a:rPr lang="sv-SE" sz="2800" dirty="0" smtClean="0"/>
              <a:t>,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en </a:t>
            </a:r>
            <a:r>
              <a:rPr lang="sv-SE" dirty="0"/>
              <a:t>studie </a:t>
            </a:r>
            <a:r>
              <a:rPr lang="sv-SE" dirty="0" smtClean="0"/>
              <a:t>om </a:t>
            </a:r>
            <a:r>
              <a:rPr lang="sv-SE" dirty="0" err="1" smtClean="0"/>
              <a:t>utvecklingslösningar</a:t>
            </a:r>
            <a:r>
              <a:rPr lang="sv-SE" dirty="0" smtClean="0"/>
              <a:t> </a:t>
            </a:r>
            <a:r>
              <a:rPr lang="sv-SE" dirty="0" err="1" smtClean="0"/>
              <a:t>för</a:t>
            </a:r>
            <a:r>
              <a:rPr lang="sv-SE" dirty="0"/>
              <a:t/>
            </a:r>
            <a:br>
              <a:rPr lang="sv-SE" dirty="0"/>
            </a:br>
            <a:r>
              <a:rPr lang="sv-SE" dirty="0" err="1" smtClean="0"/>
              <a:t>responsive</a:t>
            </a:r>
            <a:r>
              <a:rPr lang="sv-SE" dirty="0" smtClean="0"/>
              <a:t> web design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995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824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Fluid grid </a:t>
            </a:r>
            <a:r>
              <a:rPr lang="en-US" sz="2200" dirty="0" err="1" smtClean="0"/>
              <a:t>och</a:t>
            </a:r>
            <a:r>
              <a:rPr lang="en-US" sz="2200" dirty="0" smtClean="0"/>
              <a:t> Fluid images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 err="1" smtClean="0"/>
              <a:t>Skrivbordsskärm</a:t>
            </a:r>
            <a:endParaRPr lang="en-US" dirty="0" smtClean="0"/>
          </a:p>
          <a:p>
            <a:pPr lvl="1"/>
            <a:r>
              <a:rPr lang="en-US" dirty="0" smtClean="0"/>
              <a:t>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err="1" smtClean="0"/>
              <a:t>Mobilskärm</a:t>
            </a:r>
            <a:endParaRPr lang="en-US" dirty="0" smtClean="0"/>
          </a:p>
        </p:txBody>
      </p:sp>
      <p:pic>
        <p:nvPicPr>
          <p:cNvPr id="2" name="Picture 1" descr="b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40968"/>
            <a:ext cx="4301728" cy="20162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92896"/>
            <a:ext cx="1851349" cy="32849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95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2808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Media queries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err="1" smtClean="0"/>
              <a:t>Anrop</a:t>
            </a:r>
            <a:r>
              <a:rPr lang="en-US" sz="2200" dirty="0" smtClean="0"/>
              <a:t> </a:t>
            </a:r>
            <a:r>
              <a:rPr lang="en-US" sz="2200" dirty="0" err="1" smtClean="0"/>
              <a:t>som</a:t>
            </a:r>
            <a:r>
              <a:rPr lang="en-US" sz="2200" dirty="0" smtClean="0"/>
              <a:t> </a:t>
            </a:r>
            <a:r>
              <a:rPr lang="en-US" sz="2200" dirty="0" err="1" smtClean="0"/>
              <a:t>förändrar</a:t>
            </a:r>
            <a:r>
              <a:rPr lang="en-US" sz="2200" dirty="0" smtClean="0"/>
              <a:t> </a:t>
            </a:r>
            <a:r>
              <a:rPr lang="en-US" sz="2200" dirty="0" err="1" smtClean="0"/>
              <a:t>värden</a:t>
            </a:r>
            <a:r>
              <a:rPr lang="en-US" sz="2200" dirty="0" smtClean="0"/>
              <a:t> </a:t>
            </a:r>
            <a:r>
              <a:rPr lang="en-US" sz="2200" dirty="0" err="1" smtClean="0"/>
              <a:t>för</a:t>
            </a:r>
            <a:r>
              <a:rPr lang="en-US" sz="2200" dirty="0" smtClean="0"/>
              <a:t> element</a:t>
            </a:r>
          </a:p>
          <a:p>
            <a:endParaRPr lang="en-US" sz="2200" dirty="0"/>
          </a:p>
          <a:p>
            <a:r>
              <a:rPr lang="en-US" sz="2200" dirty="0" err="1" smtClean="0"/>
              <a:t>Kallas</a:t>
            </a:r>
            <a:r>
              <a:rPr lang="en-US" sz="2200" dirty="0" smtClean="0"/>
              <a:t> </a:t>
            </a:r>
            <a:r>
              <a:rPr lang="en-US" sz="2200" dirty="0" err="1" smtClean="0"/>
              <a:t>beroende</a:t>
            </a:r>
            <a:r>
              <a:rPr lang="en-US" sz="2200" dirty="0" smtClean="0"/>
              <a:t> </a:t>
            </a:r>
            <a:r>
              <a:rPr lang="en-US" sz="2200" dirty="0" err="1" smtClean="0"/>
              <a:t>på</a:t>
            </a:r>
            <a:r>
              <a:rPr lang="en-US" sz="2200" dirty="0" smtClean="0"/>
              <a:t> </a:t>
            </a:r>
            <a:r>
              <a:rPr lang="en-US" sz="2200" dirty="0" err="1" smtClean="0"/>
              <a:t>bredd</a:t>
            </a:r>
            <a:r>
              <a:rPr lang="en-US" sz="2200" dirty="0" smtClean="0"/>
              <a:t>, </a:t>
            </a:r>
            <a:r>
              <a:rPr lang="en-US" sz="2200" dirty="0" err="1" smtClean="0"/>
              <a:t>höjd</a:t>
            </a:r>
            <a:r>
              <a:rPr lang="en-US" sz="2200" dirty="0" smtClean="0"/>
              <a:t> </a:t>
            </a:r>
            <a:r>
              <a:rPr lang="en-US" sz="2200" dirty="0" err="1" smtClean="0"/>
              <a:t>eller</a:t>
            </a:r>
            <a:r>
              <a:rPr lang="en-US" sz="2200" dirty="0" smtClean="0"/>
              <a:t> </a:t>
            </a:r>
            <a:r>
              <a:rPr lang="en-US" sz="2200" dirty="0" err="1" smtClean="0"/>
              <a:t>enhet</a:t>
            </a:r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9672" y="3933056"/>
            <a:ext cx="5400600" cy="2232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0" tIns="45720" rIns="91440" bIns="45720" rtlCol="0" anchor="t" anchorCtr="0">
            <a:normAutofit/>
          </a:bodyPr>
          <a:lstStyle/>
          <a:p>
            <a:r>
              <a:rPr lang="en-US" sz="2000" dirty="0" smtClean="0"/>
              <a:t>@media queries </a:t>
            </a:r>
            <a:r>
              <a:rPr lang="en-US" sz="2000" b="1" dirty="0" smtClean="0"/>
              <a:t>all</a:t>
            </a:r>
            <a:r>
              <a:rPr lang="en-US" sz="2000" dirty="0" smtClean="0"/>
              <a:t> and (</a:t>
            </a:r>
            <a:r>
              <a:rPr lang="en-US" sz="2000" b="1" dirty="0" smtClean="0"/>
              <a:t>max-width: 380px</a:t>
            </a:r>
            <a:r>
              <a:rPr lang="en-US" sz="2000" dirty="0" smtClean="0"/>
              <a:t>){</a:t>
            </a:r>
          </a:p>
          <a:p>
            <a:r>
              <a:rPr lang="en-US" sz="2000" dirty="0" smtClean="0"/>
              <a:t> 	.box{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margin: 0;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width:100%;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}</a:t>
            </a:r>
          </a:p>
          <a:p>
            <a:r>
              <a:rPr lang="en-US" sz="2000" dirty="0"/>
              <a:t>}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077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Media queries, 380px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 smtClean="0"/>
              <a:t>Skrivbordsskärm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   </a:t>
            </a:r>
            <a:r>
              <a:rPr lang="en-US" sz="1800" dirty="0" err="1" smtClean="0"/>
              <a:t>Mobilskärm</a:t>
            </a:r>
            <a:endParaRPr lang="en-US" sz="1800" dirty="0" smtClean="0"/>
          </a:p>
        </p:txBody>
      </p:sp>
      <p:pic>
        <p:nvPicPr>
          <p:cNvPr id="2" name="Picture 1" descr="b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852936"/>
            <a:ext cx="4301727" cy="2016224"/>
          </a:xfrm>
          <a:prstGeom prst="rect">
            <a:avLst/>
          </a:prstGeom>
        </p:spPr>
      </p:pic>
      <p:pic>
        <p:nvPicPr>
          <p:cNvPr id="4" name="Picture 3" descr="smallmo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628800"/>
            <a:ext cx="2228523" cy="396044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4656566"/>
              </p:ext>
            </p:extLst>
          </p:nvPr>
        </p:nvGraphicFramePr>
        <p:xfrm>
          <a:off x="5036418" y="3573016"/>
          <a:ext cx="739898" cy="40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282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pic>
        <p:nvPicPr>
          <p:cNvPr id="6" name="Picture 5" descr="responsivewebde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48072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2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 - Mobile</a:t>
            </a:r>
            <a:r>
              <a:rPr lang="en-US" dirty="0" smtClean="0"/>
              <a:t>-first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Grundkod</a:t>
            </a:r>
            <a:r>
              <a:rPr lang="en-US" dirty="0" smtClean="0"/>
              <a:t> </a:t>
            </a:r>
            <a:r>
              <a:rPr lang="en-US" dirty="0" err="1" smtClean="0"/>
              <a:t>avser</a:t>
            </a:r>
            <a:r>
              <a:rPr lang="en-US" dirty="0" smtClean="0"/>
              <a:t> </a:t>
            </a:r>
            <a:r>
              <a:rPr lang="en-US" dirty="0" err="1" smtClean="0"/>
              <a:t>mobilgränssnittet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Ändringar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skrivbordgränsnittet</a:t>
            </a:r>
            <a:r>
              <a:rPr lang="en-US" dirty="0" smtClean="0"/>
              <a:t> </a:t>
            </a:r>
            <a:r>
              <a:rPr lang="en-US" dirty="0" err="1" smtClean="0"/>
              <a:t>sker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media queries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501008"/>
            <a:ext cx="5400600" cy="2232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0" tIns="45720" rIns="91440" bIns="45720" rtlCol="0" anchor="t" anchorCtr="0">
            <a:normAutofit/>
          </a:bodyPr>
          <a:lstStyle/>
          <a:p>
            <a:r>
              <a:rPr lang="en-US" sz="2000" dirty="0" smtClean="0"/>
              <a:t>@media queries </a:t>
            </a:r>
            <a:r>
              <a:rPr lang="en-US" sz="2000" b="1" dirty="0" smtClean="0"/>
              <a:t>all</a:t>
            </a:r>
            <a:r>
              <a:rPr lang="en-US" sz="2000" dirty="0" smtClean="0"/>
              <a:t> and (</a:t>
            </a:r>
            <a:r>
              <a:rPr lang="en-US" sz="2000" b="1" dirty="0" smtClean="0"/>
              <a:t>min-width: 980px</a:t>
            </a:r>
            <a:r>
              <a:rPr lang="en-US" sz="2000" dirty="0" smtClean="0"/>
              <a:t>){</a:t>
            </a:r>
          </a:p>
          <a:p>
            <a:r>
              <a:rPr lang="en-US" sz="2000" dirty="0" smtClean="0"/>
              <a:t> 	.box{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display:inline-block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width:30%;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}</a:t>
            </a:r>
          </a:p>
          <a:p>
            <a:r>
              <a:rPr lang="en-US" sz="2000" dirty="0"/>
              <a:t>}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945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 - Mobile</a:t>
            </a:r>
            <a:r>
              <a:rPr lang="en-US" dirty="0" smtClean="0"/>
              <a:t>-first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12961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iphonere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56992"/>
            <a:ext cx="648072" cy="1228435"/>
          </a:xfrm>
          <a:prstGeom prst="rect">
            <a:avLst/>
          </a:prstGeom>
        </p:spPr>
      </p:pic>
      <p:pic>
        <p:nvPicPr>
          <p:cNvPr id="3" name="Picture 2" descr="ipadre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780928"/>
            <a:ext cx="1475439" cy="2200216"/>
          </a:xfrm>
          <a:prstGeom prst="rect">
            <a:avLst/>
          </a:prstGeom>
        </p:spPr>
      </p:pic>
      <p:pic>
        <p:nvPicPr>
          <p:cNvPr id="5" name="Picture 4" descr="desktopres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88840"/>
            <a:ext cx="3643973" cy="338437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123728" y="3645024"/>
            <a:ext cx="43204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99992" y="3645024"/>
            <a:ext cx="43204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 - Desktop</a:t>
            </a:r>
            <a:r>
              <a:rPr lang="en-US" dirty="0" smtClean="0"/>
              <a:t>-first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Grundkod</a:t>
            </a:r>
            <a:r>
              <a:rPr lang="en-US" dirty="0" smtClean="0"/>
              <a:t> </a:t>
            </a:r>
            <a:r>
              <a:rPr lang="en-US" dirty="0" err="1"/>
              <a:t>avser</a:t>
            </a:r>
            <a:r>
              <a:rPr lang="en-US" dirty="0"/>
              <a:t> </a:t>
            </a:r>
            <a:r>
              <a:rPr lang="en-US" dirty="0" err="1" smtClean="0"/>
              <a:t>skrivbordsgränssnittet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Ändringar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 smtClean="0"/>
              <a:t>mobilgränsnittet</a:t>
            </a:r>
            <a:r>
              <a:rPr lang="en-US" dirty="0" smtClean="0"/>
              <a:t> </a:t>
            </a:r>
            <a:r>
              <a:rPr lang="en-US" dirty="0" err="1"/>
              <a:t>sker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media </a:t>
            </a:r>
            <a:r>
              <a:rPr lang="en-US" dirty="0" smtClean="0"/>
              <a:t>queries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501008"/>
            <a:ext cx="5544616" cy="2232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0" tIns="45720" rIns="91440" bIns="45720" rtlCol="0" anchor="t" anchorCtr="0">
            <a:normAutofit/>
          </a:bodyPr>
          <a:lstStyle/>
          <a:p>
            <a:r>
              <a:rPr lang="en-US" sz="2000" dirty="0" smtClean="0"/>
              <a:t>@media queries </a:t>
            </a:r>
            <a:r>
              <a:rPr lang="en-US" sz="2000" b="1" dirty="0" smtClean="0"/>
              <a:t>all</a:t>
            </a:r>
            <a:r>
              <a:rPr lang="en-US" sz="2000" dirty="0" smtClean="0"/>
              <a:t> and (</a:t>
            </a:r>
            <a:r>
              <a:rPr lang="en-US" sz="2000" b="1" dirty="0" smtClean="0"/>
              <a:t>max-width: </a:t>
            </a:r>
            <a:r>
              <a:rPr lang="en-US" sz="2000" b="1" dirty="0"/>
              <a:t>4</a:t>
            </a:r>
            <a:r>
              <a:rPr lang="en-US" sz="2000" b="1" dirty="0" smtClean="0"/>
              <a:t>80px</a:t>
            </a:r>
            <a:r>
              <a:rPr lang="en-US" sz="2000" dirty="0" smtClean="0"/>
              <a:t>){</a:t>
            </a:r>
          </a:p>
          <a:p>
            <a:r>
              <a:rPr lang="en-US" sz="2000" dirty="0" smtClean="0"/>
              <a:t> 	.box{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display:block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	width:100%;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}</a:t>
            </a:r>
          </a:p>
          <a:p>
            <a:r>
              <a:rPr lang="en-US" sz="2000" dirty="0"/>
              <a:t>}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945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</a:t>
            </a:r>
            <a:r>
              <a:rPr lang="en-US" dirty="0" smtClean="0"/>
              <a:t>design </a:t>
            </a:r>
            <a:r>
              <a:rPr lang="en-US" dirty="0"/>
              <a:t>-</a:t>
            </a:r>
            <a:r>
              <a:rPr lang="en-US" dirty="0" smtClean="0"/>
              <a:t> Desktop-first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57606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desktopre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3256316" cy="3024336"/>
          </a:xfrm>
          <a:prstGeom prst="rect">
            <a:avLst/>
          </a:prstGeom>
        </p:spPr>
      </p:pic>
      <p:pic>
        <p:nvPicPr>
          <p:cNvPr id="3" name="Picture 2" descr="iphonere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212976"/>
            <a:ext cx="612050" cy="1160155"/>
          </a:xfrm>
          <a:prstGeom prst="rect">
            <a:avLst/>
          </a:prstGeom>
        </p:spPr>
      </p:pic>
      <p:pic>
        <p:nvPicPr>
          <p:cNvPr id="6" name="Picture 5" descr="ipadres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636912"/>
            <a:ext cx="1448631" cy="216024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11960" y="3429000"/>
            <a:ext cx="43204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660232" y="3501008"/>
            <a:ext cx="43204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62629" y="2780928"/>
            <a:ext cx="5117306" cy="952499"/>
          </a:xfrm>
        </p:spPr>
        <p:txBody>
          <a:bodyPr/>
          <a:lstStyle/>
          <a:p>
            <a:r>
              <a:rPr lang="sv-SE" dirty="0" smtClean="0"/>
              <a:t>Syfte &amp; Metod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75251" y="3717032"/>
            <a:ext cx="3278699" cy="563856"/>
          </a:xfrm>
        </p:spPr>
        <p:txBody>
          <a:bodyPr/>
          <a:lstStyle/>
          <a:p>
            <a:r>
              <a:rPr lang="sv-SE" dirty="0" smtClean="0"/>
              <a:t>17 April 2012</a:t>
            </a:r>
            <a:endParaRPr lang="en-US" dirty="0"/>
          </a:p>
        </p:txBody>
      </p:sp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025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Syfte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charset="2"/>
              <a:buChar char=""/>
            </a:pPr>
            <a:r>
              <a:rPr lang="en-US" dirty="0" err="1" smtClean="0"/>
              <a:t>Genom</a:t>
            </a:r>
            <a:r>
              <a:rPr lang="en-US" dirty="0" smtClean="0"/>
              <a:t> </a:t>
            </a:r>
            <a:r>
              <a:rPr lang="en-US" dirty="0" err="1" smtClean="0"/>
              <a:t>jämförelse</a:t>
            </a:r>
            <a:r>
              <a:rPr lang="en-US" dirty="0" smtClean="0"/>
              <a:t> </a:t>
            </a:r>
            <a:r>
              <a:rPr lang="en-US" dirty="0" err="1" smtClean="0"/>
              <a:t>finna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ger</a:t>
            </a:r>
            <a:r>
              <a:rPr lang="en-US" dirty="0" smtClean="0"/>
              <a:t> </a:t>
            </a:r>
            <a:r>
              <a:rPr lang="en-US" dirty="0" err="1" smtClean="0"/>
              <a:t>bäst</a:t>
            </a:r>
            <a:r>
              <a:rPr lang="en-US" dirty="0" smtClean="0"/>
              <a:t> </a:t>
            </a:r>
            <a:r>
              <a:rPr lang="en-US" dirty="0" err="1" smtClean="0"/>
              <a:t>lösning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Lyfta</a:t>
            </a:r>
            <a:r>
              <a:rPr lang="en-US" dirty="0" smtClean="0"/>
              <a:t> </a:t>
            </a:r>
            <a:r>
              <a:rPr lang="en-US" dirty="0" err="1" smtClean="0"/>
              <a:t>fram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varje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Finna</a:t>
            </a:r>
            <a:r>
              <a:rPr lang="en-US" dirty="0" smtClean="0"/>
              <a:t> </a:t>
            </a:r>
            <a:r>
              <a:rPr lang="en-US" dirty="0" err="1" smtClean="0"/>
              <a:t>varför</a:t>
            </a:r>
            <a:r>
              <a:rPr lang="en-US" dirty="0" smtClean="0"/>
              <a:t> </a:t>
            </a:r>
            <a:r>
              <a:rPr lang="en-US" dirty="0" err="1" smtClean="0"/>
              <a:t>bästa</a:t>
            </a:r>
            <a:r>
              <a:rPr lang="en-US" dirty="0" smtClean="0"/>
              <a:t> </a:t>
            </a:r>
            <a:r>
              <a:rPr lang="en-US" dirty="0" err="1" smtClean="0"/>
              <a:t>lösning</a:t>
            </a:r>
            <a:r>
              <a:rPr lang="en-US" dirty="0" smtClean="0"/>
              <a:t> </a:t>
            </a:r>
            <a:r>
              <a:rPr lang="en-US" dirty="0" err="1" smtClean="0"/>
              <a:t>ges</a:t>
            </a:r>
            <a:r>
              <a:rPr lang="en-US" dirty="0" smtClean="0"/>
              <a:t> </a:t>
            </a:r>
            <a:r>
              <a:rPr lang="en-US" dirty="0" err="1" smtClean="0"/>
              <a:t>genom</a:t>
            </a:r>
            <a:r>
              <a:rPr lang="en-US" dirty="0" smtClean="0"/>
              <a:t> </a:t>
            </a:r>
            <a:r>
              <a:rPr lang="en-US" dirty="0" err="1" smtClean="0"/>
              <a:t>vald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Hur</a:t>
            </a:r>
            <a:r>
              <a:rPr lang="en-US" dirty="0" smtClean="0"/>
              <a:t> </a:t>
            </a:r>
            <a:r>
              <a:rPr lang="en-US" dirty="0" err="1" smtClean="0"/>
              <a:t>metoderna</a:t>
            </a:r>
            <a:r>
              <a:rPr lang="en-US" dirty="0" smtClean="0"/>
              <a:t> </a:t>
            </a:r>
            <a:r>
              <a:rPr lang="en-US" dirty="0" err="1" smtClean="0"/>
              <a:t>påverkar</a:t>
            </a:r>
            <a:r>
              <a:rPr lang="en-US" dirty="0" smtClean="0"/>
              <a:t> </a:t>
            </a:r>
            <a:r>
              <a:rPr lang="en-US" dirty="0" err="1" smtClean="0"/>
              <a:t>webbutveckling</a:t>
            </a:r>
            <a:r>
              <a:rPr lang="en-US" dirty="0" smtClean="0"/>
              <a:t> med den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finns</a:t>
            </a:r>
            <a:r>
              <a:rPr lang="en-US" dirty="0" smtClean="0"/>
              <a:t> </a:t>
            </a:r>
            <a:r>
              <a:rPr lang="en-US" dirty="0" err="1" smtClean="0"/>
              <a:t>idag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98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-24181" y="548680"/>
            <a:ext cx="4286046" cy="792088"/>
          </a:xfrm>
        </p:spPr>
        <p:txBody>
          <a:bodyPr/>
          <a:lstStyle/>
          <a:p>
            <a:r>
              <a:rPr lang="en-US" dirty="0" err="1" smtClean="0"/>
              <a:t>Introduktion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0" y="1556792"/>
            <a:ext cx="4286046" cy="792088"/>
          </a:xfrm>
        </p:spPr>
        <p:txBody>
          <a:bodyPr/>
          <a:lstStyle/>
          <a:p>
            <a:r>
              <a:rPr lang="en-US" dirty="0" err="1" smtClean="0"/>
              <a:t>Bakgrund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-24622" y="2564904"/>
            <a:ext cx="4286046" cy="792088"/>
          </a:xfrm>
        </p:spPr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0" y="3573016"/>
            <a:ext cx="4286046" cy="792088"/>
          </a:xfrm>
        </p:spPr>
        <p:txBody>
          <a:bodyPr/>
          <a:lstStyle/>
          <a:p>
            <a:r>
              <a:rPr lang="en-US" dirty="0" err="1" smtClean="0"/>
              <a:t>Syfte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-1940" y="4581128"/>
            <a:ext cx="4286046" cy="792088"/>
          </a:xfrm>
        </p:spPr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276872"/>
            <a:ext cx="4282911" cy="2592288"/>
          </a:xfrm>
          <a:prstGeom prst="rect">
            <a:avLst/>
          </a:prstGeom>
        </p:spPr>
      </p:pic>
      <p:sp>
        <p:nvSpPr>
          <p:cNvPr id="11" name="Text Placeholder 8"/>
          <p:cNvSpPr txBox="1">
            <a:spLocks/>
          </p:cNvSpPr>
          <p:nvPr/>
        </p:nvSpPr>
        <p:spPr>
          <a:xfrm>
            <a:off x="0" y="5589240"/>
            <a:ext cx="4286046" cy="79208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Char char=""/>
              <a:defRPr lang="fr-FR" sz="1800" b="0" kern="120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None/>
              <a:defRPr lang="fr-FR" sz="1800" kern="1200" smtClean="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fr-FR" sz="1600" kern="1200" smtClean="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fr-FR" sz="1400" kern="1200" smtClean="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fr-FR"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Resultat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7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Syfte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Frågeställningar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besvaras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smtClean="0"/>
              <a:t>I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lägen</a:t>
            </a:r>
            <a:r>
              <a:rPr lang="en-US" dirty="0" smtClean="0"/>
              <a:t> </a:t>
            </a:r>
            <a:r>
              <a:rPr lang="en-US" dirty="0" err="1" smtClean="0"/>
              <a:t>appliceras</a:t>
            </a:r>
            <a:r>
              <a:rPr lang="en-US" dirty="0" smtClean="0"/>
              <a:t> </a:t>
            </a:r>
            <a:r>
              <a:rPr lang="en-US" dirty="0" err="1" smtClean="0"/>
              <a:t>metoderna</a:t>
            </a:r>
            <a:r>
              <a:rPr lang="en-US" dirty="0" smtClean="0"/>
              <a:t> </a:t>
            </a:r>
            <a:r>
              <a:rPr lang="en-US" dirty="0" err="1" smtClean="0"/>
              <a:t>bäst</a:t>
            </a:r>
            <a:r>
              <a:rPr lang="en-US" dirty="0" smtClean="0"/>
              <a:t>?</a:t>
            </a:r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nackdelarna</a:t>
            </a:r>
            <a:r>
              <a:rPr lang="en-US" dirty="0" smtClean="0"/>
              <a:t> med Mobile-first?</a:t>
            </a:r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nackdelarna</a:t>
            </a:r>
            <a:r>
              <a:rPr lang="en-US" dirty="0" smtClean="0"/>
              <a:t> med Desktop-first?</a:t>
            </a:r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03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07904" y="1916832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32040" y="1916832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9952" y="1484784"/>
            <a:ext cx="1512168" cy="360040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lnSpcReduction="10000"/>
          </a:bodyPr>
          <a:lstStyle/>
          <a:p>
            <a:r>
              <a:rPr lang="en-US" dirty="0" err="1" smtClean="0"/>
              <a:t>Metod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27784" y="2564904"/>
            <a:ext cx="1728192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fontScale="92500"/>
          </a:bodyPr>
          <a:lstStyle/>
          <a:p>
            <a:r>
              <a:rPr lang="en-US" dirty="0" err="1" smtClean="0"/>
              <a:t>Litteraturstudie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88024" y="2564904"/>
            <a:ext cx="1944216" cy="504056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/>
          </a:bodyPr>
          <a:lstStyle/>
          <a:p>
            <a:r>
              <a:rPr lang="en-US" dirty="0" smtClean="0"/>
              <a:t>Implementation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35696" y="3212976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3848" y="314096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584" y="3861048"/>
            <a:ext cx="1512168" cy="504056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fontScale="85000" lnSpcReduction="10000"/>
          </a:bodyPr>
          <a:lstStyle/>
          <a:p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95736" y="3789040"/>
            <a:ext cx="2160240" cy="648072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fontScale="85000" lnSpcReduction="10000"/>
          </a:bodyPr>
          <a:lstStyle/>
          <a:p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användningsområden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292080" y="3717032"/>
            <a:ext cx="1224136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/>
          </a:bodyPr>
          <a:lstStyle/>
          <a:p>
            <a:r>
              <a:rPr lang="en-US" dirty="0" err="1" smtClean="0"/>
              <a:t>Prototyp</a:t>
            </a:r>
            <a:endParaRPr lang="en-US" dirty="0" smtClean="0"/>
          </a:p>
        </p:txBody>
      </p:sp>
      <p:cxnSp>
        <p:nvCxnSpPr>
          <p:cNvPr id="33" name="Elbow Connector 32"/>
          <p:cNvCxnSpPr/>
          <p:nvPr/>
        </p:nvCxnSpPr>
        <p:spPr>
          <a:xfrm rot="5400000">
            <a:off x="5184068" y="4401108"/>
            <a:ext cx="936104" cy="4320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5616116" y="4401108"/>
            <a:ext cx="936104" cy="4320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5868144" y="5013176"/>
            <a:ext cx="432048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5436096" y="5013176"/>
            <a:ext cx="432048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00192" y="4653136"/>
            <a:ext cx="1152128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fontScale="77500" lnSpcReduction="20000"/>
          </a:bodyPr>
          <a:lstStyle/>
          <a:p>
            <a:r>
              <a:rPr lang="en-US" dirty="0" smtClean="0"/>
              <a:t>Mobile-first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67944" y="4653136"/>
            <a:ext cx="1296144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 fontScale="77500" lnSpcReduction="20000"/>
          </a:bodyPr>
          <a:lstStyle/>
          <a:p>
            <a:r>
              <a:rPr lang="en-US" dirty="0" smtClean="0"/>
              <a:t>Desktop-first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20072" y="5445224"/>
            <a:ext cx="1224136" cy="43204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/>
          </a:bodyPr>
          <a:lstStyle/>
          <a:p>
            <a:r>
              <a:rPr lang="en-US" dirty="0" err="1" smtClean="0"/>
              <a:t>Resultat</a:t>
            </a:r>
            <a:endParaRPr lang="en-US" dirty="0" smtClean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868144" y="3068960"/>
            <a:ext cx="3600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635896" y="4005064"/>
            <a:ext cx="1728192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7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Litteraturstudie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synpunkter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profiler </a:t>
            </a:r>
            <a:r>
              <a:rPr lang="en-US" dirty="0" err="1" smtClean="0"/>
              <a:t>inom</a:t>
            </a:r>
            <a:r>
              <a:rPr lang="en-US" dirty="0" smtClean="0"/>
              <a:t> </a:t>
            </a:r>
            <a:r>
              <a:rPr lang="en-US" dirty="0" err="1" smtClean="0"/>
              <a:t>området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användningsområden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mobilt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desktop </a:t>
            </a:r>
            <a:r>
              <a:rPr lang="en-US" dirty="0" smtClean="0"/>
              <a:t>internet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5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776864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Litteraturstudie</a:t>
            </a:r>
            <a:r>
              <a:rPr lang="en-US" sz="2400" dirty="0" smtClean="0"/>
              <a:t> – </a:t>
            </a:r>
            <a:r>
              <a:rPr lang="en-US" sz="2400" dirty="0" err="1" smtClean="0"/>
              <a:t>Analys</a:t>
            </a:r>
            <a:r>
              <a:rPr lang="en-US" sz="2400" dirty="0" smtClean="0"/>
              <a:t> </a:t>
            </a:r>
            <a:r>
              <a:rPr lang="en-US" sz="2400" dirty="0" err="1" smtClean="0"/>
              <a:t>av</a:t>
            </a:r>
            <a:r>
              <a:rPr lang="en-US" sz="2400" dirty="0" smtClean="0"/>
              <a:t> </a:t>
            </a:r>
            <a:r>
              <a:rPr lang="en-US" sz="2400" dirty="0" err="1" smtClean="0"/>
              <a:t>synpunkter</a:t>
            </a:r>
            <a:r>
              <a:rPr lang="en-US" sz="2400" dirty="0" smtClean="0"/>
              <a:t> </a:t>
            </a:r>
            <a:r>
              <a:rPr lang="en-US" sz="2400" dirty="0" err="1" smtClean="0"/>
              <a:t>kring</a:t>
            </a:r>
            <a:r>
              <a:rPr lang="en-US" sz="2400" dirty="0" smtClean="0"/>
              <a:t> </a:t>
            </a:r>
            <a:r>
              <a:rPr lang="en-US" sz="2400" dirty="0" err="1" smtClean="0"/>
              <a:t>metoderna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smtClean="0"/>
              <a:t>13 </a:t>
            </a:r>
            <a:r>
              <a:rPr lang="en-US" dirty="0" err="1" smtClean="0"/>
              <a:t>källor</a:t>
            </a:r>
            <a:r>
              <a:rPr lang="en-US" dirty="0" smtClean="0"/>
              <a:t> </a:t>
            </a:r>
            <a:r>
              <a:rPr lang="en-US" dirty="0" err="1" smtClean="0"/>
              <a:t>samlas</a:t>
            </a:r>
            <a:r>
              <a:rPr lang="en-US" dirty="0" smtClean="0"/>
              <a:t>, </a:t>
            </a:r>
            <a:r>
              <a:rPr lang="en-US" dirty="0" err="1" smtClean="0"/>
              <a:t>ifrån</a:t>
            </a:r>
            <a:r>
              <a:rPr lang="en-US" dirty="0" smtClean="0"/>
              <a:t> </a:t>
            </a:r>
            <a:r>
              <a:rPr lang="en-US" dirty="0" err="1" smtClean="0"/>
              <a:t>bloggar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dylikt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Består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gränssnittutvecklare</a:t>
            </a:r>
            <a:r>
              <a:rPr lang="en-US" dirty="0" smtClean="0"/>
              <a:t>, </a:t>
            </a:r>
            <a:r>
              <a:rPr lang="en-US" dirty="0" err="1" smtClean="0"/>
              <a:t>interaktionsdesigners</a:t>
            </a:r>
            <a:r>
              <a:rPr lang="en-US" dirty="0" smtClean="0"/>
              <a:t>  </a:t>
            </a: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-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</a:t>
            </a:r>
            <a:r>
              <a:rPr lang="en-US" dirty="0" smtClean="0"/>
              <a:t> </a:t>
            </a:r>
            <a:r>
              <a:rPr lang="en-US" dirty="0" err="1" smtClean="0"/>
              <a:t>skrivs</a:t>
            </a:r>
            <a:r>
              <a:rPr lang="en-US" dirty="0" smtClean="0"/>
              <a:t> </a:t>
            </a:r>
            <a:r>
              <a:rPr lang="en-US" dirty="0" err="1" smtClean="0"/>
              <a:t>ner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Används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bas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styrka</a:t>
            </a:r>
            <a:r>
              <a:rPr lang="en-US" dirty="0" smtClean="0"/>
              <a:t> </a:t>
            </a:r>
            <a:r>
              <a:rPr lang="en-US" dirty="0" err="1" smtClean="0"/>
              <a:t>påstående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implementeringsfasen</a:t>
            </a:r>
            <a:r>
              <a:rPr lang="en-US" dirty="0" smtClean="0"/>
              <a:t> </a:t>
            </a:r>
            <a:r>
              <a:rPr lang="en-US" dirty="0" err="1" smtClean="0"/>
              <a:t>samt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förberedelse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736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776864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Litteraturstudie</a:t>
            </a:r>
            <a:r>
              <a:rPr lang="en-US" sz="2400" dirty="0" smtClean="0"/>
              <a:t> – </a:t>
            </a:r>
            <a:r>
              <a:rPr lang="en-US" sz="2400" dirty="0" err="1" smtClean="0"/>
              <a:t>Analys</a:t>
            </a:r>
            <a:r>
              <a:rPr lang="en-US" sz="2400" dirty="0" smtClean="0"/>
              <a:t> </a:t>
            </a:r>
            <a:r>
              <a:rPr lang="en-US" sz="2400" dirty="0" err="1" smtClean="0"/>
              <a:t>av</a:t>
            </a:r>
            <a:r>
              <a:rPr lang="en-US" sz="2400" dirty="0" smtClean="0"/>
              <a:t> </a:t>
            </a:r>
            <a:r>
              <a:rPr lang="en-US" sz="2400" dirty="0" err="1" smtClean="0"/>
              <a:t>användningområde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smtClean="0"/>
              <a:t>5 </a:t>
            </a:r>
            <a:r>
              <a:rPr lang="en-US" dirty="0" err="1" smtClean="0"/>
              <a:t>vetenskapliga</a:t>
            </a:r>
            <a:r>
              <a:rPr lang="en-US" dirty="0" smtClean="0"/>
              <a:t> </a:t>
            </a:r>
            <a:r>
              <a:rPr lang="en-US" dirty="0" err="1" smtClean="0"/>
              <a:t>artiklar</a:t>
            </a:r>
            <a:r>
              <a:rPr lang="en-US" dirty="0"/>
              <a:t> </a:t>
            </a:r>
            <a:r>
              <a:rPr lang="en-US" dirty="0" err="1" smtClean="0"/>
              <a:t>inkl</a:t>
            </a:r>
            <a:r>
              <a:rPr lang="en-US" dirty="0" smtClean="0"/>
              <a:t>. </a:t>
            </a:r>
            <a:r>
              <a:rPr lang="en-US" dirty="0" err="1" smtClean="0"/>
              <a:t>statistik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Få</a:t>
            </a:r>
            <a:r>
              <a:rPr lang="en-US" dirty="0" smtClean="0"/>
              <a:t> en 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hur</a:t>
            </a:r>
            <a:r>
              <a:rPr lang="en-US" dirty="0" smtClean="0"/>
              <a:t> </a:t>
            </a:r>
            <a:r>
              <a:rPr lang="en-US" dirty="0" err="1" smtClean="0"/>
              <a:t>användningsområdet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endParaRPr lang="en-US" dirty="0" smtClean="0"/>
          </a:p>
          <a:p>
            <a:pPr lvl="1">
              <a:buFont typeface="Wingdings 3" charset="2"/>
              <a:buChar char=""/>
            </a:pPr>
            <a:r>
              <a:rPr lang="en-US" dirty="0" err="1" smtClean="0"/>
              <a:t>Miljö</a:t>
            </a:r>
            <a:endParaRPr lang="en-US" dirty="0" smtClean="0"/>
          </a:p>
          <a:p>
            <a:pPr lvl="1">
              <a:buFont typeface="Wingdings 3" charset="2"/>
              <a:buChar char=""/>
            </a:pPr>
            <a:r>
              <a:rPr lang="en-US" dirty="0" err="1" smtClean="0"/>
              <a:t>Kontext</a:t>
            </a:r>
            <a:endParaRPr lang="en-US" dirty="0" smtClean="0"/>
          </a:p>
          <a:p>
            <a:pPr lvl="1">
              <a:buFont typeface="Wingdings 3" charset="2"/>
              <a:buChar char=""/>
            </a:pPr>
            <a:r>
              <a:rPr lang="en-US" dirty="0" err="1"/>
              <a:t>M</a:t>
            </a:r>
            <a:r>
              <a:rPr lang="en-US" dirty="0" err="1" smtClean="0"/>
              <a:t>ålgrupp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Används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grund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skapa</a:t>
            </a:r>
            <a:r>
              <a:rPr lang="en-US" dirty="0" smtClean="0"/>
              <a:t> en optimal </a:t>
            </a:r>
            <a:r>
              <a:rPr lang="en-US" dirty="0" err="1" smtClean="0"/>
              <a:t>prototyp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715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Implementation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skapas</a:t>
            </a:r>
            <a:r>
              <a:rPr lang="en-US" dirty="0" smtClean="0"/>
              <a:t> </a:t>
            </a:r>
            <a:r>
              <a:rPr lang="en-US" dirty="0" err="1" smtClean="0"/>
              <a:t>utifrån</a:t>
            </a:r>
            <a:r>
              <a:rPr lang="en-US" dirty="0" smtClean="0"/>
              <a:t> 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litteraturstudien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/>
              <a:t> </a:t>
            </a:r>
            <a:r>
              <a:rPr lang="en-US" dirty="0" err="1" smtClean="0"/>
              <a:t>Implementering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desktop-first </a:t>
            </a:r>
            <a:r>
              <a:rPr lang="en-US" dirty="0" err="1" smtClean="0"/>
              <a:t>och</a:t>
            </a:r>
            <a:r>
              <a:rPr lang="en-US" dirty="0" smtClean="0"/>
              <a:t> mobile-first</a:t>
            </a:r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implementering</a:t>
            </a:r>
            <a:r>
              <a:rPr lang="en-US" dirty="0" smtClean="0"/>
              <a:t> </a:t>
            </a:r>
            <a:r>
              <a:rPr lang="en-US" dirty="0" err="1" smtClean="0"/>
              <a:t>samlas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jämförs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734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920880" cy="4320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smtClean="0"/>
              <a:t>Implementation – </a:t>
            </a:r>
            <a:r>
              <a:rPr lang="en-US" sz="9600" dirty="0"/>
              <a:t>M</a:t>
            </a:r>
            <a:r>
              <a:rPr lang="en-US" sz="9600" dirty="0" smtClean="0"/>
              <a:t>obile-first </a:t>
            </a:r>
            <a:r>
              <a:rPr lang="en-US" sz="9600" dirty="0" err="1" smtClean="0"/>
              <a:t>och</a:t>
            </a:r>
            <a:r>
              <a:rPr lang="en-US" sz="9600" dirty="0" smtClean="0"/>
              <a:t> Desktop-first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27784" y="4581128"/>
            <a:ext cx="40324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27784" y="5661248"/>
            <a:ext cx="40324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60232" y="4581128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660232" y="5373216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051720" y="4581128"/>
            <a:ext cx="576064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051720" y="5373216"/>
            <a:ext cx="576064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51920" y="4149080"/>
            <a:ext cx="1584176" cy="2880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1600" dirty="0" smtClean="0"/>
              <a:t>Mobile-first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1920" y="5805264"/>
            <a:ext cx="1584176" cy="2880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1600" dirty="0" smtClean="0"/>
              <a:t>Desktop-first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1600" y="4941168"/>
            <a:ext cx="1584176" cy="2880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2000" dirty="0" err="1" smtClean="0"/>
              <a:t>Prototyp</a:t>
            </a:r>
            <a:endParaRPr lang="en-US" sz="2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7308304" y="4941168"/>
            <a:ext cx="1584176" cy="2880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2000" dirty="0" err="1" smtClean="0"/>
              <a:t>Resultat</a:t>
            </a:r>
            <a:endParaRPr lang="en-US" sz="20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164288" y="2852936"/>
            <a:ext cx="1584176" cy="2880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2000" dirty="0" err="1" smtClean="0"/>
              <a:t>Prototyp</a:t>
            </a:r>
            <a:endParaRPr lang="en-US" sz="20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11560" y="2708920"/>
            <a:ext cx="1872208" cy="6480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180000" tIns="45720" rIns="91440" bIns="45720" rtlCol="0" anchor="ctr" anchorCtr="0">
            <a:noAutofit/>
          </a:bodyPr>
          <a:lstStyle/>
          <a:p>
            <a:r>
              <a:rPr lang="en-US" sz="2000" dirty="0" err="1" smtClean="0"/>
              <a:t>Analys</a:t>
            </a:r>
            <a:r>
              <a:rPr lang="en-US" sz="2000" dirty="0" smtClean="0"/>
              <a:t> </a:t>
            </a:r>
            <a:r>
              <a:rPr lang="en-US" sz="2000" dirty="0" err="1" smtClean="0"/>
              <a:t>av</a:t>
            </a:r>
            <a:r>
              <a:rPr lang="en-US" sz="2000" dirty="0" smtClean="0"/>
              <a:t> </a:t>
            </a:r>
            <a:r>
              <a:rPr lang="en-US" sz="2000" dirty="0" err="1" smtClean="0"/>
              <a:t>användnings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områden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627784" y="3068960"/>
            <a:ext cx="43204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7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Implementation -  </a:t>
            </a:r>
            <a:r>
              <a:rPr lang="en-US" sz="2400" dirty="0" err="1" smtClean="0"/>
              <a:t>Datasamling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Responstid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Kodanalys</a:t>
            </a: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Implementeringstid</a:t>
            </a: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r>
              <a:rPr lang="en-US" dirty="0" err="1" smtClean="0"/>
              <a:t>Övriga</a:t>
            </a:r>
            <a:r>
              <a:rPr lang="en-US" dirty="0" smtClean="0"/>
              <a:t> </a:t>
            </a:r>
            <a:r>
              <a:rPr lang="en-US" dirty="0" err="1" smtClean="0"/>
              <a:t>kommentarer</a:t>
            </a:r>
            <a:r>
              <a:rPr lang="en-US" dirty="0" smtClean="0"/>
              <a:t> </a:t>
            </a:r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/>
          </a:p>
          <a:p>
            <a:pPr>
              <a:buFont typeface="Wingdings 3" charset="2"/>
              <a:buChar char=""/>
            </a:pPr>
            <a:endParaRPr lang="en-US" dirty="0" smtClean="0"/>
          </a:p>
          <a:p>
            <a:pPr>
              <a:buFont typeface="Wingdings 3" charset="2"/>
              <a:buChar char="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64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62629" y="2780928"/>
            <a:ext cx="5117306" cy="952499"/>
          </a:xfrm>
        </p:spPr>
        <p:txBody>
          <a:bodyPr/>
          <a:lstStyle/>
          <a:p>
            <a:r>
              <a:rPr lang="sv-SE" dirty="0" smtClean="0"/>
              <a:t>Resultat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75251" y="3717032"/>
            <a:ext cx="3278699" cy="563856"/>
          </a:xfrm>
        </p:spPr>
        <p:txBody>
          <a:bodyPr/>
          <a:lstStyle/>
          <a:p>
            <a:r>
              <a:rPr lang="sv-SE" dirty="0" smtClean="0"/>
              <a:t>17 April 2012</a:t>
            </a:r>
            <a:endParaRPr lang="en-US" dirty="0"/>
          </a:p>
        </p:txBody>
      </p:sp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8222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Resultat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/>
              <a:t> </a:t>
            </a:r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synpunkter</a:t>
            </a:r>
            <a:r>
              <a:rPr lang="en-US" dirty="0" smtClean="0"/>
              <a:t> </a:t>
            </a:r>
            <a:r>
              <a:rPr lang="en-US" dirty="0" err="1" smtClean="0"/>
              <a:t>kring</a:t>
            </a:r>
            <a:r>
              <a:rPr lang="en-US" dirty="0" smtClean="0"/>
              <a:t> </a:t>
            </a:r>
            <a:r>
              <a:rPr lang="en-US" dirty="0" err="1" smtClean="0"/>
              <a:t>metoderna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268760"/>
            <a:ext cx="4427984" cy="558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Char char=""/>
              <a:defRPr sz="20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b="1" dirty="0" smtClean="0"/>
              <a:t>Desktop-first</a:t>
            </a:r>
          </a:p>
          <a:p>
            <a:pPr marL="0" indent="0">
              <a:buFont typeface="Wingdings 3" pitchFamily="18" charset="2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Snabb</a:t>
            </a:r>
            <a:r>
              <a:rPr lang="en-US" dirty="0" smtClean="0"/>
              <a:t> </a:t>
            </a:r>
            <a:r>
              <a:rPr lang="en-US" dirty="0" smtClean="0"/>
              <a:t>r</a:t>
            </a:r>
            <a:r>
              <a:rPr lang="en-US" dirty="0" smtClean="0"/>
              <a:t>edesign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desktopsidor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Mycket</a:t>
            </a:r>
            <a:r>
              <a:rPr lang="en-US" dirty="0" smtClean="0"/>
              <a:t> </a:t>
            </a:r>
            <a:r>
              <a:rPr lang="en-US" dirty="0" err="1" smtClean="0"/>
              <a:t>erfarenhet</a:t>
            </a:r>
            <a:r>
              <a:rPr lang="en-US" dirty="0" smtClean="0"/>
              <a:t> </a:t>
            </a:r>
            <a:r>
              <a:rPr lang="en-US" dirty="0" err="1" smtClean="0"/>
              <a:t>innehas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Funkar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6,7 </a:t>
            </a:r>
            <a:r>
              <a:rPr lang="en-US" dirty="0" err="1" smtClean="0"/>
              <a:t>och</a:t>
            </a:r>
            <a:r>
              <a:rPr lang="en-US" dirty="0" smtClean="0"/>
              <a:t> 8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Mycket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läses</a:t>
            </a:r>
            <a:r>
              <a:rPr lang="en-US" dirty="0" smtClean="0"/>
              <a:t> in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mobilen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Leder</a:t>
            </a:r>
            <a:r>
              <a:rPr lang="en-US" dirty="0" smtClean="0"/>
              <a:t> till </a:t>
            </a:r>
            <a:r>
              <a:rPr lang="en-US" dirty="0" err="1" smtClean="0"/>
              <a:t>nerskalad</a:t>
            </a:r>
            <a:r>
              <a:rPr lang="en-US" dirty="0" smtClean="0"/>
              <a:t> </a:t>
            </a:r>
            <a:r>
              <a:rPr lang="en-US" dirty="0" err="1" smtClean="0"/>
              <a:t>mobilvy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Komplikationer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åtgärdas</a:t>
            </a:r>
            <a:r>
              <a:rPr lang="en-US" dirty="0" smtClean="0"/>
              <a:t> </a:t>
            </a:r>
            <a:r>
              <a:rPr lang="en-U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efterhand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268760"/>
            <a:ext cx="410445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Char char=""/>
              <a:defRPr sz="20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b="1" dirty="0" smtClean="0"/>
              <a:t>Mobile-first</a:t>
            </a:r>
          </a:p>
          <a:p>
            <a:pPr marL="0" indent="0">
              <a:buFont typeface="Wingdings 3" pitchFamily="18" charset="2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Läser</a:t>
            </a:r>
            <a:r>
              <a:rPr lang="en-US" dirty="0" smtClean="0"/>
              <a:t> in </a:t>
            </a:r>
            <a:r>
              <a:rPr lang="en-US" dirty="0" err="1" smtClean="0"/>
              <a:t>mindre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mobilvyn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Allt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mobilvyn</a:t>
            </a:r>
            <a:r>
              <a:rPr lang="en-US" dirty="0" smtClean="0"/>
              <a:t> </a:t>
            </a:r>
            <a:r>
              <a:rPr lang="en-US" dirty="0" err="1" smtClean="0"/>
              <a:t>tas</a:t>
            </a:r>
            <a:r>
              <a:rPr lang="en-US" dirty="0" smtClean="0"/>
              <a:t> </a:t>
            </a:r>
            <a:r>
              <a:rPr lang="en-US" dirty="0" smtClean="0"/>
              <a:t>med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desktopvyn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Naturligt</a:t>
            </a:r>
            <a:r>
              <a:rPr lang="en-US" dirty="0" smtClean="0"/>
              <a:t> </a:t>
            </a:r>
            <a:r>
              <a:rPr lang="en-US" dirty="0" err="1" smtClean="0"/>
              <a:t>sätt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implementera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4A6DF"/>
                </a:solidFill>
              </a:rPr>
              <a:t>+</a:t>
            </a:r>
            <a:r>
              <a:rPr lang="en-US" dirty="0" smtClean="0"/>
              <a:t> Robus</a:t>
            </a:r>
            <a:r>
              <a:rPr lang="en-US" dirty="0" smtClean="0"/>
              <a:t>t </a:t>
            </a:r>
            <a:r>
              <a:rPr lang="en-US" dirty="0" err="1" smtClean="0"/>
              <a:t>grund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komplikationer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Funkar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6,7 </a:t>
            </a:r>
            <a:r>
              <a:rPr lang="en-US" dirty="0" err="1" smtClean="0"/>
              <a:t>och</a:t>
            </a:r>
            <a:r>
              <a:rPr lang="en-US" dirty="0" smtClean="0"/>
              <a:t> 8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Ny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,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utmaningar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Liten</a:t>
            </a:r>
            <a:r>
              <a:rPr lang="en-US" dirty="0" smtClean="0"/>
              <a:t> </a:t>
            </a:r>
            <a:r>
              <a:rPr lang="en-US" dirty="0" err="1" smtClean="0"/>
              <a:t>skärm</a:t>
            </a:r>
            <a:r>
              <a:rPr lang="en-US" dirty="0" smtClean="0"/>
              <a:t>, element </a:t>
            </a:r>
            <a:r>
              <a:rPr lang="en-US" dirty="0" err="1" smtClean="0"/>
              <a:t>måste</a:t>
            </a:r>
            <a:r>
              <a:rPr lang="en-US" dirty="0" smtClean="0"/>
              <a:t> </a:t>
            </a:r>
            <a:r>
              <a:rPr lang="en-US" dirty="0" err="1" smtClean="0"/>
              <a:t>prioriteras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7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Introduktion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Mobile-first </a:t>
            </a:r>
            <a:r>
              <a:rPr lang="en-US" sz="2200" dirty="0" err="1" smtClean="0"/>
              <a:t>och</a:t>
            </a:r>
            <a:r>
              <a:rPr lang="en-US" sz="2200" dirty="0" smtClean="0"/>
              <a:t> desktop-first</a:t>
            </a:r>
          </a:p>
          <a:p>
            <a:pPr marL="0" indent="0">
              <a:buNone/>
            </a:pPr>
            <a:endParaRPr lang="en-US" sz="1000" dirty="0" smtClean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Webbutvecklingsmetoder</a:t>
            </a:r>
            <a:endParaRPr lang="en-US" sz="2000" dirty="0" smtClean="0"/>
          </a:p>
          <a:p>
            <a:pPr marL="800100" lvl="1" indent="-342900">
              <a:buFont typeface="Lucida Grande"/>
              <a:buChar char="➞"/>
            </a:pP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En </a:t>
            </a:r>
            <a:r>
              <a:rPr lang="en-US" sz="2000" dirty="0" err="1"/>
              <a:t>webbsida</a:t>
            </a:r>
            <a:r>
              <a:rPr lang="en-US" sz="2000" dirty="0"/>
              <a:t> </a:t>
            </a:r>
            <a:r>
              <a:rPr lang="en-US" sz="2000" dirty="0" err="1"/>
              <a:t>anpassad</a:t>
            </a:r>
            <a:r>
              <a:rPr lang="en-US" sz="2000" dirty="0"/>
              <a:t> </a:t>
            </a:r>
            <a:r>
              <a:rPr lang="en-US" sz="2000" dirty="0" err="1"/>
              <a:t>för</a:t>
            </a:r>
            <a:r>
              <a:rPr lang="en-US" sz="2000" dirty="0"/>
              <a:t> </a:t>
            </a:r>
            <a:r>
              <a:rPr lang="en-US" sz="2000" dirty="0" err="1"/>
              <a:t>flera</a:t>
            </a:r>
            <a:r>
              <a:rPr lang="en-US" sz="2000" dirty="0"/>
              <a:t> </a:t>
            </a:r>
            <a:r>
              <a:rPr lang="en-US" sz="2000" dirty="0" err="1" smtClean="0"/>
              <a:t>enheter</a:t>
            </a:r>
            <a:endParaRPr lang="en-US" sz="2000" dirty="0" smtClean="0"/>
          </a:p>
          <a:p>
            <a:pPr marL="800100" lvl="1" indent="-342900">
              <a:buFont typeface="Lucida Grande"/>
              <a:buChar char="➞"/>
            </a:pP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/>
              <a:t>Bygger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responsive web </a:t>
            </a:r>
            <a:r>
              <a:rPr lang="en-US" sz="2000" dirty="0" smtClean="0"/>
              <a:t>design</a:t>
            </a:r>
          </a:p>
          <a:p>
            <a:pPr lvl="1">
              <a:buFont typeface="Arial"/>
              <a:buChar char="•"/>
            </a:pPr>
            <a:endParaRPr lang="en-US" sz="2200" dirty="0" smtClean="0"/>
          </a:p>
          <a:p>
            <a:pPr lvl="1">
              <a:buFont typeface="Arial"/>
              <a:buChar char="•"/>
            </a:pPr>
            <a:endParaRPr lang="en-US" sz="2200" dirty="0"/>
          </a:p>
          <a:p>
            <a:pPr lvl="1">
              <a:buFont typeface="Arial"/>
              <a:buChar char="•"/>
            </a:pPr>
            <a:endParaRPr lang="en-US" sz="2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75656" y="4725144"/>
            <a:ext cx="6192688" cy="1152128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/>
          </a:bodyPr>
          <a:lstStyle/>
          <a:p>
            <a:pPr algn="ctr"/>
            <a:r>
              <a:rPr lang="en-US" sz="2800" dirty="0" err="1"/>
              <a:t>Varför</a:t>
            </a:r>
            <a:r>
              <a:rPr lang="en-US" sz="2800" dirty="0"/>
              <a:t> </a:t>
            </a:r>
            <a:r>
              <a:rPr lang="en-US" sz="2800" dirty="0" err="1"/>
              <a:t>behövs</a:t>
            </a:r>
            <a:r>
              <a:rPr lang="en-US" sz="2800" dirty="0"/>
              <a:t> </a:t>
            </a:r>
            <a:r>
              <a:rPr lang="en-US" sz="2800" dirty="0" err="1"/>
              <a:t>nya</a:t>
            </a:r>
            <a:r>
              <a:rPr lang="en-US" sz="2800" dirty="0"/>
              <a:t> </a:t>
            </a:r>
            <a:r>
              <a:rPr lang="en-US" sz="2800" dirty="0" err="1"/>
              <a:t>webblösningar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719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 err="1" smtClean="0"/>
              <a:t>Analys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användningsområde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48883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Målgrupp</a:t>
            </a:r>
            <a:endParaRPr lang="en-US" b="1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sv-SE" dirty="0" smtClean="0"/>
              <a:t>12-46 år 62.5% använder dagligen och 81% har använt det någon gång, under 2012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Kontext</a:t>
            </a:r>
            <a:endParaRPr lang="en-US" b="1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err="1" smtClean="0"/>
              <a:t>Sköta</a:t>
            </a:r>
            <a:r>
              <a:rPr lang="en-US" dirty="0" smtClean="0"/>
              <a:t> e-post, </a:t>
            </a:r>
            <a:r>
              <a:rPr lang="en-US" dirty="0" err="1"/>
              <a:t>s</a:t>
            </a:r>
            <a:r>
              <a:rPr lang="en-US" dirty="0" err="1" smtClean="0"/>
              <a:t>ociala</a:t>
            </a:r>
            <a:r>
              <a:rPr lang="en-US" dirty="0" smtClean="0"/>
              <a:t> </a:t>
            </a:r>
            <a:r>
              <a:rPr lang="en-US" dirty="0" err="1" smtClean="0"/>
              <a:t>nätverk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öka</a:t>
            </a:r>
            <a:r>
              <a:rPr lang="en-US" dirty="0" smtClean="0"/>
              <a:t> information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olla</a:t>
            </a:r>
            <a:r>
              <a:rPr lang="en-US" dirty="0" smtClean="0"/>
              <a:t> </a:t>
            </a:r>
            <a:r>
              <a:rPr lang="en-US" dirty="0" err="1" smtClean="0"/>
              <a:t>nyheter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Miljö</a:t>
            </a:r>
            <a:endParaRPr lang="en-US" b="1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Mobilen</a:t>
            </a:r>
            <a:r>
              <a:rPr lang="en-US" dirty="0" smtClean="0"/>
              <a:t> </a:t>
            </a:r>
            <a:r>
              <a:rPr lang="en-US" dirty="0" err="1" smtClean="0"/>
              <a:t>används</a:t>
            </a:r>
            <a:r>
              <a:rPr lang="en-US" dirty="0" smtClean="0"/>
              <a:t> </a:t>
            </a:r>
            <a:r>
              <a:rPr lang="en-US" dirty="0" smtClean="0"/>
              <a:t>vid </a:t>
            </a:r>
            <a:r>
              <a:rPr lang="en-US" dirty="0" err="1" smtClean="0"/>
              <a:t>stationära</a:t>
            </a:r>
            <a:r>
              <a:rPr lang="en-US" dirty="0" smtClean="0"/>
              <a:t> </a:t>
            </a:r>
            <a:r>
              <a:rPr lang="en-US" dirty="0" err="1" smtClean="0"/>
              <a:t>situationer</a:t>
            </a:r>
            <a:r>
              <a:rPr lang="en-US" dirty="0" smtClean="0"/>
              <a:t>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än</a:t>
            </a:r>
            <a:r>
              <a:rPr lang="en-US" dirty="0" smtClean="0"/>
              <a:t> </a:t>
            </a:r>
            <a:r>
              <a:rPr lang="en-US" dirty="0" err="1" smtClean="0"/>
              <a:t>rörliga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4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 smtClean="0"/>
              <a:t> -  </a:t>
            </a:r>
            <a:r>
              <a:rPr lang="en-US" dirty="0" err="1" smtClean="0"/>
              <a:t>Prototyp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Nyhetssida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fi-FI" b="1" dirty="0" err="1"/>
              <a:t>Kolla</a:t>
            </a:r>
            <a:r>
              <a:rPr lang="fi-FI" b="1" dirty="0"/>
              <a:t> </a:t>
            </a:r>
            <a:r>
              <a:rPr lang="fi-FI" b="1" dirty="0" err="1"/>
              <a:t>nyheter</a:t>
            </a:r>
            <a:r>
              <a:rPr lang="fi-FI" b="1" dirty="0"/>
              <a:t>, </a:t>
            </a:r>
            <a:r>
              <a:rPr lang="fi-FI" b="1" dirty="0" err="1"/>
              <a:t>väder</a:t>
            </a:r>
            <a:r>
              <a:rPr lang="fi-FI" b="1" dirty="0"/>
              <a:t> </a:t>
            </a:r>
            <a:endParaRPr lang="fi-FI" b="1" dirty="0" smtClean="0"/>
          </a:p>
          <a:p>
            <a:pPr marL="0" indent="0">
              <a:buNone/>
            </a:pPr>
            <a:endParaRPr lang="fi-FI" b="1" dirty="0"/>
          </a:p>
          <a:p>
            <a:r>
              <a:rPr lang="fi-FI" dirty="0"/>
              <a:t>44.2% </a:t>
            </a:r>
            <a:r>
              <a:rPr lang="fi-FI" dirty="0" err="1" smtClean="0"/>
              <a:t>desktopanvändare</a:t>
            </a:r>
            <a:endParaRPr lang="fi-FI" dirty="0"/>
          </a:p>
          <a:p>
            <a:r>
              <a:rPr lang="fi-FI" dirty="0"/>
              <a:t>52.1% </a:t>
            </a:r>
            <a:r>
              <a:rPr lang="fi-FI" dirty="0" err="1" smtClean="0"/>
              <a:t>mobilanvändare</a:t>
            </a:r>
            <a:endParaRPr lang="fi-FI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  <p:pic>
        <p:nvPicPr>
          <p:cNvPr id="4" name="Picture 3" descr="mq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01008"/>
            <a:ext cx="1980072" cy="1980072"/>
          </a:xfrm>
          <a:prstGeom prst="rect">
            <a:avLst/>
          </a:prstGeom>
        </p:spPr>
      </p:pic>
      <p:pic>
        <p:nvPicPr>
          <p:cNvPr id="5" name="Picture 4" descr="ti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25144"/>
            <a:ext cx="2736304" cy="828563"/>
          </a:xfrm>
          <a:prstGeom prst="rect">
            <a:avLst/>
          </a:prstGeom>
        </p:spPr>
      </p:pic>
      <p:pic>
        <p:nvPicPr>
          <p:cNvPr id="6" name="Picture 5" descr="Metr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869160"/>
            <a:ext cx="1524000" cy="1524000"/>
          </a:xfrm>
          <a:prstGeom prst="rect">
            <a:avLst/>
          </a:prstGeom>
        </p:spPr>
      </p:pic>
      <p:pic>
        <p:nvPicPr>
          <p:cNvPr id="8" name="Picture 7" descr="aftonblade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717032"/>
            <a:ext cx="4914900" cy="8509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16016" y="6065806"/>
            <a:ext cx="3528392" cy="81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Char char=""/>
              <a:defRPr sz="20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200" dirty="0" err="1" smtClean="0"/>
              <a:t>Visning</a:t>
            </a:r>
            <a:r>
              <a:rPr lang="fi-FI" sz="2200" dirty="0" smtClean="0"/>
              <a:t> av </a:t>
            </a:r>
            <a:r>
              <a:rPr lang="fi-FI" sz="2200" dirty="0" err="1" smtClean="0"/>
              <a:t>webbsidan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1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 smtClean="0"/>
              <a:t> - </a:t>
            </a:r>
            <a:r>
              <a:rPr lang="en-US" dirty="0" err="1"/>
              <a:t>D</a:t>
            </a:r>
            <a:r>
              <a:rPr lang="en-US" dirty="0" err="1" smtClean="0"/>
              <a:t>atasamling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7488832" cy="540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Responstid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Kodanalys</a:t>
            </a:r>
            <a:r>
              <a:rPr lang="en-US" b="1" dirty="0" smtClean="0"/>
              <a:t>- </a:t>
            </a:r>
            <a:r>
              <a:rPr lang="en-US" b="1" dirty="0" err="1" smtClean="0"/>
              <a:t>css</a:t>
            </a:r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2191"/>
              </p:ext>
            </p:extLst>
          </p:nvPr>
        </p:nvGraphicFramePr>
        <p:xfrm>
          <a:off x="251519" y="1700808"/>
          <a:ext cx="8712968" cy="1371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42594"/>
                <a:gridCol w="1804277"/>
                <a:gridCol w="1680909"/>
                <a:gridCol w="1742594"/>
                <a:gridCol w="1742594"/>
              </a:tblGrid>
              <a:tr h="270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.html </a:t>
                      </a:r>
                      <a:r>
                        <a:rPr lang="en-US" dirty="0" err="1" smtClean="0"/>
                        <a:t>mobilvy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mobilvy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.html </a:t>
                      </a:r>
                      <a:r>
                        <a:rPr lang="en-US" dirty="0" err="1" smtClean="0"/>
                        <a:t>desktopvy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desktopvy</a:t>
                      </a:r>
                      <a:endParaRPr lang="en-US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20ms</a:t>
                      </a:r>
                      <a:endParaRPr lang="en-US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64501"/>
              </p:ext>
            </p:extLst>
          </p:nvPr>
        </p:nvGraphicFramePr>
        <p:xfrm>
          <a:off x="251520" y="3861048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rader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Desktop-first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Mobile-first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grundkod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dirty="0" smtClean="0"/>
                        <a:t>edia 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8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 smtClean="0"/>
              <a:t> -  </a:t>
            </a:r>
            <a:r>
              <a:rPr lang="en-US" dirty="0" err="1"/>
              <a:t>D</a:t>
            </a:r>
            <a:r>
              <a:rPr lang="en-US" dirty="0" err="1" smtClean="0"/>
              <a:t>atasamling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488832" cy="44644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Implementationstid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Responsive </a:t>
            </a:r>
            <a:r>
              <a:rPr lang="en-US" dirty="0" err="1" smtClean="0"/>
              <a:t>längre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mobile-first </a:t>
            </a:r>
            <a:r>
              <a:rPr lang="en-US" dirty="0" err="1" smtClean="0"/>
              <a:t>än</a:t>
            </a:r>
            <a:r>
              <a:rPr lang="en-US" dirty="0"/>
              <a:t> </a:t>
            </a:r>
            <a:r>
              <a:rPr lang="en-US" dirty="0" smtClean="0"/>
              <a:t>desktop-first</a:t>
            </a:r>
          </a:p>
          <a:p>
            <a:endParaRPr lang="en-US" dirty="0" smtClean="0"/>
          </a:p>
          <a:p>
            <a:r>
              <a:rPr lang="en-US" dirty="0" err="1" smtClean="0"/>
              <a:t>Grundsidan</a:t>
            </a:r>
            <a:r>
              <a:rPr lang="en-US" dirty="0" smtClean="0"/>
              <a:t> </a:t>
            </a:r>
            <a:r>
              <a:rPr lang="en-US" dirty="0" err="1" smtClean="0"/>
              <a:t>längre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desktop-first </a:t>
            </a:r>
            <a:r>
              <a:rPr lang="en-US" dirty="0" err="1" smtClean="0"/>
              <a:t>än</a:t>
            </a:r>
            <a:r>
              <a:rPr lang="en-US" dirty="0" smtClean="0"/>
              <a:t> mobile-first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24281"/>
              </p:ext>
            </p:extLst>
          </p:nvPr>
        </p:nvGraphicFramePr>
        <p:xfrm>
          <a:off x="899592" y="2204864"/>
          <a:ext cx="60960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för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Desktop-first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Mobile-first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Grundsidan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16.5h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62629" y="2780928"/>
            <a:ext cx="5117306" cy="952499"/>
          </a:xfrm>
        </p:spPr>
        <p:txBody>
          <a:bodyPr/>
          <a:lstStyle/>
          <a:p>
            <a:r>
              <a:rPr lang="sv-SE" dirty="0" smtClean="0"/>
              <a:t>Diskussion </a:t>
            </a:r>
            <a:r>
              <a:rPr lang="sv-SE" dirty="0" smtClean="0"/>
              <a:t>av resultat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75251" y="3717032"/>
            <a:ext cx="3278699" cy="563856"/>
          </a:xfrm>
        </p:spPr>
        <p:txBody>
          <a:bodyPr/>
          <a:lstStyle/>
          <a:p>
            <a:r>
              <a:rPr lang="sv-SE" dirty="0" smtClean="0"/>
              <a:t>17 April 2012</a:t>
            </a:r>
            <a:endParaRPr lang="en-US" dirty="0"/>
          </a:p>
        </p:txBody>
      </p:sp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812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resultat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Resultatet</a:t>
            </a:r>
            <a:r>
              <a:rPr lang="en-US" dirty="0" smtClean="0"/>
              <a:t> </a:t>
            </a:r>
            <a:r>
              <a:rPr lang="en-US" dirty="0" err="1" smtClean="0"/>
              <a:t>säger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Strikt</a:t>
            </a:r>
            <a:r>
              <a:rPr lang="en-US" dirty="0" smtClean="0"/>
              <a:t> </a:t>
            </a:r>
            <a:r>
              <a:rPr lang="en-US" dirty="0" err="1" smtClean="0"/>
              <a:t>jämförelse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metoderna</a:t>
            </a:r>
            <a:r>
              <a:rPr lang="en-US" dirty="0" smtClean="0"/>
              <a:t> </a:t>
            </a:r>
            <a:r>
              <a:rPr lang="en-US" dirty="0" err="1" smtClean="0"/>
              <a:t>väldigt</a:t>
            </a:r>
            <a:r>
              <a:rPr lang="en-US" dirty="0" smtClean="0"/>
              <a:t> </a:t>
            </a:r>
            <a:r>
              <a:rPr lang="en-US" dirty="0" err="1" smtClean="0"/>
              <a:t>lika</a:t>
            </a:r>
            <a:endParaRPr lang="en-US" dirty="0" smtClean="0"/>
          </a:p>
          <a:p>
            <a:r>
              <a:rPr lang="en-US" dirty="0" err="1" smtClean="0"/>
              <a:t>Båda</a:t>
            </a:r>
            <a:r>
              <a:rPr lang="en-US" dirty="0" smtClean="0"/>
              <a:t> </a:t>
            </a:r>
            <a:r>
              <a:rPr lang="en-US" dirty="0" err="1" smtClean="0"/>
              <a:t>gynnar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sin </a:t>
            </a:r>
            <a:r>
              <a:rPr lang="en-US" dirty="0" err="1" smtClean="0"/>
              <a:t>enhet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Mobile-first tar sig an </a:t>
            </a:r>
            <a:r>
              <a:rPr lang="en-US" dirty="0" err="1" smtClean="0"/>
              <a:t>komplikationerna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err="1" smtClean="0"/>
              <a:t>Begränsad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restanda</a:t>
            </a:r>
            <a:endParaRPr lang="en-US" dirty="0" smtClean="0"/>
          </a:p>
          <a:p>
            <a:r>
              <a:rPr lang="en-US" dirty="0" err="1" smtClean="0"/>
              <a:t>Begränsad</a:t>
            </a:r>
            <a:r>
              <a:rPr lang="en-US" dirty="0" smtClean="0"/>
              <a:t> </a:t>
            </a:r>
            <a:r>
              <a:rPr lang="en-US" dirty="0" err="1" smtClean="0"/>
              <a:t>skärmyta</a:t>
            </a:r>
            <a:endParaRPr lang="en-US" dirty="0" smtClean="0"/>
          </a:p>
          <a:p>
            <a:r>
              <a:rPr lang="en-US" dirty="0" err="1" smtClean="0"/>
              <a:t>Begränsad</a:t>
            </a:r>
            <a:r>
              <a:rPr lang="en-US" dirty="0" smtClean="0"/>
              <a:t> </a:t>
            </a:r>
            <a:r>
              <a:rPr lang="en-US" dirty="0" err="1" smtClean="0"/>
              <a:t>internethastighet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Datorn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kapacitet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bära</a:t>
            </a:r>
            <a:r>
              <a:rPr lang="en-US" dirty="0" smtClean="0"/>
              <a:t> den </a:t>
            </a:r>
            <a:r>
              <a:rPr lang="en-US" dirty="0" err="1" smtClean="0"/>
              <a:t>tunga</a:t>
            </a:r>
            <a:r>
              <a:rPr lang="en-US" dirty="0" smtClean="0"/>
              <a:t> </a:t>
            </a:r>
            <a:r>
              <a:rPr lang="en-US" dirty="0" err="1" smtClean="0"/>
              <a:t>lasten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000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-  </a:t>
            </a:r>
            <a:r>
              <a:rPr lang="en-US" dirty="0" err="1" smtClean="0"/>
              <a:t>Responstid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kodstorlek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488832" cy="44644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Läsning</a:t>
            </a:r>
            <a:r>
              <a:rPr lang="en-US" b="1" dirty="0" smtClean="0"/>
              <a:t> </a:t>
            </a:r>
            <a:r>
              <a:rPr lang="en-US" b="1" dirty="0" err="1" smtClean="0"/>
              <a:t>av</a:t>
            </a:r>
            <a:r>
              <a:rPr lang="en-US" b="1" dirty="0" smtClean="0"/>
              <a:t> </a:t>
            </a:r>
            <a:r>
              <a:rPr lang="en-US" b="1" dirty="0" err="1" smtClean="0"/>
              <a:t>rader</a:t>
            </a:r>
            <a:r>
              <a:rPr lang="en-US" b="1" dirty="0" smtClean="0"/>
              <a:t> </a:t>
            </a:r>
            <a:r>
              <a:rPr lang="en-US" b="1" dirty="0" err="1" smtClean="0"/>
              <a:t>kod</a:t>
            </a:r>
            <a:r>
              <a:rPr lang="en-US" b="1" dirty="0" smtClean="0"/>
              <a:t> </a:t>
            </a:r>
            <a:r>
              <a:rPr lang="en-US" b="1" dirty="0" err="1" smtClean="0"/>
              <a:t>för</a:t>
            </a:r>
            <a:r>
              <a:rPr lang="en-US" b="1" dirty="0" smtClean="0"/>
              <a:t> </a:t>
            </a:r>
            <a:r>
              <a:rPr lang="en-US" b="1" dirty="0" err="1" smtClean="0"/>
              <a:t>vardera</a:t>
            </a:r>
            <a:r>
              <a:rPr lang="en-US" b="1" dirty="0" smtClean="0"/>
              <a:t> </a:t>
            </a:r>
            <a:r>
              <a:rPr lang="en-US" b="1" dirty="0" err="1" smtClean="0"/>
              <a:t>vy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Responstid</a:t>
            </a:r>
            <a:r>
              <a:rPr lang="en-US" b="1" dirty="0" smtClean="0"/>
              <a:t> </a:t>
            </a:r>
            <a:r>
              <a:rPr lang="en-US" b="1" dirty="0" err="1" smtClean="0"/>
              <a:t>för</a:t>
            </a:r>
            <a:r>
              <a:rPr lang="en-US" b="1" dirty="0" smtClean="0"/>
              <a:t> </a:t>
            </a:r>
            <a:r>
              <a:rPr lang="en-US" b="1" dirty="0" err="1"/>
              <a:t>vardera</a:t>
            </a:r>
            <a:r>
              <a:rPr lang="en-US" b="1" dirty="0"/>
              <a:t> </a:t>
            </a:r>
            <a:r>
              <a:rPr lang="en-US" b="1" dirty="0" err="1"/>
              <a:t>vy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70839"/>
              </p:ext>
            </p:extLst>
          </p:nvPr>
        </p:nvGraphicFramePr>
        <p:xfrm>
          <a:off x="827584" y="4509120"/>
          <a:ext cx="5472607" cy="122413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45984"/>
                <a:gridCol w="1780639"/>
                <a:gridCol w="1845984"/>
              </a:tblGrid>
              <a:tr h="4080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Desktopvy</a:t>
                      </a:r>
                      <a:endParaRPr lang="en-US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20ms</a:t>
                      </a:r>
                      <a:endParaRPr lang="en-US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 smtClean="0"/>
                        <a:t>Mobile-first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97565"/>
              </p:ext>
            </p:extLst>
          </p:nvPr>
        </p:nvGraphicFramePr>
        <p:xfrm>
          <a:off x="827584" y="1988840"/>
          <a:ext cx="6096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Deskopvy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Mobile-</a:t>
                      </a:r>
                      <a:r>
                        <a:rPr lang="sv-SE" dirty="0" err="1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1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488832" cy="44644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Kodanalys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Mobile-first </a:t>
            </a:r>
            <a:r>
              <a:rPr lang="en-US" dirty="0" err="1" smtClean="0"/>
              <a:t>utvecklas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Desktop-first </a:t>
            </a:r>
            <a:r>
              <a:rPr lang="en-US" dirty="0" err="1" smtClean="0"/>
              <a:t>definierar</a:t>
            </a:r>
            <a:r>
              <a:rPr lang="en-US" dirty="0" smtClean="0"/>
              <a:t> </a:t>
            </a:r>
            <a:r>
              <a:rPr lang="en-US" dirty="0" err="1" smtClean="0"/>
              <a:t>värden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sedan </a:t>
            </a:r>
            <a:r>
              <a:rPr lang="en-US" dirty="0" err="1" smtClean="0"/>
              <a:t>avdefiniera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kärmavbild 2013-08-15 kl. 17.47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6"/>
            <a:ext cx="701616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3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Skärmstorlek</a:t>
            </a:r>
            <a:r>
              <a:rPr lang="en-US" b="1" dirty="0" smtClean="0"/>
              <a:t> </a:t>
            </a:r>
            <a:r>
              <a:rPr lang="en-US" b="1" dirty="0" smtClean="0"/>
              <a:t>–</a:t>
            </a:r>
            <a:r>
              <a:rPr lang="en-US" b="1" dirty="0" smtClean="0"/>
              <a:t> Ta </a:t>
            </a:r>
            <a:r>
              <a:rPr lang="en-US" b="1" dirty="0" err="1" smtClean="0"/>
              <a:t>bort</a:t>
            </a:r>
            <a:r>
              <a:rPr lang="en-US" b="1" dirty="0" smtClean="0"/>
              <a:t> </a:t>
            </a:r>
            <a:r>
              <a:rPr lang="en-US" b="1" dirty="0" err="1" smtClean="0"/>
              <a:t>ifall</a:t>
            </a:r>
            <a:r>
              <a:rPr lang="en-US" b="1" dirty="0" smtClean="0"/>
              <a:t> </a:t>
            </a:r>
            <a:r>
              <a:rPr lang="en-US" b="1" dirty="0" err="1" smtClean="0"/>
              <a:t>för</a:t>
            </a:r>
            <a:r>
              <a:rPr lang="en-US" b="1" dirty="0" smtClean="0"/>
              <a:t> </a:t>
            </a:r>
            <a:r>
              <a:rPr lang="en-US" b="1" dirty="0" err="1" smtClean="0"/>
              <a:t>långt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Allt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får</a:t>
            </a:r>
            <a:r>
              <a:rPr lang="en-US" dirty="0" smtClean="0"/>
              <a:t> plats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mobilvyn</a:t>
            </a:r>
            <a:r>
              <a:rPr lang="en-US" dirty="0" smtClean="0"/>
              <a:t> </a:t>
            </a:r>
            <a:r>
              <a:rPr lang="en-US" dirty="0" err="1" smtClean="0"/>
              <a:t>får</a:t>
            </a:r>
            <a:r>
              <a:rPr lang="en-US" dirty="0" smtClean="0"/>
              <a:t> plats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desktopvyn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Tillför</a:t>
            </a:r>
            <a:r>
              <a:rPr lang="en-US" dirty="0" smtClean="0"/>
              <a:t> en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arbetet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Tillför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nvändbarhet</a:t>
            </a:r>
            <a:r>
              <a:rPr lang="en-US" dirty="0" smtClean="0"/>
              <a:t> </a:t>
            </a:r>
            <a:r>
              <a:rPr lang="en-US" dirty="0" err="1" smtClean="0"/>
              <a:t>då</a:t>
            </a:r>
            <a:r>
              <a:rPr lang="en-US" dirty="0" smtClean="0"/>
              <a:t> element </a:t>
            </a:r>
            <a:r>
              <a:rPr lang="en-US" dirty="0" err="1" smtClean="0"/>
              <a:t>prioriteras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synas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Hjälpmedel</a:t>
            </a:r>
            <a:r>
              <a:rPr lang="en-US" dirty="0" smtClean="0"/>
              <a:t> </a:t>
            </a:r>
            <a:r>
              <a:rPr lang="en-US" dirty="0" err="1" smtClean="0"/>
              <a:t>istället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barriär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8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- </a:t>
            </a:r>
            <a:r>
              <a:rPr lang="en-US" dirty="0" err="1" smtClean="0"/>
              <a:t>Implementeringstid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7488832" cy="446449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Grunden</a:t>
            </a:r>
            <a:r>
              <a:rPr lang="en-US" dirty="0" smtClean="0"/>
              <a:t> </a:t>
            </a:r>
            <a:r>
              <a:rPr lang="en-US" dirty="0" err="1" smtClean="0"/>
              <a:t>gick</a:t>
            </a:r>
            <a:r>
              <a:rPr lang="en-US" dirty="0" smtClean="0"/>
              <a:t> </a:t>
            </a:r>
            <a:r>
              <a:rPr lang="en-US" dirty="0" err="1" smtClean="0"/>
              <a:t>snabbare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mobile-first</a:t>
            </a:r>
          </a:p>
          <a:p>
            <a:r>
              <a:rPr lang="en-US" dirty="0" smtClean="0"/>
              <a:t>Responsive </a:t>
            </a:r>
            <a:r>
              <a:rPr lang="en-US" dirty="0" err="1" smtClean="0"/>
              <a:t>delen</a:t>
            </a:r>
            <a:r>
              <a:rPr lang="en-US" dirty="0" smtClean="0"/>
              <a:t> </a:t>
            </a:r>
            <a:r>
              <a:rPr lang="en-US" dirty="0" err="1" smtClean="0"/>
              <a:t>gick</a:t>
            </a:r>
            <a:r>
              <a:rPr lang="en-US" dirty="0" smtClean="0"/>
              <a:t> </a:t>
            </a:r>
            <a:r>
              <a:rPr lang="en-US" dirty="0" err="1" smtClean="0"/>
              <a:t>snabbare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desktop-first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esponsi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69160"/>
            <a:ext cx="1260140" cy="1800200"/>
          </a:xfrm>
          <a:prstGeom prst="rect">
            <a:avLst/>
          </a:prstGeom>
        </p:spPr>
      </p:pic>
      <p:pic>
        <p:nvPicPr>
          <p:cNvPr id="5" name="Picture 4" descr="desk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08920"/>
            <a:ext cx="1260140" cy="1800200"/>
          </a:xfrm>
          <a:prstGeom prst="rect">
            <a:avLst/>
          </a:prstGeom>
        </p:spPr>
      </p:pic>
      <p:pic>
        <p:nvPicPr>
          <p:cNvPr id="6" name="Picture 5" descr="mobiledo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08920"/>
            <a:ext cx="1260140" cy="1800200"/>
          </a:xfrm>
          <a:prstGeom prst="rect">
            <a:avLst/>
          </a:prstGeom>
        </p:spPr>
      </p:pic>
      <p:pic>
        <p:nvPicPr>
          <p:cNvPr id="8" name="Picture 7" descr="desktopres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1260140" cy="1800200"/>
          </a:xfrm>
          <a:prstGeom prst="rect">
            <a:avLst/>
          </a:prstGeom>
        </p:spPr>
      </p:pic>
      <p:pic>
        <p:nvPicPr>
          <p:cNvPr id="9" name="Picture 8" descr="mobiledo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869160"/>
            <a:ext cx="1260140" cy="1800200"/>
          </a:xfrm>
          <a:prstGeom prst="rect">
            <a:avLst/>
          </a:prstGeom>
        </p:spPr>
      </p:pic>
      <p:pic>
        <p:nvPicPr>
          <p:cNvPr id="10" name="Picture 9" descr="desk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869160"/>
            <a:ext cx="1260140" cy="1800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275856" y="3501008"/>
            <a:ext cx="36004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48064" y="3501008"/>
            <a:ext cx="36004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275856" y="5589240"/>
            <a:ext cx="36004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148064" y="5589240"/>
            <a:ext cx="36004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1520" y="3212976"/>
            <a:ext cx="1512168" cy="504056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t" anchorCtr="0">
            <a:noAutofit/>
          </a:bodyPr>
          <a:lstStyle/>
          <a:p>
            <a:r>
              <a:rPr lang="en-US" sz="1700" dirty="0" smtClean="0"/>
              <a:t>Desktop-first</a:t>
            </a:r>
            <a:endParaRPr lang="en-US" sz="17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23528" y="5301208"/>
            <a:ext cx="1368152" cy="504056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t" anchorCtr="0">
            <a:normAutofit fontScale="92500"/>
          </a:bodyPr>
          <a:lstStyle/>
          <a:p>
            <a:r>
              <a:rPr lang="en-US" dirty="0" smtClean="0"/>
              <a:t>Mobile-first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3645024"/>
            <a:ext cx="4032448" cy="2952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kärmavbild 2013-06-10 kl. 14.3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4032448" cy="29591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Bakgrund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 smtClean="0"/>
              <a:t>Mobilt</a:t>
            </a:r>
            <a:r>
              <a:rPr lang="en-US" sz="2200" dirty="0" smtClean="0"/>
              <a:t> internet</a:t>
            </a:r>
          </a:p>
          <a:p>
            <a:pPr marL="0" indent="0">
              <a:buNone/>
            </a:pPr>
            <a:endParaRPr lang="en-US" sz="1000" dirty="0" smtClean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Har</a:t>
            </a:r>
            <a:r>
              <a:rPr lang="en-US" sz="2000" dirty="0" smtClean="0"/>
              <a:t> </a:t>
            </a:r>
            <a:r>
              <a:rPr lang="en-US" sz="2000" dirty="0" err="1" smtClean="0"/>
              <a:t>ökat</a:t>
            </a:r>
            <a:r>
              <a:rPr lang="en-US" sz="2000" dirty="0" smtClean="0"/>
              <a:t> </a:t>
            </a:r>
            <a:r>
              <a:rPr lang="en-US" sz="2000" dirty="0" err="1" smtClean="0"/>
              <a:t>markant</a:t>
            </a:r>
            <a:r>
              <a:rPr lang="en-US" sz="2000" dirty="0" smtClean="0"/>
              <a:t> under de </a:t>
            </a:r>
            <a:r>
              <a:rPr lang="en-US" sz="2000" dirty="0" err="1" smtClean="0"/>
              <a:t>senaste</a:t>
            </a:r>
            <a:r>
              <a:rPr lang="en-US" sz="2000" dirty="0" smtClean="0"/>
              <a:t> </a:t>
            </a:r>
            <a:r>
              <a:rPr lang="en-US" sz="2000" dirty="0" err="1" smtClean="0"/>
              <a:t>åren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Pris</a:t>
            </a:r>
            <a:r>
              <a:rPr lang="en-US" sz="2000" dirty="0" smtClean="0"/>
              <a:t>, </a:t>
            </a:r>
            <a:r>
              <a:rPr lang="en-US" sz="2000" dirty="0" err="1" smtClean="0"/>
              <a:t>tillgänglighet</a:t>
            </a:r>
            <a:r>
              <a:rPr lang="en-US" sz="2000" dirty="0" smtClean="0"/>
              <a:t>, design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Analytiker</a:t>
            </a:r>
            <a:r>
              <a:rPr lang="en-US" sz="2000" dirty="0" smtClean="0"/>
              <a:t> </a:t>
            </a:r>
            <a:r>
              <a:rPr lang="en-US" sz="2000" dirty="0" err="1" smtClean="0"/>
              <a:t>förutspår</a:t>
            </a:r>
            <a:r>
              <a:rPr lang="en-US" sz="2000" dirty="0" smtClean="0"/>
              <a:t> en </a:t>
            </a:r>
            <a:r>
              <a:rPr lang="en-US" sz="2000" dirty="0" err="1" smtClean="0"/>
              <a:t>fortsatt</a:t>
            </a:r>
            <a:r>
              <a:rPr lang="en-US" sz="2000" dirty="0" smtClean="0"/>
              <a:t> </a:t>
            </a:r>
            <a:r>
              <a:rPr lang="en-US" sz="2000" dirty="0" err="1" smtClean="0"/>
              <a:t>ökning</a:t>
            </a:r>
            <a:endParaRPr lang="en-US" sz="2000" dirty="0" smtClean="0"/>
          </a:p>
          <a:p>
            <a:pPr lvl="1">
              <a:buFont typeface="Arial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75445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Fördelar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4824536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Mobile-first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Fördelar</a:t>
            </a:r>
            <a:endParaRPr lang="en-US" dirty="0" smtClean="0"/>
          </a:p>
          <a:p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innehåll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funktionalitet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Anpassad</a:t>
            </a:r>
            <a:r>
              <a:rPr lang="en-US" dirty="0" smtClean="0"/>
              <a:t> till </a:t>
            </a:r>
            <a:r>
              <a:rPr lang="en-US" dirty="0" err="1" smtClean="0"/>
              <a:t>dagens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Tillför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naturligt</a:t>
            </a:r>
            <a:r>
              <a:rPr lang="en-US" dirty="0" smtClean="0"/>
              <a:t> </a:t>
            </a:r>
            <a:r>
              <a:rPr lang="en-US" dirty="0" err="1" smtClean="0"/>
              <a:t>arbetssätt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Nackdel</a:t>
            </a:r>
            <a:endParaRPr lang="en-US" dirty="0"/>
          </a:p>
          <a:p>
            <a:r>
              <a:rPr lang="en-US" dirty="0" err="1" smtClean="0"/>
              <a:t>Funkar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6,7 </a:t>
            </a:r>
            <a:r>
              <a:rPr lang="en-US" dirty="0" err="1" smtClean="0"/>
              <a:t>och</a:t>
            </a:r>
            <a:r>
              <a:rPr lang="en-US" dirty="0" smtClean="0"/>
              <a:t> 8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1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Fördelar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nackdelar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4824536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Desktop-first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Fördelar</a:t>
            </a:r>
            <a:endParaRPr lang="en-US" dirty="0" smtClean="0"/>
          </a:p>
          <a:p>
            <a:r>
              <a:rPr lang="en-US" dirty="0" smtClean="0"/>
              <a:t>Responsive </a:t>
            </a:r>
            <a:r>
              <a:rPr lang="en-US" dirty="0" err="1" smtClean="0"/>
              <a:t>går</a:t>
            </a:r>
            <a:r>
              <a:rPr lang="en-US" dirty="0" smtClean="0"/>
              <a:t> </a:t>
            </a:r>
            <a:r>
              <a:rPr lang="en-US" dirty="0" err="1" smtClean="0"/>
              <a:t>snabbt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lägga</a:t>
            </a:r>
            <a:r>
              <a:rPr lang="en-US" dirty="0" smtClean="0"/>
              <a:t> till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Nackdelar</a:t>
            </a:r>
            <a:endParaRPr lang="en-US" dirty="0"/>
          </a:p>
          <a:p>
            <a:r>
              <a:rPr lang="en-US" dirty="0" err="1" smtClean="0"/>
              <a:t>Inte</a:t>
            </a:r>
            <a:r>
              <a:rPr lang="en-US" dirty="0" smtClean="0"/>
              <a:t> optimal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mobilens</a:t>
            </a:r>
            <a:r>
              <a:rPr lang="en-US" dirty="0" smtClean="0"/>
              <a:t> </a:t>
            </a:r>
            <a:r>
              <a:rPr lang="en-US" dirty="0" err="1" smtClean="0"/>
              <a:t>prestanda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Finns risk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funktionalitet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existerar</a:t>
            </a:r>
            <a:r>
              <a:rPr lang="en-US" dirty="0" smtClean="0"/>
              <a:t> hos </a:t>
            </a:r>
            <a:r>
              <a:rPr lang="en-US" dirty="0" err="1" smtClean="0"/>
              <a:t>båda</a:t>
            </a:r>
            <a:r>
              <a:rPr lang="en-US" dirty="0" smtClean="0"/>
              <a:t> </a:t>
            </a:r>
            <a:r>
              <a:rPr lang="en-US" dirty="0" err="1" smtClean="0"/>
              <a:t>vyer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Optimal </a:t>
            </a:r>
            <a:r>
              <a:rPr lang="en-US" dirty="0" err="1" smtClean="0"/>
              <a:t>för</a:t>
            </a:r>
            <a:r>
              <a:rPr lang="en-US" dirty="0"/>
              <a:t> </a:t>
            </a:r>
            <a:r>
              <a:rPr lang="en-US" dirty="0" err="1" smtClean="0"/>
              <a:t>enheten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behöver</a:t>
            </a:r>
            <a:r>
              <a:rPr lang="en-US" dirty="0" smtClean="0"/>
              <a:t> </a:t>
            </a:r>
            <a:r>
              <a:rPr lang="en-US" dirty="0" err="1" smtClean="0"/>
              <a:t>optimeras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3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Disskussion</a:t>
            </a:r>
            <a:r>
              <a:rPr lang="en-US" dirty="0" smtClean="0"/>
              <a:t> -  </a:t>
            </a:r>
            <a:r>
              <a:rPr lang="en-US" dirty="0" err="1" smtClean="0"/>
              <a:t>När</a:t>
            </a:r>
            <a:r>
              <a:rPr lang="en-US" dirty="0" smtClean="0"/>
              <a:t> </a:t>
            </a:r>
            <a:r>
              <a:rPr lang="en-US" dirty="0" err="1" smtClean="0"/>
              <a:t>appliceras</a:t>
            </a:r>
            <a:r>
              <a:rPr lang="en-US" dirty="0" smtClean="0"/>
              <a:t> </a:t>
            </a:r>
            <a:r>
              <a:rPr lang="en-US" dirty="0" err="1" smtClean="0"/>
              <a:t>metoderna</a:t>
            </a:r>
            <a:r>
              <a:rPr lang="en-US" dirty="0" smtClean="0"/>
              <a:t> </a:t>
            </a:r>
            <a:r>
              <a:rPr lang="en-US" dirty="0" err="1" smtClean="0"/>
              <a:t>bäst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488832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Mobile-first</a:t>
            </a:r>
          </a:p>
          <a:p>
            <a:r>
              <a:rPr lang="en-US" dirty="0" err="1" smtClean="0"/>
              <a:t>Flesta</a:t>
            </a:r>
            <a:r>
              <a:rPr lang="en-US" dirty="0" smtClean="0"/>
              <a:t> fallen</a:t>
            </a:r>
          </a:p>
          <a:p>
            <a:r>
              <a:rPr lang="en-US" dirty="0" err="1" smtClean="0"/>
              <a:t>Speciellt</a:t>
            </a:r>
            <a:r>
              <a:rPr lang="en-US" dirty="0" smtClean="0"/>
              <a:t> </a:t>
            </a:r>
            <a:r>
              <a:rPr lang="en-US" dirty="0" err="1" smtClean="0"/>
              <a:t>när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avser</a:t>
            </a:r>
            <a:r>
              <a:rPr lang="en-US" dirty="0" smtClean="0"/>
              <a:t> </a:t>
            </a:r>
            <a:r>
              <a:rPr lang="en-US" dirty="0" err="1" smtClean="0"/>
              <a:t>större</a:t>
            </a:r>
            <a:r>
              <a:rPr lang="en-US" dirty="0" smtClean="0"/>
              <a:t> </a:t>
            </a:r>
            <a:r>
              <a:rPr lang="en-US" dirty="0" err="1" smtClean="0"/>
              <a:t>responsiva</a:t>
            </a:r>
            <a:r>
              <a:rPr lang="en-US" dirty="0" smtClean="0"/>
              <a:t> </a:t>
            </a:r>
            <a:r>
              <a:rPr lang="en-US" dirty="0" err="1" smtClean="0"/>
              <a:t>webbsidor</a:t>
            </a:r>
            <a:endParaRPr lang="en-US" dirty="0" smtClean="0"/>
          </a:p>
          <a:p>
            <a:r>
              <a:rPr lang="en-US" dirty="0" err="1" smtClean="0"/>
              <a:t>Gynnar</a:t>
            </a:r>
            <a:r>
              <a:rPr lang="en-US" dirty="0" smtClean="0"/>
              <a:t> </a:t>
            </a:r>
            <a:r>
              <a:rPr lang="en-US" dirty="0" err="1" smtClean="0"/>
              <a:t>mobilanvändarna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nuläget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större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svenska</a:t>
            </a:r>
            <a:r>
              <a:rPr lang="en-US" dirty="0" smtClean="0"/>
              <a:t> </a:t>
            </a:r>
            <a:r>
              <a:rPr lang="en-US" dirty="0" err="1" smtClean="0"/>
              <a:t>befolkningen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Desktop-first</a:t>
            </a:r>
          </a:p>
          <a:p>
            <a:r>
              <a:rPr lang="en-US" dirty="0" err="1" smtClean="0"/>
              <a:t>Visning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prototyper</a:t>
            </a:r>
            <a:endParaRPr lang="en-US" dirty="0" smtClean="0"/>
          </a:p>
          <a:p>
            <a:r>
              <a:rPr lang="en-US" dirty="0" smtClean="0"/>
              <a:t>Vid </a:t>
            </a:r>
            <a:r>
              <a:rPr lang="en-US" dirty="0" err="1" smtClean="0"/>
              <a:t>korrigering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existerande</a:t>
            </a:r>
            <a:r>
              <a:rPr lang="en-US" dirty="0" smtClean="0"/>
              <a:t> </a:t>
            </a:r>
            <a:r>
              <a:rPr lang="en-US" dirty="0" err="1" smtClean="0"/>
              <a:t>desktopsidor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hantera</a:t>
            </a:r>
            <a:r>
              <a:rPr lang="en-US" dirty="0" smtClean="0"/>
              <a:t> </a:t>
            </a:r>
            <a:r>
              <a:rPr lang="en-US" dirty="0" err="1" smtClean="0"/>
              <a:t>smalare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större</a:t>
            </a:r>
            <a:r>
              <a:rPr lang="en-US" dirty="0" smtClean="0"/>
              <a:t> </a:t>
            </a:r>
            <a:r>
              <a:rPr lang="en-US" dirty="0" err="1" smtClean="0"/>
              <a:t>vyer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7584" y="5157192"/>
            <a:ext cx="7128792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Char char=""/>
              <a:defRPr sz="20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dirty="0" err="1" smtClean="0"/>
              <a:t>Varför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Mobilanvändare</a:t>
            </a:r>
            <a:r>
              <a:rPr lang="en-US" dirty="0" smtClean="0"/>
              <a:t> </a:t>
            </a:r>
            <a:r>
              <a:rPr lang="en-US" dirty="0" err="1" smtClean="0"/>
              <a:t>finns</a:t>
            </a:r>
            <a:r>
              <a:rPr lang="en-US" dirty="0" smtClean="0"/>
              <a:t> </a:t>
            </a:r>
            <a:r>
              <a:rPr lang="en-US" dirty="0" smtClean="0"/>
              <a:t>hos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olika</a:t>
            </a:r>
            <a:r>
              <a:rPr lang="en-US" dirty="0" smtClean="0"/>
              <a:t> </a:t>
            </a:r>
            <a:r>
              <a:rPr lang="en-US" dirty="0" err="1" smtClean="0"/>
              <a:t>områden</a:t>
            </a:r>
            <a:endParaRPr lang="en-US" dirty="0" smtClean="0"/>
          </a:p>
          <a:p>
            <a:r>
              <a:rPr lang="sv-SE" dirty="0" smtClean="0"/>
              <a:t>Användare skall ha samma möjlighet oavsett vy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3" pitchFamily="18" charset="2"/>
              <a:buNone/>
            </a:pPr>
            <a:endParaRPr lang="en-US" dirty="0" smtClean="0"/>
          </a:p>
          <a:p>
            <a:pPr marL="0" indent="0">
              <a:buFont typeface="Wingdings 3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sv-SE" dirty="0"/>
              <a:t>Tack vare prestandan hos dagens datorer </a:t>
            </a:r>
            <a:r>
              <a:rPr lang="sv-SE" dirty="0" err="1"/>
              <a:t>utelämnar</a:t>
            </a:r>
            <a:r>
              <a:rPr lang="sv-SE" dirty="0"/>
              <a:t> inte mobile-</a:t>
            </a:r>
            <a:r>
              <a:rPr lang="sv-SE" dirty="0" err="1"/>
              <a:t>first</a:t>
            </a:r>
            <a:r>
              <a:rPr lang="sv-SE" dirty="0"/>
              <a:t> desktop, utan </a:t>
            </a:r>
            <a:r>
              <a:rPr lang="sv-SE" dirty="0" err="1"/>
              <a:t>låter</a:t>
            </a:r>
            <a:r>
              <a:rPr lang="sv-SE" dirty="0"/>
              <a:t> den snarare ta hand om den </a:t>
            </a:r>
            <a:r>
              <a:rPr lang="sv-SE" dirty="0" err="1"/>
              <a:t>större</a:t>
            </a:r>
            <a:r>
              <a:rPr lang="sv-SE" dirty="0"/>
              <a:t> </a:t>
            </a:r>
            <a:r>
              <a:rPr lang="sv-SE" dirty="0" smtClean="0"/>
              <a:t>lasten, </a:t>
            </a:r>
            <a:r>
              <a:rPr lang="sv-SE" dirty="0"/>
              <a:t>vilken den har kapacitet </a:t>
            </a:r>
            <a:r>
              <a:rPr lang="sv-SE" dirty="0" err="1"/>
              <a:t>för</a:t>
            </a:r>
            <a:r>
              <a:rPr lang="sv-SE" dirty="0"/>
              <a:t>. </a:t>
            </a:r>
            <a:endParaRPr lang="sv-SE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Eduardo Castaneda, min rapport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0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wrap="none" lIns="180000" tIns="45720" rIns="91440" bIns="45720" rtlCol="0" anchor="ctr" anchorCtr="0"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11760" y="2492896"/>
            <a:ext cx="4176464" cy="1440160"/>
          </a:xfrm>
          <a:prstGeom prst="rect">
            <a:avLst/>
          </a:prstGeom>
          <a:noFill/>
        </p:spPr>
        <p:txBody>
          <a:bodyPr vert="horz" wrap="square" lIns="180000" tIns="45720" rIns="91440" bIns="45720" rtlCol="0" anchor="ctr" anchorCtr="0">
            <a:normAutofit/>
          </a:bodyPr>
          <a:lstStyle/>
          <a:p>
            <a:pPr algn="ctr"/>
            <a:r>
              <a:rPr lang="en-US" sz="7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Tack! </a:t>
            </a:r>
            <a:endParaRPr lang="en-US" sz="720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23728" y="3861048"/>
            <a:ext cx="4824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9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3501008"/>
            <a:ext cx="3816424" cy="3168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akgrund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Desktop internet</a:t>
            </a:r>
          </a:p>
          <a:p>
            <a:pPr marL="0" indent="0">
              <a:buNone/>
            </a:pPr>
            <a:endParaRPr lang="en-US" sz="1000" dirty="0" smtClean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/>
              <a:t>S</a:t>
            </a:r>
            <a:r>
              <a:rPr lang="en-US" sz="2000" dirty="0" err="1" smtClean="0"/>
              <a:t>tabil</a:t>
            </a:r>
            <a:r>
              <a:rPr lang="en-US" sz="2000" dirty="0" smtClean="0"/>
              <a:t> under de </a:t>
            </a:r>
            <a:r>
              <a:rPr lang="en-US" sz="2000" dirty="0" err="1" smtClean="0"/>
              <a:t>senaste</a:t>
            </a:r>
            <a:r>
              <a:rPr lang="en-US" sz="2000" dirty="0" smtClean="0"/>
              <a:t> </a:t>
            </a:r>
            <a:r>
              <a:rPr lang="en-US" sz="2000" dirty="0" err="1" smtClean="0"/>
              <a:t>åren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Används</a:t>
            </a:r>
            <a:r>
              <a:rPr lang="en-US" sz="2000" dirty="0" smtClean="0"/>
              <a:t> </a:t>
            </a:r>
            <a:r>
              <a:rPr lang="en-US" sz="2000" dirty="0" err="1" smtClean="0"/>
              <a:t>dagligen</a:t>
            </a:r>
            <a:r>
              <a:rPr lang="en-US" sz="2000" dirty="0" smtClean="0"/>
              <a:t> </a:t>
            </a:r>
            <a:r>
              <a:rPr lang="en-US" sz="2000" dirty="0" err="1" smtClean="0"/>
              <a:t>av</a:t>
            </a:r>
            <a:r>
              <a:rPr lang="en-US" sz="2000" dirty="0" smtClean="0"/>
              <a:t> en </a:t>
            </a:r>
            <a:r>
              <a:rPr lang="en-US" sz="2000" dirty="0" err="1" smtClean="0"/>
              <a:t>stor</a:t>
            </a:r>
            <a:r>
              <a:rPr lang="en-US" sz="2000" dirty="0" smtClean="0"/>
              <a:t> del </a:t>
            </a:r>
            <a:r>
              <a:rPr lang="en-US" sz="2000" dirty="0" err="1" smtClean="0"/>
              <a:t>av</a:t>
            </a:r>
            <a:r>
              <a:rPr lang="en-US" sz="2000" dirty="0" smtClean="0"/>
              <a:t> </a:t>
            </a:r>
            <a:r>
              <a:rPr lang="en-US" sz="2000" dirty="0" err="1" smtClean="0"/>
              <a:t>befolkningen</a:t>
            </a:r>
            <a:endParaRPr lang="en-US" sz="2000" dirty="0"/>
          </a:p>
        </p:txBody>
      </p:sp>
      <p:pic>
        <p:nvPicPr>
          <p:cNvPr id="5" name="Picture 4" descr="Skärmavbild 2013-06-10 kl. 14.36.48 kop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429000"/>
            <a:ext cx="38100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5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akgrund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 smtClean="0"/>
              <a:t>Anpassning</a:t>
            </a:r>
            <a:r>
              <a:rPr lang="en-US" sz="2200" dirty="0" smtClean="0"/>
              <a:t> </a:t>
            </a:r>
            <a:r>
              <a:rPr lang="en-US" sz="2200" dirty="0" err="1" smtClean="0"/>
              <a:t>för</a:t>
            </a:r>
            <a:r>
              <a:rPr lang="en-US" sz="2200" dirty="0" smtClean="0"/>
              <a:t> </a:t>
            </a:r>
            <a:r>
              <a:rPr lang="en-US" sz="2200" dirty="0" err="1" smtClean="0"/>
              <a:t>användandet</a:t>
            </a:r>
            <a:r>
              <a:rPr lang="en-US" sz="2200" dirty="0" smtClean="0"/>
              <a:t> </a:t>
            </a:r>
            <a:r>
              <a:rPr lang="en-US" sz="2200" dirty="0" err="1" smtClean="0"/>
              <a:t>av</a:t>
            </a:r>
            <a:r>
              <a:rPr lang="en-US" sz="2200" dirty="0" smtClean="0"/>
              <a:t> </a:t>
            </a:r>
            <a:r>
              <a:rPr lang="en-US" sz="2200" dirty="0" err="1" smtClean="0"/>
              <a:t>mobilt</a:t>
            </a:r>
            <a:r>
              <a:rPr lang="en-US" sz="2200" dirty="0" smtClean="0"/>
              <a:t> internet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Appar</a:t>
            </a:r>
            <a:endParaRPr lang="en-US" sz="2000" dirty="0" smtClean="0"/>
          </a:p>
          <a:p>
            <a:pPr marL="800100" lvl="1" indent="-342900">
              <a:buFont typeface="Lucida Grande"/>
              <a:buChar char="➞"/>
            </a:pP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Mobilsidor</a:t>
            </a:r>
            <a:r>
              <a:rPr lang="en-US" sz="2000" dirty="0" smtClean="0"/>
              <a:t> (m.)</a:t>
            </a:r>
          </a:p>
          <a:p>
            <a:pPr marL="800100" lvl="1" indent="-342900">
              <a:buFont typeface="Lucida Grande"/>
              <a:buChar char="➞"/>
            </a:pPr>
            <a:endParaRPr lang="en-US" sz="2000" dirty="0" smtClean="0"/>
          </a:p>
          <a:p>
            <a:pPr marL="800100" lvl="1" indent="-342900">
              <a:buFont typeface="Lucida Grande"/>
              <a:buChar char="➞"/>
            </a:pPr>
            <a:r>
              <a:rPr lang="en-US" sz="2000" dirty="0" smtClean="0"/>
              <a:t> Responsive web design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5461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Responsive</a:t>
            </a:r>
            <a:r>
              <a:rPr lang="sv-SE" dirty="0" smtClean="0"/>
              <a:t> web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17 April 2012</a:t>
            </a:r>
            <a:endParaRPr lang="en-US" dirty="0"/>
          </a:p>
        </p:txBody>
      </p:sp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  <p:pic>
        <p:nvPicPr>
          <p:cNvPr id="14" name="Picture 13" descr="responsivep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6578678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1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Fluid grid</a:t>
            </a:r>
          </a:p>
          <a:p>
            <a:endParaRPr lang="en-US" dirty="0" smtClean="0"/>
          </a:p>
          <a:p>
            <a:r>
              <a:rPr lang="en-US" dirty="0" smtClean="0"/>
              <a:t>Fluid images</a:t>
            </a:r>
          </a:p>
          <a:p>
            <a:endParaRPr lang="en-US" dirty="0" smtClean="0"/>
          </a:p>
          <a:p>
            <a:r>
              <a:rPr lang="en-US" dirty="0" smtClean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341121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Fluid grid </a:t>
            </a:r>
            <a:r>
              <a:rPr lang="en-US" sz="2200" dirty="0" err="1" smtClean="0"/>
              <a:t>och</a:t>
            </a:r>
            <a:r>
              <a:rPr lang="en-US" sz="2200" dirty="0" smtClean="0"/>
              <a:t> Fluid images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Element </a:t>
            </a:r>
            <a:r>
              <a:rPr lang="en-US" dirty="0" err="1" smtClean="0"/>
              <a:t>renderas</a:t>
            </a:r>
            <a:r>
              <a:rPr lang="en-US" dirty="0" smtClean="0"/>
              <a:t> </a:t>
            </a:r>
            <a:r>
              <a:rPr lang="en-US" dirty="0" err="1" smtClean="0"/>
              <a:t>utifrån</a:t>
            </a:r>
            <a:r>
              <a:rPr lang="en-US" dirty="0" smtClean="0"/>
              <a:t> </a:t>
            </a:r>
            <a:r>
              <a:rPr lang="en-US" dirty="0" err="1" smtClean="0"/>
              <a:t>skärmbredden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Definierade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procentform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Flexible layout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77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ltech potx">
  <a:themeElements>
    <a:clrScheme name="Valtech">
      <a:dk1>
        <a:sysClr val="windowText" lastClr="000000"/>
      </a:dk1>
      <a:lt1>
        <a:srgbClr val="FFFFFF"/>
      </a:lt1>
      <a:dk2>
        <a:srgbClr val="3F3F3F"/>
      </a:dk2>
      <a:lt2>
        <a:srgbClr val="D8D8D8"/>
      </a:lt2>
      <a:accent1>
        <a:srgbClr val="04A6DF"/>
      </a:accent1>
      <a:accent2>
        <a:srgbClr val="FF8402"/>
      </a:accent2>
      <a:accent3>
        <a:srgbClr val="F80087"/>
      </a:accent3>
      <a:accent4>
        <a:srgbClr val="9DC010"/>
      </a:accent4>
      <a:accent5>
        <a:srgbClr val="F22401"/>
      </a:accent5>
      <a:accent6>
        <a:srgbClr val="3F3F3F"/>
      </a:accent6>
      <a:hlink>
        <a:srgbClr val="0000FF"/>
      </a:hlink>
      <a:folHlink>
        <a:srgbClr val="6565F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tx1">
            <a:alpha val="75000"/>
          </a:schemeClr>
        </a:solidFill>
      </a:spPr>
      <a:bodyPr vert="horz" lIns="180000" tIns="45720" rIns="91440" bIns="45720" rtlCol="0" anchor="ctr" anchorCtr="0">
        <a:normAutofit/>
      </a:bodyPr>
      <a:lstStyle>
        <a:defPPr marL="342900" indent="-342900">
          <a:buFont typeface="+mj-lt"/>
          <a:buAutoNum type="arabicPeriod" startAt="5"/>
          <a:defRPr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50AA3C859E244CA3AEFCE949E57F7E" ma:contentTypeVersion="0" ma:contentTypeDescription="Create a new document." ma:contentTypeScope="" ma:versionID="3158c118b54c29412200728adfb0c8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9B304-C2BE-43E9-940C-02BA44B36D0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1662ED-A367-4551-8413-50CD86C0F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3C1EE2-20E4-4F8D-9506-170C07523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Valtech potx</Template>
  <TotalTime>1645</TotalTime>
  <Words>1101</Words>
  <Application>Microsoft Macintosh PowerPoint</Application>
  <PresentationFormat>On-screen Show (4:3)</PresentationFormat>
  <Paragraphs>434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Valtech potx</vt:lpstr>
      <vt:lpstr>Mobile-first eller Desktop-first, en studie om utvecklingslösningar för responsive web design</vt:lpstr>
      <vt:lpstr>PowerPoint Presentation</vt:lpstr>
      <vt:lpstr>Introduktion</vt:lpstr>
      <vt:lpstr>Bakgrund</vt:lpstr>
      <vt:lpstr>Bakgrund</vt:lpstr>
      <vt:lpstr>Bakgrund</vt:lpstr>
      <vt:lpstr>Responsive web design</vt:lpstr>
      <vt:lpstr>Responsive web design </vt:lpstr>
      <vt:lpstr>Responsive web design </vt:lpstr>
      <vt:lpstr>Responsive web design </vt:lpstr>
      <vt:lpstr>Responsive web design </vt:lpstr>
      <vt:lpstr>Responsive web design </vt:lpstr>
      <vt:lpstr>Responsive web design</vt:lpstr>
      <vt:lpstr>Responsive web design - Mobile-first </vt:lpstr>
      <vt:lpstr>Responsive web design - Mobile-first</vt:lpstr>
      <vt:lpstr>Responsive web design - Desktop-first</vt:lpstr>
      <vt:lpstr>Responsive web design - Desktop-first</vt:lpstr>
      <vt:lpstr>Syfte &amp; Metod</vt:lpstr>
      <vt:lpstr>Syfte</vt:lpstr>
      <vt:lpstr>Syfte</vt:lpstr>
      <vt:lpstr>Metod</vt:lpstr>
      <vt:lpstr>Metod</vt:lpstr>
      <vt:lpstr>Metod</vt:lpstr>
      <vt:lpstr>Metod</vt:lpstr>
      <vt:lpstr>Metod</vt:lpstr>
      <vt:lpstr>Metod</vt:lpstr>
      <vt:lpstr>Metod</vt:lpstr>
      <vt:lpstr>Resultat</vt:lpstr>
      <vt:lpstr>Resultat -  Analys av synpunkter kring metoderna</vt:lpstr>
      <vt:lpstr>Resultat -  Analys av användningsområde</vt:lpstr>
      <vt:lpstr>Resultat -  Prototyp</vt:lpstr>
      <vt:lpstr>Resultat - Datasamling</vt:lpstr>
      <vt:lpstr>Resultat -  Datasamling</vt:lpstr>
      <vt:lpstr>Diskussion av resultat</vt:lpstr>
      <vt:lpstr>Diskussion av resultat</vt:lpstr>
      <vt:lpstr>Diskussion -  Responstid och kodstorlek</vt:lpstr>
      <vt:lpstr>Diskussion</vt:lpstr>
      <vt:lpstr>Diskussion</vt:lpstr>
      <vt:lpstr>Diskussion - Implementeringstid</vt:lpstr>
      <vt:lpstr>Diskussion – Fördelar och nackdelar</vt:lpstr>
      <vt:lpstr>Diskussion – Fördelar och nackdelar</vt:lpstr>
      <vt:lpstr>Disskussion -  När appliceras metoderna bäst?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Företagsmöte</dc:title>
  <dc:creator>Mathias Strandberg</dc:creator>
  <cp:lastModifiedBy>eddo</cp:lastModifiedBy>
  <cp:revision>86</cp:revision>
  <dcterms:created xsi:type="dcterms:W3CDTF">2012-04-17T11:18:51Z</dcterms:created>
  <dcterms:modified xsi:type="dcterms:W3CDTF">2013-08-15T15:50:56Z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0x0101007750AA3C859E244CA3AEFCE949E57F7E</vt:lpwstr>
  </property>
</Properties>
</file>