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86" r:id="rId4"/>
  </p:sldMasterIdLst>
  <p:notesMasterIdLst>
    <p:notesMasterId r:id="rId5"/>
  </p:notesMasterIdLst>
  <p:handoutMasterIdLst>
    <p:handoutMasterId r:id="rId6"/>
  </p:handoutMasterIdLst>
  <p:sldSz cx="12188825" cy="6858000"/>
  <p:notesSz cx="7010400" cy="9236075"/>
  <p:custDataLst>
    <p:tags r:id="rId7"/>
  </p:custDataLst>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2" pos="4487" userDrawn="1">
          <p15:clr>
            <a:srgbClr val="A4A3A4"/>
          </p15:clr>
        </p15:guide>
        <p15:guide id="3" orient="horz" pos="2160" userDrawn="1">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07C332-631C-A66B-1F86-38CA42464F18}" name="Sri Harsha Lanka" initials="SL" userId="S::sriharsha.lanka@servicenow.com::32c34ee0-4609-4b7a-b632-8adb83e7468b" providerId="AD"/>
  <p188:author id="{D7E7DCE0-577C-DA0E-06E5-FF1BAF7410CF}" name="Eduardo Chiocconi" initials="EC" userId="S::eduardo.chiocconi@servicenow.com::30ad63c9-dc39-4a0f-bab8-2b353c6a1ae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4A6C"/>
    <a:srgbClr val="05334B"/>
    <a:srgbClr val="052C40"/>
    <a:srgbClr val="62D84E"/>
    <a:srgbClr val="FFDE1D"/>
    <a:srgbClr val="FC7786"/>
    <a:srgbClr val="24C2CE"/>
    <a:srgbClr val="5274FF"/>
    <a:srgbClr val="009156"/>
    <a:srgbClr val="90CC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28" d="100"/>
          <a:sy n="128" d="100"/>
        </p:scale>
        <p:origin x="176" y="168"/>
      </p:cViewPr>
      <p:guideLst>
        <p:guide pos="4487"/>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7/30/24</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pic>
        <p:nvPicPr>
          <p:cNvPr id="35" name="Picture 34">
            <a:extLst>
              <a:ext uri="{FF2B5EF4-FFF2-40B4-BE49-F238E27FC236}">
                <a16:creationId xmlns:a16="http://schemas.microsoft.com/office/drawing/2014/main" id="{4A211A8A-C369-4D94-B82B-7F72C8DB385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7/30/24</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pic>
        <p:nvPicPr>
          <p:cNvPr id="35" name="Picture 34">
            <a:extLst>
              <a:ext uri="{FF2B5EF4-FFF2-40B4-BE49-F238E27FC236}">
                <a16:creationId xmlns:a16="http://schemas.microsoft.com/office/drawing/2014/main" id="{AF8886D2-769E-403B-933D-6CB77F4C4F92}"/>
              </a:ext>
            </a:extLst>
          </p:cNvPr>
          <p:cNvPicPr>
            <a:picLocks noChangeAspect="1"/>
          </p:cNvPicPr>
          <p:nvPr/>
        </p:nvPicPr>
        <p:blipFill>
          <a:blip r:embed="rId2"/>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763969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14284695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876645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40805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51103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6460733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0738764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012811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7466544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bg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bg1"/>
                </a:solidFill>
              </a:rPr>
            </a:br>
            <a:r>
              <a:rPr lang="en-US" sz="1600">
                <a:solidFill>
                  <a:schemeClr val="bg1"/>
                </a:solidFill>
              </a:rPr>
              <a:t>or functionality. The development, release, and timing of any features or functionality described </a:t>
            </a:r>
            <a:br>
              <a:rPr lang="en-US" sz="1600">
                <a:solidFill>
                  <a:schemeClr val="bg1"/>
                </a:solidFill>
              </a:rPr>
            </a:br>
            <a:r>
              <a:rPr lang="en-US" sz="1600">
                <a:solidFill>
                  <a:schemeClr val="bg1"/>
                </a:solidFill>
              </a:rPr>
              <a:t>for our products remains at our sole discretion. We undertake no obligation, and do not intend, </a:t>
            </a:r>
            <a:br>
              <a:rPr lang="en-US" sz="1600">
                <a:solidFill>
                  <a:schemeClr val="bg1"/>
                </a:solidFill>
              </a:rPr>
            </a:br>
            <a:r>
              <a:rPr lang="en-US" sz="1600">
                <a:solidFill>
                  <a:schemeClr val="bg1"/>
                </a:solidFill>
              </a:rPr>
              <a:t>to update the forward‑looking statements.</a:t>
            </a:r>
          </a:p>
        </p:txBody>
      </p:sp>
    </p:spTree>
    <p:extLst>
      <p:ext uri="{BB962C8B-B14F-4D97-AF65-F5344CB8AC3E}">
        <p14:creationId xmlns:p14="http://schemas.microsoft.com/office/powerpoint/2010/main" val="8796252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B769E688-E068-C9BB-3109-A4FA109D6CE9}"/>
              </a:ext>
            </a:extLst>
          </p:cNvPr>
          <p:cNvGraphicFramePr>
            <a:graphicFrameLocks noChangeAspect="1"/>
          </p:cNvGraphicFramePr>
          <p:nvPr userDrawn="1">
            <p:custDataLst>
              <p:tags r:id="rId12"/>
            </p:custDataLst>
            <p:extLst>
              <p:ext uri="{D42A27DB-BD31-4B8C-83A1-F6EECF244321}">
                <p14:modId xmlns:p14="http://schemas.microsoft.com/office/powerpoint/2010/main" val="424420659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5" name="think-cell data - do not delete" hidden="1">
                        <a:extLst>
                          <a:ext uri="{FF2B5EF4-FFF2-40B4-BE49-F238E27FC236}">
                            <a16:creationId xmlns:a16="http://schemas.microsoft.com/office/drawing/2014/main" id="{B769E688-E068-C9BB-3109-A4FA109D6CE9}"/>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2023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pic>
        <p:nvPicPr>
          <p:cNvPr id="16" name="Picture 15">
            <a:extLst>
              <a:ext uri="{FF2B5EF4-FFF2-40B4-BE49-F238E27FC236}">
                <a16:creationId xmlns:a16="http://schemas.microsoft.com/office/drawing/2014/main" id="{44E75EA1-017C-44DD-90AE-7A57F7A9A66C}"/>
              </a:ext>
            </a:extLst>
          </p:cNvPr>
          <p:cNvPicPr>
            <a:picLocks noChangeAspect="1"/>
          </p:cNvPicPr>
          <p:nvPr userDrawn="1"/>
        </p:nvPicPr>
        <p:blipFill>
          <a:blip r:embed="rId16" cstate="screen">
            <a:extLst>
              <a:ext uri="{28A0092B-C50C-407E-A947-70E740481C1C}">
                <a14:useLocalDpi xmlns:a14="http://schemas.microsoft.com/office/drawing/2010/main"/>
              </a:ext>
            </a:extLst>
          </a:blip>
          <a:srcRect/>
          <a:stretch/>
        </p:blipFill>
        <p:spPr>
          <a:xfrm>
            <a:off x="478373" y="6354439"/>
            <a:ext cx="980589" cy="28216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3080931873"/>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4" r:id="rId6"/>
    <p:sldLayoutId id="2147484603" r:id="rId7"/>
    <p:sldLayoutId id="2147484604" r:id="rId8"/>
    <p:sldLayoutId id="2147484616" r:id="rId9"/>
    <p:sldLayoutId id="2147484633" r:id="rId10"/>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bg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7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8224&quot;&gt;&lt;version val=&quot;35337&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4&quot;/&gt;&lt;end val=&quot;4&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BLUE">
  <a:themeElements>
    <a:clrScheme name="SN Wasabi 2022">
      <a:dk1>
        <a:srgbClr val="000000"/>
      </a:dk1>
      <a:lt1>
        <a:srgbClr val="FFFFFF"/>
      </a:lt1>
      <a:dk2>
        <a:srgbClr val="032D42"/>
      </a:dk2>
      <a:lt2>
        <a:srgbClr val="FFFFFF"/>
      </a:lt2>
      <a:accent1>
        <a:srgbClr val="62D84E"/>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CONFIDENTIAL_Corp_012523_compress" id="{957C5EC7-625F-FD4D-8FD6-580799364D5B}" vid="{4C0C88C5-85C5-5A40-9256-943C48A5BFE3}"/>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3C28622E4D864BA45494C1ED4AB2E2" ma:contentTypeVersion="18" ma:contentTypeDescription="Create a new document." ma:contentTypeScope="" ma:versionID="4cb85880702fad0dc4323cc8b5fb7989">
  <xsd:schema xmlns:xsd="http://www.w3.org/2001/XMLSchema" xmlns:xs="http://www.w3.org/2001/XMLSchema" xmlns:p="http://schemas.microsoft.com/office/2006/metadata/properties" xmlns:ns2="dc6da41d-0541-469a-83f4-21f5c8d9543c" xmlns:ns3="effa7fcf-def6-4903-af60-86d85c24b91f" targetNamespace="http://schemas.microsoft.com/office/2006/metadata/properties" ma:root="true" ma:fieldsID="d447bec5e810f18958498440ccdfa53c" ns2:_="" ns3:_="">
    <xsd:import namespace="dc6da41d-0541-469a-83f4-21f5c8d9543c"/>
    <xsd:import namespace="effa7fcf-def6-4903-af60-86d85c24b91f"/>
    <xsd:element name="properties">
      <xsd:complexType>
        <xsd:sequence>
          <xsd:element name="documentManagement">
            <xsd:complexType>
              <xsd:all>
                <xsd:element ref="ns2:Notes"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6da41d-0541-469a-83f4-21f5c8d9543c" elementFormDefault="qualified">
    <xsd:import namespace="http://schemas.microsoft.com/office/2006/documentManagement/types"/>
    <xsd:import namespace="http://schemas.microsoft.com/office/infopath/2007/PartnerControls"/>
    <xsd:element name="Notes" ma:index="2" nillable="true" ma:displayName="Notes" ma:description="details about each document"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hidden="true" ma:internalName="MediaServiceAutoTags" ma:readOnly="true">
      <xsd:simpleType>
        <xsd:restriction base="dms:Text"/>
      </xsd:simpleType>
    </xsd:element>
    <xsd:element name="MediaServiceOCR" ma:index="12" nillable="true" ma:displayName="Extracted Text" ma:hidden="true" ma:internalName="MediaServiceOCR"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Location" ma:index="17" nillable="true" ma:displayName="Location" ma:hidden="true" ma:internalName="MediaServiceLocation" ma:readOnly="true">
      <xsd:simpleType>
        <xsd:restriction base="dms:Text"/>
      </xsd:simpleType>
    </xsd:element>
    <xsd:element name="MediaLengthInSeconds" ma:index="21" nillable="true" ma:displayName="Length (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2e27af23-84c9-4733-8bcb-da60bbaae23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ffa7fcf-def6-4903-af60-86d85c24b91f" elementFormDefault="qualified">
    <xsd:import namespace="http://schemas.microsoft.com/office/2006/documentManagement/types"/>
    <xsd:import namespace="http://schemas.microsoft.com/office/infopath/2007/PartnerControls"/>
    <xsd:element name="SharedWithUsers" ma:index="1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hidden="true" ma:internalName="SharedWithDetails" ma:readOnly="true">
      <xsd:simpleType>
        <xsd:restriction base="dms:Note"/>
      </xsd:simpleType>
    </xsd:element>
    <xsd:element name="TaxCatchAll" ma:index="24" nillable="true" ma:displayName="Taxonomy Catch All Column" ma:hidden="true" ma:list="{61fdabfc-fe49-4d6b-ac88-a2e894fd4c54}" ma:internalName="TaxCatchAll" ma:showField="CatchAllData" ma:web="effa7fcf-def6-4903-af60-86d85c24b9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s xmlns="dc6da41d-0541-469a-83f4-21f5c8d9543c" xsi:nil="true"/>
    <lcf76f155ced4ddcb4097134ff3c332f xmlns="dc6da41d-0541-469a-83f4-21f5c8d9543c">
      <Terms xmlns="http://schemas.microsoft.com/office/infopath/2007/PartnerControls"/>
    </lcf76f155ced4ddcb4097134ff3c332f>
    <TaxCatchAll xmlns="effa7fcf-def6-4903-af60-86d85c24b91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BFAE83-A208-4A1D-A5A7-C7DF173D42F3}">
  <ds:schemaRefs>
    <ds:schemaRef ds:uri="dc6da41d-0541-469a-83f4-21f5c8d9543c"/>
    <ds:schemaRef ds:uri="effa7fcf-def6-4903-af60-86d85c24b9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4ED590-AD8E-4EA2-8C13-251DEE3B4F53}">
  <ds:schemaRefs>
    <ds:schemaRef ds:uri="http://purl.org/dc/elements/1.1/"/>
    <ds:schemaRef ds:uri="http://purl.org/dc/terms/"/>
    <ds:schemaRef ds:uri="http://purl.org/dc/dcmitype/"/>
    <ds:schemaRef ds:uri="effa7fcf-def6-4903-af60-86d85c24b91f"/>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dc6da41d-0541-469a-83f4-21f5c8d9543c"/>
    <ds:schemaRef ds:uri="http://www.w3.org/XML/1998/namespace"/>
  </ds:schemaRefs>
</ds:datastoreItem>
</file>

<file path=customXml/itemProps3.xml><?xml version="1.0" encoding="utf-8"?>
<ds:datastoreItem xmlns:ds="http://schemas.openxmlformats.org/officeDocument/2006/customXml" ds:itemID="{709F33A8-8B79-4FC6-B41A-5C5D5CB0B904}">
  <ds:schemaRefs>
    <ds:schemaRef ds:uri="http://schemas.microsoft.com/sharepoint/v3/contenttype/forms"/>
  </ds:schemaRefs>
</ds:datastoreItem>
</file>

<file path=docMetadata/LabelInfo.xml><?xml version="1.0" encoding="utf-8"?>
<clbl:labelList xmlns:clbl="http://schemas.microsoft.com/office/2020/mipLabelMetadata">
  <clbl:label id="{8bcff170-9979-491e-8683-d8ced0850bad}" enabled="0" method="" siteId="{8bcff170-9979-491e-8683-d8ced0850bad}" removed="1"/>
</clbl:labelList>
</file>

<file path=docProps/app.xml><?xml version="1.0" encoding="utf-8"?>
<Properties xmlns="http://schemas.openxmlformats.org/officeDocument/2006/extended-properties" xmlns:vt="http://schemas.openxmlformats.org/officeDocument/2006/docPropsVTypes">
  <Template>Custom Design</Template>
  <TotalTime>7</TotalTime>
  <Words>0</Words>
  <Application>Microsoft Macintosh PowerPoint</Application>
  <PresentationFormat>Custom</PresentationFormat>
  <Paragraphs>0</Paragraphs>
  <Slides>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0</vt:i4>
      </vt:variant>
    </vt:vector>
  </HeadingPairs>
  <TitlesOfParts>
    <vt:vector size="4" baseType="lpstr">
      <vt:lpstr>Arial</vt:lpstr>
      <vt:lpstr>Century Gothic</vt:lpstr>
      <vt:lpstr>Custom Design-BLUE</vt:lpstr>
      <vt:lpstr>think-cell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3 pricing and packaging proposals under consideration to address Process Mining GTM challenges</dc:title>
  <dc:creator>Megan White</dc:creator>
  <cp:lastModifiedBy>Eduardo Chiocconi</cp:lastModifiedBy>
  <cp:revision>82</cp:revision>
  <cp:lastPrinted>2024-06-13T17:51:01Z</cp:lastPrinted>
  <dcterms:created xsi:type="dcterms:W3CDTF">2024-04-29T21:54:09Z</dcterms:created>
  <dcterms:modified xsi:type="dcterms:W3CDTF">2024-07-31T02:21:19Z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0x010100B83C28622E4D864BA45494C1ED4AB2E2</vt:lpwstr>
  </property>
</Properties>
</file>