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81" r:id="rId2"/>
    <p:sldId id="276" r:id="rId3"/>
    <p:sldId id="277" r:id="rId4"/>
    <p:sldId id="310" r:id="rId5"/>
    <p:sldId id="313" r:id="rId6"/>
    <p:sldId id="314" r:id="rId7"/>
    <p:sldId id="315" r:id="rId8"/>
    <p:sldId id="316" r:id="rId9"/>
    <p:sldId id="317" r:id="rId10"/>
    <p:sldId id="318" r:id="rId11"/>
    <p:sldId id="322" r:id="rId12"/>
    <p:sldId id="282" r:id="rId13"/>
    <p:sldId id="287" r:id="rId14"/>
    <p:sldId id="283" r:id="rId15"/>
    <p:sldId id="284" r:id="rId16"/>
    <p:sldId id="285" r:id="rId17"/>
    <p:sldId id="286" r:id="rId18"/>
    <p:sldId id="293" r:id="rId19"/>
    <p:sldId id="294" r:id="rId20"/>
    <p:sldId id="295" r:id="rId21"/>
    <p:sldId id="296" r:id="rId22"/>
    <p:sldId id="297" r:id="rId23"/>
    <p:sldId id="288" r:id="rId24"/>
    <p:sldId id="289" r:id="rId25"/>
    <p:sldId id="290" r:id="rId26"/>
    <p:sldId id="291" r:id="rId27"/>
    <p:sldId id="311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2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9">
          <p15:clr>
            <a:srgbClr val="A4A3A4"/>
          </p15:clr>
        </p15:guide>
        <p15:guide id="2" pos="22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rudy Howles" initials="tmh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179" autoAdjust="0"/>
    <p:restoredTop sz="92517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184" y="472"/>
      </p:cViewPr>
      <p:guideLst>
        <p:guide orient="horz" pos="239"/>
        <p:guide pos="2218"/>
      </p:guideLst>
    </p:cSldViewPr>
  </p:slideViewPr>
  <p:outlineViewPr>
    <p:cViewPr>
      <p:scale>
        <a:sx n="33" d="100"/>
        <a:sy n="33" d="100"/>
      </p:scale>
      <p:origin x="0" y="56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-325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62C86-FD78-49FF-9184-AE46E32D6BC7}" type="datetimeFigureOut">
              <a:rPr lang="en-US" smtClean="0"/>
              <a:t>4/17/21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1F45F-2F75-4C47-9245-7D6BC0106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82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65A29-9832-D449-B68A-57E7D1F6F6CA}" type="datetimeFigureOut">
              <a:rPr lang="en-US" smtClean="0"/>
              <a:pPr/>
              <a:t>4/17/21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0E125-52D7-714C-9500-4846EFB145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64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99918-6F05-2A42-BF8F-25D4C0EFDDB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0E125-52D7-714C-9500-4846EFB145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56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51305-1721-F047-A001-1CE9919FBDC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51305-1721-F047-A001-1CE9919FBDC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0E125-52D7-714C-9500-4846EFB1452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6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709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4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2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5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1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9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A71669-B69F-0344-94E1-CE249BCD0641}" type="datetimeFigureOut">
              <a:rPr lang="en-US" smtClean="0"/>
              <a:pPr/>
              <a:t>4/17/21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62A3F6-ECFA-EF47-9926-1612A1B9D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7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9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6356350"/>
            <a:ext cx="8531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SOP Basics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950701" y="6402516"/>
            <a:ext cx="7360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Slide  </a:t>
            </a:r>
            <a:fld id="{8DE5DAEC-844E-F14B-8AB9-139DFA48177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1763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4/06/03-google-soap-wsdl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ebservices.amazon.com/AWSECommerceService/AWSECommerceService.wsd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rts-depot.com/parts/0034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vhost3.cs.rit.edu/IMDB/Service.svc" TargetMode="External"/><Relationship Id="rId2" Type="http://schemas.openxmlformats.org/officeDocument/2006/relationships/hyperlink" Target="http://vhost3.cs.rit.edu/weather/Service.sv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host3.cs.rit.edu/CentralRepository/index.aspx" TargetMode="External"/><Relationship Id="rId5" Type="http://schemas.openxmlformats.org/officeDocument/2006/relationships/hyperlink" Target="http://vhost3.cs.rit.edu/Application/" TargetMode="External"/><Relationship Id="rId4" Type="http://schemas.openxmlformats.org/officeDocument/2006/relationships/hyperlink" Target="http://vhost3.cs.rit.edu/Calculator/Service.svc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mdbapi.com/?s=titanic&amp;r=xml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dbapi.com/?s=titani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Service-Oriented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6273" y="3886200"/>
            <a:ext cx="6835697" cy="1752600"/>
          </a:xfrm>
        </p:spPr>
        <p:txBody>
          <a:bodyPr/>
          <a:lstStyle/>
          <a:p>
            <a:r>
              <a:rPr lang="en-US" dirty="0"/>
              <a:t>Basic Concepts/Standards/Technologies</a:t>
            </a:r>
          </a:p>
          <a:p>
            <a:r>
              <a:rPr lang="en-US" dirty="0"/>
              <a:t>SOA, XML, WSDL, SOAP, REST</a:t>
            </a:r>
          </a:p>
        </p:txBody>
      </p:sp>
    </p:spTree>
    <p:extLst>
      <p:ext uri="{BB962C8B-B14F-4D97-AF65-F5344CB8AC3E}">
        <p14:creationId xmlns:p14="http://schemas.microsoft.com/office/powerpoint/2010/main" val="3474295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EC7B1E-A6E5-814F-AF5F-5AE67BB1F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528"/>
            <a:ext cx="9144000" cy="582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65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82DDC4-8447-6741-8878-449A50B54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528"/>
            <a:ext cx="9144000" cy="582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35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XML: eXtensible Markup Language</a:t>
            </a:r>
          </a:p>
          <a:p>
            <a:r>
              <a:rPr lang="en-US"/>
              <a:t>Universal format for structured documents and data on the Web</a:t>
            </a:r>
          </a:p>
          <a:p>
            <a:r>
              <a:rPr lang="en-US"/>
              <a:t>Common data format of Web services</a:t>
            </a:r>
          </a:p>
          <a:p>
            <a:r>
              <a:rPr lang="en-US"/>
              <a:t>Supports semi-structured data model 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17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2514600"/>
            <a:ext cx="8382000" cy="25022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>
            <a:sp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-110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</a:rPr>
              <a:t>&lt;book price = “</a:t>
            </a:r>
            <a:r>
              <a:rPr lang="en-US" dirty="0"/>
              <a:t>95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</a:rPr>
              <a:t>” currency = “</a:t>
            </a:r>
            <a:r>
              <a:rPr lang="en-US" dirty="0"/>
              <a:t>USD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</a:rPr>
              <a:t>”&gt;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-110" charset="2"/>
              <a:buNone/>
              <a:tabLst/>
              <a:defRPr/>
            </a:pPr>
            <a:r>
              <a:rPr lang="en-US" dirty="0"/>
              <a:t>	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</a:rPr>
              <a:t>&lt;title&gt; </a:t>
            </a:r>
            <a:r>
              <a:rPr lang="en-US" dirty="0"/>
              <a:t>Programming Language Pragmatics&lt;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</a:rPr>
              <a:t>/title&gt;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-110" charset="2"/>
              <a:buNone/>
              <a:tabLst/>
              <a:defRPr/>
            </a:pPr>
            <a:r>
              <a:rPr lang="en-US" dirty="0">
                <a:latin typeface="+mn-lt"/>
              </a:rPr>
              <a:t>	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</a:rPr>
              <a:t>&lt;author&gt; </a:t>
            </a:r>
            <a:r>
              <a:rPr lang="en-US" dirty="0"/>
              <a:t>Michael Scott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</a:rPr>
              <a:t>&lt;/author&gt;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-110" charset="2"/>
              <a:buNone/>
              <a:tabLst/>
              <a:defRPr/>
            </a:pPr>
            <a:r>
              <a:rPr lang="en-US" dirty="0">
                <a:latin typeface="+mn-lt"/>
              </a:rPr>
              <a:t>	&lt;publisher&gt; </a:t>
            </a:r>
            <a:r>
              <a:rPr lang="en-US" dirty="0"/>
              <a:t>Morgan Kaufmann </a:t>
            </a:r>
            <a:r>
              <a:rPr lang="en-US" dirty="0">
                <a:latin typeface="+mn-lt"/>
              </a:rPr>
              <a:t>&lt;/publisher&gt;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-110" charset="2"/>
              <a:buNone/>
              <a:tabLst/>
              <a:defRPr/>
            </a:pPr>
            <a:r>
              <a:rPr lang="en-US" dirty="0"/>
              <a:t>	</a:t>
            </a:r>
            <a:r>
              <a:rPr lang="en-US" dirty="0">
                <a:latin typeface="+mn-lt"/>
              </a:rPr>
              <a:t>&lt;edition&gt; </a:t>
            </a: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</a:t>
            </a:r>
            <a:r>
              <a:rPr lang="en-US" dirty="0">
                <a:latin typeface="+mn-lt"/>
              </a:rPr>
              <a:t>&lt;/edition&gt;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-110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</a:rPr>
              <a:t>		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-110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</a:rPr>
              <a:t>	&lt;year&gt; </a:t>
            </a:r>
            <a:r>
              <a:rPr lang="en-US" dirty="0"/>
              <a:t>2009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</a:rPr>
              <a:t>&lt;/year&gt;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-110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</a:rPr>
              <a:t>&lt;/book&gt;</a:t>
            </a:r>
          </a:p>
        </p:txBody>
      </p:sp>
    </p:spTree>
    <p:extLst>
      <p:ext uri="{BB962C8B-B14F-4D97-AF65-F5344CB8AC3E}">
        <p14:creationId xmlns:p14="http://schemas.microsoft.com/office/powerpoint/2010/main" val="2409936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XML: 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</a:t>
            </a:r>
          </a:p>
          <a:p>
            <a:r>
              <a:rPr lang="en-US" dirty="0"/>
              <a:t>Elements</a:t>
            </a:r>
          </a:p>
          <a:p>
            <a:r>
              <a:rPr lang="en-US" dirty="0"/>
              <a:t>Attributes, e.g. Text</a:t>
            </a:r>
          </a:p>
          <a:p>
            <a:r>
              <a:rPr lang="en-US" dirty="0"/>
              <a:t>Others</a:t>
            </a:r>
          </a:p>
          <a:p>
            <a:pPr lvl="1"/>
            <a:r>
              <a:rPr lang="en-US" dirty="0"/>
              <a:t>Namespace declarations, comments, processing instructions, 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788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Enclosed in tags:</a:t>
            </a:r>
          </a:p>
          <a:p>
            <a:pPr lvl="1"/>
            <a:r>
              <a:rPr lang="en-US"/>
              <a:t>Book, title, author, …</a:t>
            </a:r>
          </a:p>
          <a:p>
            <a:pPr lvl="1"/>
            <a:r>
              <a:rPr lang="en-US"/>
              <a:t>Start tag: &lt;book&gt;    End tag:	&lt;/book&gt;</a:t>
            </a:r>
          </a:p>
          <a:p>
            <a:r>
              <a:rPr lang="en-US"/>
              <a:t>Empty element	&lt;red&gt;&lt;/red&gt;  OR &lt;red/&gt;</a:t>
            </a:r>
          </a:p>
          <a:p>
            <a:r>
              <a:rPr lang="en-US"/>
              <a:t>Elements are ordered, may be repeated or nested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81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XML Tag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Tags written as with HTML, but …</a:t>
            </a:r>
          </a:p>
          <a:p>
            <a:pPr lvl="1"/>
            <a:r>
              <a:rPr lang="en-US"/>
              <a:t>Case-sensitive names</a:t>
            </a:r>
          </a:p>
          <a:p>
            <a:pPr lvl="1"/>
            <a:r>
              <a:rPr lang="en-US"/>
              <a:t>Always need end tags</a:t>
            </a:r>
          </a:p>
          <a:p>
            <a:pPr lvl="1"/>
            <a:r>
              <a:rPr lang="en-US"/>
              <a:t>Special empty-element</a:t>
            </a:r>
          </a:p>
          <a:p>
            <a:pPr lvl="1"/>
            <a:r>
              <a:rPr lang="en-US"/>
              <a:t>Always quote attribute values</a:t>
            </a:r>
          </a:p>
          <a:p>
            <a:r>
              <a:rPr lang="en-US"/>
              <a:t>Some other constraints for tags</a:t>
            </a:r>
          </a:p>
          <a:p>
            <a:pPr lvl="1"/>
            <a:r>
              <a:rPr lang="en-US"/>
              <a:t>Start with a letter or underscore</a:t>
            </a:r>
          </a:p>
          <a:p>
            <a:pPr lvl="1"/>
            <a:r>
              <a:rPr lang="en-US"/>
              <a:t>After first character, numbers, -, and . are allowed</a:t>
            </a:r>
          </a:p>
          <a:p>
            <a:pPr lvl="1"/>
            <a:r>
              <a:rPr lang="en-US"/>
              <a:t>Cannot contain white-spaces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66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Associated to Elements, …</a:t>
            </a:r>
          </a:p>
          <a:p>
            <a:pPr lvl="1"/>
            <a:r>
              <a:rPr lang="en-US" dirty="0"/>
              <a:t>&lt;book price=“20”&gt;</a:t>
            </a:r>
          </a:p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Names must be unique</a:t>
            </a:r>
          </a:p>
          <a:p>
            <a:pPr lvl="1"/>
            <a:r>
              <a:rPr lang="en-US" dirty="0"/>
              <a:t>Cannot be nested</a:t>
            </a:r>
          </a:p>
          <a:p>
            <a:pPr lvl="1"/>
            <a:r>
              <a:rPr lang="en-US" dirty="0"/>
              <a:t>Provide metadata for element</a:t>
            </a:r>
          </a:p>
          <a:p>
            <a:pPr lvl="1"/>
            <a:r>
              <a:rPr lang="en-US" dirty="0"/>
              <a:t>Value enclosed in “ ”</a:t>
            </a:r>
          </a:p>
          <a:p>
            <a:r>
              <a:rPr lang="en-US" dirty="0"/>
              <a:t>Multiple attributes separated by spaces</a:t>
            </a:r>
          </a:p>
          <a:p>
            <a:r>
              <a:rPr lang="en-US" dirty="0"/>
              <a:t>Same naming conventions as elements</a:t>
            </a:r>
          </a:p>
        </p:txBody>
      </p:sp>
    </p:spTree>
    <p:extLst>
      <p:ext uri="{BB962C8B-B14F-4D97-AF65-F5344CB8AC3E}">
        <p14:creationId xmlns:p14="http://schemas.microsoft.com/office/powerpoint/2010/main" val="224257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Object Access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Standard messaging protocol used by web services</a:t>
            </a:r>
          </a:p>
          <a:p>
            <a:r>
              <a:rPr lang="en-US"/>
              <a:t>Supports inter-application communication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12" y="3719135"/>
            <a:ext cx="6321576" cy="265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77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SOAP Message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5" descr="F:\Powerpoint\Pe_Uk\PE132-Papazoglou\Final files\Gif\ch04\C04NF00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9202" y="2016920"/>
            <a:ext cx="3754226" cy="2542430"/>
          </a:xfrm>
          <a:prstGeom prst="rect">
            <a:avLst/>
          </a:prstGeom>
          <a:noFill/>
        </p:spPr>
      </p:pic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4755444" y="1298222"/>
            <a:ext cx="3263528" cy="3619970"/>
            <a:chOff x="1584" y="912"/>
            <a:chExt cx="2231" cy="2871"/>
          </a:xfrm>
        </p:grpSpPr>
        <p:sp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1584" y="912"/>
              <a:ext cx="2231" cy="2871"/>
            </a:xfrm>
            <a:prstGeom prst="rect">
              <a:avLst/>
            </a:prstGeom>
            <a:solidFill>
              <a:srgbClr val="CC99FF"/>
            </a:solidFill>
            <a:ln w="444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1619" y="1041"/>
              <a:ext cx="1038" cy="2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Arial" charset="0"/>
                </a:rPr>
                <a:t>SOAP envelope</a:t>
              </a:r>
            </a:p>
          </p:txBody>
        </p:sp>
        <p:sp>
          <p:nvSpPr>
            <p:cNvPr id="8" name="Rectangle 21"/>
            <p:cNvSpPr>
              <a:spLocks noChangeArrowheads="1"/>
            </p:cNvSpPr>
            <p:nvPr/>
          </p:nvSpPr>
          <p:spPr bwMode="auto">
            <a:xfrm>
              <a:off x="1793" y="1309"/>
              <a:ext cx="1802" cy="1060"/>
            </a:xfrm>
            <a:prstGeom prst="rect">
              <a:avLst/>
            </a:prstGeom>
            <a:solidFill>
              <a:srgbClr val="99CCFF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9" name="Rectangle 22"/>
            <p:cNvSpPr>
              <a:spLocks noChangeArrowheads="1"/>
            </p:cNvSpPr>
            <p:nvPr/>
          </p:nvSpPr>
          <p:spPr bwMode="auto">
            <a:xfrm>
              <a:off x="1889" y="1426"/>
              <a:ext cx="915" cy="2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Arial" charset="0"/>
                </a:rPr>
                <a:t>SOAP header</a:t>
              </a:r>
              <a:endParaRPr lang="en-US" sz="1400" dirty="0">
                <a:latin typeface="Arial" charset="0"/>
              </a:endParaRPr>
            </a:p>
          </p:txBody>
        </p:sp>
        <p:sp>
          <p:nvSpPr>
            <p:cNvPr id="10" name="Rectangle 23"/>
            <p:cNvSpPr>
              <a:spLocks noChangeArrowheads="1"/>
            </p:cNvSpPr>
            <p:nvPr/>
          </p:nvSpPr>
          <p:spPr bwMode="auto">
            <a:xfrm>
              <a:off x="2126" y="1670"/>
              <a:ext cx="1270" cy="51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grpSp>
          <p:nvGrpSpPr>
            <p:cNvPr id="11" name="Group 24"/>
            <p:cNvGrpSpPr>
              <a:grpSpLocks/>
            </p:cNvGrpSpPr>
            <p:nvPr/>
          </p:nvGrpSpPr>
          <p:grpSpPr bwMode="auto">
            <a:xfrm>
              <a:off x="2189" y="1708"/>
              <a:ext cx="1263" cy="511"/>
              <a:chOff x="384" y="2336"/>
              <a:chExt cx="1655" cy="1166"/>
            </a:xfrm>
          </p:grpSpPr>
          <p:sp>
            <p:nvSpPr>
              <p:cNvPr id="19" name="Rectangle 25"/>
              <p:cNvSpPr>
                <a:spLocks noChangeArrowheads="1"/>
              </p:cNvSpPr>
              <p:nvPr/>
            </p:nvSpPr>
            <p:spPr bwMode="auto">
              <a:xfrm>
                <a:off x="384" y="2336"/>
                <a:ext cx="1655" cy="116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" name="Rectangle 26"/>
              <p:cNvSpPr>
                <a:spLocks noChangeArrowheads="1"/>
              </p:cNvSpPr>
              <p:nvPr/>
            </p:nvSpPr>
            <p:spPr bwMode="auto">
              <a:xfrm>
                <a:off x="413" y="2560"/>
                <a:ext cx="1165" cy="55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latin typeface="Arial" charset="0"/>
                  </a:rPr>
                  <a:t>header block</a:t>
                </a:r>
                <a:endParaRPr lang="en-US" sz="1400" dirty="0">
                  <a:latin typeface="Arial" charset="0"/>
                </a:endParaRPr>
              </a:p>
            </p:txBody>
          </p:sp>
        </p:grpSp>
        <p:sp>
          <p:nvSpPr>
            <p:cNvPr id="12" name="Rectangle 27"/>
            <p:cNvSpPr>
              <a:spLocks noChangeArrowheads="1"/>
            </p:cNvSpPr>
            <p:nvPr/>
          </p:nvSpPr>
          <p:spPr bwMode="auto">
            <a:xfrm>
              <a:off x="1790" y="2512"/>
              <a:ext cx="1802" cy="1060"/>
            </a:xfrm>
            <a:prstGeom prst="rect">
              <a:avLst/>
            </a:prstGeom>
            <a:solidFill>
              <a:srgbClr val="99CCFF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1888" y="2629"/>
              <a:ext cx="799" cy="2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Arial" charset="0"/>
                </a:rPr>
                <a:t>SOAP body</a:t>
              </a:r>
              <a:endParaRPr lang="en-US" sz="1400" dirty="0">
                <a:latin typeface="Arial" charset="0"/>
              </a:endParaRPr>
            </a:p>
          </p:txBody>
        </p:sp>
        <p:grpSp>
          <p:nvGrpSpPr>
            <p:cNvPr id="14" name="Group 29"/>
            <p:cNvGrpSpPr>
              <a:grpSpLocks/>
            </p:cNvGrpSpPr>
            <p:nvPr/>
          </p:nvGrpSpPr>
          <p:grpSpPr bwMode="auto">
            <a:xfrm>
              <a:off x="2123" y="2873"/>
              <a:ext cx="1326" cy="549"/>
              <a:chOff x="3008" y="2222"/>
              <a:chExt cx="1737" cy="1252"/>
            </a:xfrm>
          </p:grpSpPr>
          <p:sp>
            <p:nvSpPr>
              <p:cNvPr id="15" name="Rectangle 30"/>
              <p:cNvSpPr>
                <a:spLocks noChangeArrowheads="1"/>
              </p:cNvSpPr>
              <p:nvPr/>
            </p:nvSpPr>
            <p:spPr bwMode="auto">
              <a:xfrm>
                <a:off x="3008" y="2222"/>
                <a:ext cx="1664" cy="117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grpSp>
            <p:nvGrpSpPr>
              <p:cNvPr id="16" name="Group 31"/>
              <p:cNvGrpSpPr>
                <a:grpSpLocks/>
              </p:cNvGrpSpPr>
              <p:nvPr/>
            </p:nvGrpSpPr>
            <p:grpSpPr bwMode="auto">
              <a:xfrm>
                <a:off x="3090" y="2308"/>
                <a:ext cx="1655" cy="1166"/>
                <a:chOff x="384" y="2336"/>
                <a:chExt cx="1655" cy="1166"/>
              </a:xfrm>
            </p:grpSpPr>
            <p:sp>
              <p:nvSpPr>
                <p:cNvPr id="17" name="Rectangle 32"/>
                <p:cNvSpPr>
                  <a:spLocks noChangeArrowheads="1"/>
                </p:cNvSpPr>
                <p:nvPr/>
              </p:nvSpPr>
              <p:spPr bwMode="auto">
                <a:xfrm>
                  <a:off x="384" y="2336"/>
                  <a:ext cx="1655" cy="1166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18" name="Rectangle 33"/>
                <p:cNvSpPr>
                  <a:spLocks noChangeArrowheads="1"/>
                </p:cNvSpPr>
                <p:nvPr/>
              </p:nvSpPr>
              <p:spPr bwMode="auto">
                <a:xfrm>
                  <a:off x="412" y="2562"/>
                  <a:ext cx="1015" cy="55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latin typeface="Arial" charset="0"/>
                    </a:rPr>
                    <a:t>body block</a:t>
                  </a:r>
                  <a:endParaRPr lang="en-US" sz="1400">
                    <a:latin typeface="Arial" charset="0"/>
                  </a:endParaRPr>
                </a:p>
              </p:txBody>
            </p:sp>
          </p:grpSp>
        </p:grpSp>
      </p:grpSp>
      <p:sp>
        <p:nvSpPr>
          <p:cNvPr id="25" name="Rectangle 24"/>
          <p:cNvSpPr/>
          <p:nvPr/>
        </p:nvSpPr>
        <p:spPr>
          <a:xfrm>
            <a:off x="1168400" y="5164064"/>
            <a:ext cx="6603999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SOAP messages are seen as enveloper where the application encloses the data to be sent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Consists of an &lt;Envelope&gt; element containing an optional &lt;Header&gt; and a mandatory &lt;Body&gt; element</a:t>
            </a:r>
          </a:p>
        </p:txBody>
      </p:sp>
    </p:spTree>
    <p:extLst>
      <p:ext uri="{BB962C8B-B14F-4D97-AF65-F5344CB8AC3E}">
        <p14:creationId xmlns:p14="http://schemas.microsoft.com/office/powerpoint/2010/main" val="394330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SOP Basis: Service-Oriented Architecture (SOA)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34670" y="2007349"/>
            <a:ext cx="7738133" cy="4237020"/>
            <a:chOff x="152400" y="1828800"/>
            <a:chExt cx="9093201" cy="4267200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6841017"/>
                </p:ext>
              </p:extLst>
            </p:nvPr>
          </p:nvGraphicFramePr>
          <p:xfrm>
            <a:off x="6073775" y="4648200"/>
            <a:ext cx="606425" cy="76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5" name="Visio" r:id="rId3" imgW="486149" imgH="611929" progId="Visio.Drawing.11">
                    <p:embed/>
                  </p:oleObj>
                </mc:Choice>
                <mc:Fallback>
                  <p:oleObj name="Visio" r:id="rId3" imgW="486149" imgH="611929" progId="Visio.Drawing.11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3775" y="4648200"/>
                          <a:ext cx="606425" cy="76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7786686"/>
                </p:ext>
              </p:extLst>
            </p:nvPr>
          </p:nvGraphicFramePr>
          <p:xfrm>
            <a:off x="457200" y="3748088"/>
            <a:ext cx="782638" cy="946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6" name="Visio" r:id="rId5" imgW="680809" imgH="822561" progId="Visio.Drawing.11">
                    <p:embed/>
                  </p:oleObj>
                </mc:Choice>
                <mc:Fallback>
                  <p:oleObj name="Visio" r:id="rId5" imgW="680809" imgH="822561" progId="Visio.Drawing.11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" y="3748088"/>
                          <a:ext cx="782638" cy="946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52400" y="5486400"/>
              <a:ext cx="1371600" cy="6096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65099" y="5576888"/>
              <a:ext cx="1360494" cy="309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Web Service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165600" y="4633913"/>
              <a:ext cx="1371600" cy="6096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178300" y="4724400"/>
              <a:ext cx="1360494" cy="309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Web Service</a:t>
              </a: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7823200" y="1828800"/>
              <a:ext cx="685800" cy="762000"/>
            </a:xfrm>
            <a:prstGeom prst="can">
              <a:avLst>
                <a:gd name="adj" fmla="val 27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9321511"/>
                </p:ext>
              </p:extLst>
            </p:nvPr>
          </p:nvGraphicFramePr>
          <p:xfrm>
            <a:off x="6070600" y="3200400"/>
            <a:ext cx="606425" cy="76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7" name="Visio" r:id="rId7" imgW="486149" imgH="611929" progId="Visio.Drawing.11">
                    <p:embed/>
                  </p:oleObj>
                </mc:Choice>
                <mc:Fallback>
                  <p:oleObj name="Visio" r:id="rId7" imgW="486149" imgH="611929" progId="Visio.Drawing.11">
                    <p:embed/>
                    <p:pic>
                      <p:nvPicPr>
                        <p:cNvPr id="0" name="Picture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0600" y="3200400"/>
                          <a:ext cx="606425" cy="76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7698921"/>
                </p:ext>
              </p:extLst>
            </p:nvPr>
          </p:nvGraphicFramePr>
          <p:xfrm>
            <a:off x="2565400" y="2743200"/>
            <a:ext cx="606425" cy="76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" name="Visio" r:id="rId8" imgW="486149" imgH="611929" progId="Visio.Drawing.11">
                    <p:embed/>
                  </p:oleObj>
                </mc:Choice>
                <mc:Fallback>
                  <p:oleObj name="Visio" r:id="rId8" imgW="486149" imgH="611929" progId="Visio.Drawing.11">
                    <p:embed/>
                    <p:pic>
                      <p:nvPicPr>
                        <p:cNvPr id="0" name="Picture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5400" y="2743200"/>
                          <a:ext cx="606425" cy="76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727200" y="4495800"/>
              <a:ext cx="1371600" cy="838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7442200" y="4495800"/>
              <a:ext cx="1371600" cy="838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318000" y="1981200"/>
              <a:ext cx="1371600" cy="838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>
              <a:off x="6680200" y="49530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sz="1600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5537200" y="49530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sz="1600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098800" y="49530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 sz="1600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H="1" flipV="1">
              <a:off x="5689600" y="2362200"/>
              <a:ext cx="243840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sz="1600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2641600" y="2514600"/>
              <a:ext cx="167640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sz="1600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2413000" y="2286000"/>
              <a:ext cx="1905000" cy="2209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sz="1600"/>
            </a:p>
          </p:txBody>
        </p:sp>
        <p:sp>
          <p:nvSpPr>
            <p:cNvPr id="23" name="AutoShape 22"/>
            <p:cNvSpPr>
              <a:spLocks noChangeArrowheads="1"/>
            </p:cNvSpPr>
            <p:nvPr/>
          </p:nvSpPr>
          <p:spPr bwMode="auto">
            <a:xfrm>
              <a:off x="5689600" y="2057400"/>
              <a:ext cx="2133600" cy="228600"/>
            </a:xfrm>
            <a:prstGeom prst="leftRightArrow">
              <a:avLst>
                <a:gd name="adj1" fmla="val 50000"/>
                <a:gd name="adj2" fmla="val 18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4" name="AutoShape 23"/>
            <p:cNvSpPr>
              <a:spLocks/>
            </p:cNvSpPr>
            <p:nvPr/>
          </p:nvSpPr>
          <p:spPr bwMode="auto">
            <a:xfrm>
              <a:off x="1460500" y="3886200"/>
              <a:ext cx="228600" cy="2209800"/>
            </a:xfrm>
            <a:prstGeom prst="rightBrace">
              <a:avLst>
                <a:gd name="adj1" fmla="val 80556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762000" y="4800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 sz="1600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4491212" y="2005013"/>
              <a:ext cx="1075977" cy="588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Tahoma" pitchFamily="34" charset="0"/>
                </a:rPr>
                <a:t>Service</a:t>
              </a:r>
            </a:p>
            <a:p>
              <a:pPr algn="ctr"/>
              <a:r>
                <a:rPr lang="en-US" sz="1600" dirty="0">
                  <a:latin typeface="Tahoma" pitchFamily="34" charset="0"/>
                </a:rPr>
                <a:t>Registry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1766663" y="4519613"/>
              <a:ext cx="1300610" cy="588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Tahoma" pitchFamily="34" charset="0"/>
                </a:rPr>
                <a:t>Service</a:t>
              </a:r>
            </a:p>
            <a:p>
              <a:pPr algn="ctr"/>
              <a:r>
                <a:rPr lang="en-US" sz="1600" dirty="0">
                  <a:latin typeface="Tahoma" pitchFamily="34" charset="0"/>
                </a:rPr>
                <a:t>Consumer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7572395" y="4495800"/>
              <a:ext cx="1087398" cy="588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Tahoma" pitchFamily="34" charset="0"/>
                </a:rPr>
                <a:t>Service</a:t>
              </a:r>
            </a:p>
            <a:p>
              <a:pPr algn="ctr"/>
              <a:r>
                <a:rPr lang="en-US" sz="1600" dirty="0">
                  <a:latin typeface="Tahoma" pitchFamily="34" charset="0"/>
                </a:rPr>
                <a:t>Provider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6985000" y="2997200"/>
              <a:ext cx="970137" cy="3409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ahoma" pitchFamily="34" charset="0"/>
                </a:rPr>
                <a:t>Publish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3784600" y="3302000"/>
              <a:ext cx="665563" cy="3409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ahoma" pitchFamily="34" charset="0"/>
                </a:rPr>
                <a:t>Find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3150087" y="4586288"/>
              <a:ext cx="1148383" cy="3409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ahoma" pitchFamily="34" charset="0"/>
                </a:rPr>
                <a:t>message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3134211" y="4953000"/>
              <a:ext cx="1228087" cy="3409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ahoma" pitchFamily="34" charset="0"/>
                </a:rPr>
                <a:t>exchange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5537200" y="4586288"/>
              <a:ext cx="585624" cy="3409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ahoma" pitchFamily="34" charset="0"/>
                </a:rPr>
                <a:t>has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6604000" y="4572000"/>
              <a:ext cx="978024" cy="3409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ahoma" pitchFamily="34" charset="0"/>
                </a:rPr>
                <a:t>defines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5384800" y="5334000"/>
              <a:ext cx="2239995" cy="3409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ahoma" pitchFamily="34" charset="0"/>
                </a:rPr>
                <a:t>Service Description</a:t>
              </a:r>
            </a:p>
          </p:txBody>
        </p:sp>
        <p:grpSp>
          <p:nvGrpSpPr>
            <p:cNvPr id="36" name="Group 35"/>
            <p:cNvGrpSpPr>
              <a:grpSpLocks/>
            </p:cNvGrpSpPr>
            <p:nvPr/>
          </p:nvGrpSpPr>
          <p:grpSpPr bwMode="auto">
            <a:xfrm>
              <a:off x="3278188" y="2286000"/>
              <a:ext cx="5967413" cy="3770313"/>
              <a:chOff x="2081" y="1680"/>
              <a:chExt cx="3759" cy="2375"/>
            </a:xfrm>
          </p:grpSpPr>
          <p:sp>
            <p:nvSpPr>
              <p:cNvPr id="38" name="Text Box 36"/>
              <p:cNvSpPr txBox="1">
                <a:spLocks noChangeArrowheads="1"/>
              </p:cNvSpPr>
              <p:nvPr/>
            </p:nvSpPr>
            <p:spPr bwMode="auto">
              <a:xfrm>
                <a:off x="4569" y="2304"/>
                <a:ext cx="1271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rgbClr val="0000FF"/>
                    </a:solidFill>
                    <a:latin typeface="Tahoma" pitchFamily="34" charset="0"/>
                  </a:rPr>
                  <a:t>UDDI Publication</a:t>
                </a:r>
              </a:p>
            </p:txBody>
          </p:sp>
          <p:sp>
            <p:nvSpPr>
              <p:cNvPr id="39" name="Text Box 37"/>
              <p:cNvSpPr txBox="1">
                <a:spLocks noChangeArrowheads="1"/>
              </p:cNvSpPr>
              <p:nvPr/>
            </p:nvSpPr>
            <p:spPr bwMode="auto">
              <a:xfrm>
                <a:off x="2208" y="2553"/>
                <a:ext cx="1021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rgbClr val="0000FF"/>
                    </a:solidFill>
                    <a:latin typeface="Tahoma" pitchFamily="34" charset="0"/>
                  </a:rPr>
                  <a:t>UDDI Inquiry</a:t>
                </a:r>
              </a:p>
            </p:txBody>
          </p:sp>
          <p:sp>
            <p:nvSpPr>
              <p:cNvPr id="40" name="Text Box 38"/>
              <p:cNvSpPr txBox="1">
                <a:spLocks noChangeArrowheads="1"/>
              </p:cNvSpPr>
              <p:nvPr/>
            </p:nvSpPr>
            <p:spPr bwMode="auto">
              <a:xfrm>
                <a:off x="2081" y="3600"/>
                <a:ext cx="504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rgbClr val="0000FF"/>
                    </a:solidFill>
                    <a:latin typeface="Tahoma" pitchFamily="34" charset="0"/>
                  </a:rPr>
                  <a:t>SOAP</a:t>
                </a:r>
              </a:p>
            </p:txBody>
          </p:sp>
          <p:sp>
            <p:nvSpPr>
              <p:cNvPr id="41" name="Text Box 39"/>
              <p:cNvSpPr txBox="1">
                <a:spLocks noChangeArrowheads="1"/>
              </p:cNvSpPr>
              <p:nvPr/>
            </p:nvSpPr>
            <p:spPr bwMode="auto">
              <a:xfrm>
                <a:off x="3840" y="3840"/>
                <a:ext cx="537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rgbClr val="0000FF"/>
                    </a:solidFill>
                    <a:latin typeface="Tahoma" pitchFamily="34" charset="0"/>
                  </a:rPr>
                  <a:t>WSDL</a:t>
                </a:r>
              </a:p>
            </p:txBody>
          </p:sp>
          <p:sp>
            <p:nvSpPr>
              <p:cNvPr id="42" name="Text Box 40"/>
              <p:cNvSpPr txBox="1">
                <a:spLocks noChangeArrowheads="1"/>
              </p:cNvSpPr>
              <p:nvPr/>
            </p:nvSpPr>
            <p:spPr bwMode="auto">
              <a:xfrm>
                <a:off x="3807" y="1680"/>
                <a:ext cx="1086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rgbClr val="0000FF"/>
                    </a:solidFill>
                    <a:latin typeface="Tahoma" pitchFamily="34" charset="0"/>
                  </a:rPr>
                  <a:t>UDDI</a:t>
                </a:r>
                <a:r>
                  <a:rPr lang="en-US" sz="1600" dirty="0">
                    <a:solidFill>
                      <a:srgbClr val="00FFFF"/>
                    </a:solidFill>
                    <a:latin typeface="Tahoma" pitchFamily="34" charset="0"/>
                  </a:rPr>
                  <a:t> </a:t>
                </a:r>
                <a:r>
                  <a:rPr lang="en-US" sz="1600" dirty="0">
                    <a:solidFill>
                      <a:srgbClr val="0000FF"/>
                    </a:solidFill>
                    <a:latin typeface="Tahoma" pitchFamily="34" charset="0"/>
                  </a:rPr>
                  <a:t>Registry</a:t>
                </a:r>
              </a:p>
            </p:txBody>
          </p:sp>
        </p:grpSp>
        <p:sp>
          <p:nvSpPr>
            <p:cNvPr id="37" name="Text Box 41"/>
            <p:cNvSpPr txBox="1">
              <a:spLocks noChangeArrowheads="1"/>
            </p:cNvSpPr>
            <p:nvPr/>
          </p:nvSpPr>
          <p:spPr bwMode="auto">
            <a:xfrm>
              <a:off x="201613" y="3352800"/>
              <a:ext cx="1621313" cy="3409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ahoma" pitchFamily="34" charset="0"/>
                </a:rPr>
                <a:t>Web Browser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0820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Request (Example)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635000" y="1628455"/>
            <a:ext cx="7670800" cy="476284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&lt;SOAP-</a:t>
            </a:r>
            <a:r>
              <a:rPr lang="en-US" sz="1600" dirty="0" err="1">
                <a:solidFill>
                  <a:srgbClr val="000000"/>
                </a:solidFill>
                <a:latin typeface="Arial"/>
              </a:rPr>
              <a:t>ENV:Envelope</a:t>
            </a:r>
            <a:r>
              <a:rPr lang="en-US" sz="1600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Arial"/>
              </a:rPr>
              <a:t>xmlns:SOAP</a:t>
            </a:r>
            <a:r>
              <a:rPr lang="en-US" sz="1600" dirty="0">
                <a:solidFill>
                  <a:srgbClr val="000000"/>
                </a:solidFill>
                <a:latin typeface="Arial"/>
              </a:rPr>
              <a:t>-ENV=“http://schemas.xmlsoap.org/soap/envelope/”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   SOAP-</a:t>
            </a:r>
            <a:r>
              <a:rPr lang="en-US" sz="1600" dirty="0" err="1">
                <a:solidFill>
                  <a:srgbClr val="000000"/>
                </a:solidFill>
                <a:latin typeface="Arial"/>
              </a:rPr>
              <a:t>ENV:encodingStyle</a:t>
            </a:r>
            <a:r>
              <a:rPr lang="en-US" sz="1600" dirty="0">
                <a:solidFill>
                  <a:srgbClr val="000000"/>
                </a:solidFill>
                <a:latin typeface="Arial"/>
              </a:rPr>
              <a:t>="http://schemas.xmlsoap.org</a:t>
            </a:r>
            <a:r>
              <a:rPr lang="en-US" sz="1600" dirty="0">
                <a:latin typeface="Arial"/>
              </a:rPr>
              <a:t>/soap/encoding/”&gt;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latin typeface="Arial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Arial"/>
              </a:rPr>
              <a:t>&lt;SOAP-</a:t>
            </a:r>
            <a:r>
              <a:rPr lang="en-US" sz="1600" dirty="0" err="1">
                <a:solidFill>
                  <a:srgbClr val="0070C0"/>
                </a:solidFill>
                <a:latin typeface="Arial"/>
              </a:rPr>
              <a:t>ENV:Header</a:t>
            </a:r>
            <a:r>
              <a:rPr lang="en-US" sz="1600" dirty="0">
                <a:solidFill>
                  <a:srgbClr val="0070C0"/>
                </a:solidFill>
                <a:latin typeface="Arial"/>
              </a:rPr>
              <a:t>&gt;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solidFill>
                  <a:srgbClr val="0070C0"/>
                </a:solidFill>
                <a:latin typeface="Arial"/>
              </a:rPr>
              <a:t>      &lt;t:transId </a:t>
            </a:r>
            <a:r>
              <a:rPr lang="en-US" sz="1600" dirty="0" err="1">
                <a:solidFill>
                  <a:srgbClr val="0070C0"/>
                </a:solidFill>
                <a:latin typeface="Arial"/>
              </a:rPr>
              <a:t>xmlns:t</a:t>
            </a:r>
            <a:r>
              <a:rPr lang="en-US" sz="1600" dirty="0">
                <a:solidFill>
                  <a:srgbClr val="0070C0"/>
                </a:solidFill>
                <a:latin typeface="Arial"/>
              </a:rPr>
              <a:t>=“http://a.com/trans”&gt;345&lt;/t:transId&gt;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solidFill>
                  <a:srgbClr val="0070C0"/>
                </a:solidFill>
                <a:latin typeface="Arial"/>
              </a:rPr>
              <a:t>   &lt;/SOAP-</a:t>
            </a:r>
            <a:r>
              <a:rPr lang="en-US" sz="1600" dirty="0" err="1">
                <a:solidFill>
                  <a:srgbClr val="0070C0"/>
                </a:solidFill>
                <a:latin typeface="Arial"/>
              </a:rPr>
              <a:t>ENV:Header</a:t>
            </a:r>
            <a:r>
              <a:rPr lang="en-US" sz="1600" dirty="0">
                <a:solidFill>
                  <a:srgbClr val="0070C0"/>
                </a:solidFill>
                <a:latin typeface="Arial"/>
              </a:rPr>
              <a:t>&gt;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latin typeface="Arial"/>
              </a:rPr>
              <a:t> 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&lt;SOAP-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/>
              </a:rPr>
              <a:t>ENV:Body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&gt;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      &lt;m:Add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/>
              </a:rPr>
              <a:t>xmlns:m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=“http://a.com/Calculator”&gt;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         &lt;n1&gt;3&lt;/n1&gt;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         &lt;n2&gt;4&lt;/n2&gt;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      &lt;/m:Add&gt;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   &lt;/SOAP-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/>
              </a:rPr>
              <a:t>ENV:Body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&gt;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&lt;/SOAP-</a:t>
            </a:r>
            <a:r>
              <a:rPr lang="en-US" sz="1600" dirty="0" err="1">
                <a:solidFill>
                  <a:srgbClr val="000000"/>
                </a:solidFill>
                <a:latin typeface="Arial"/>
              </a:rPr>
              <a:t>ENV:Envelope</a:t>
            </a:r>
            <a:r>
              <a:rPr lang="en-US" sz="1600" dirty="0">
                <a:solidFill>
                  <a:srgbClr val="000000"/>
                </a:solidFill>
                <a:latin typeface="Arial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31055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SOAP Response (Example)</a:t>
            </a:r>
            <a:endParaRPr lang="en-US" dirty="0"/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897467" y="1592338"/>
            <a:ext cx="7620000" cy="438838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&lt;SOAP-</a:t>
            </a:r>
            <a:r>
              <a:rPr lang="en-US" sz="1600" dirty="0" err="1">
                <a:solidFill>
                  <a:srgbClr val="000000"/>
                </a:solidFill>
                <a:latin typeface="Arial"/>
              </a:rPr>
              <a:t>ENV:Envelope</a:t>
            </a:r>
            <a:r>
              <a:rPr lang="en-US" sz="1600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Arial"/>
              </a:rPr>
              <a:t>xmlns:SOAP</a:t>
            </a:r>
            <a:r>
              <a:rPr lang="en-US" sz="1600" dirty="0">
                <a:solidFill>
                  <a:srgbClr val="000000"/>
                </a:solidFill>
                <a:latin typeface="Arial"/>
              </a:rPr>
              <a:t>-ENV=“http://schemas.xmlsoap.org/soap/envelope/”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   SOAP-</a:t>
            </a:r>
            <a:r>
              <a:rPr lang="en-US" sz="1600" dirty="0" err="1">
                <a:solidFill>
                  <a:srgbClr val="000000"/>
                </a:solidFill>
                <a:latin typeface="Arial"/>
              </a:rPr>
              <a:t>ENV:encodingStyle</a:t>
            </a:r>
            <a:r>
              <a:rPr lang="en-US" sz="1600" dirty="0">
                <a:latin typeface="Arial"/>
              </a:rPr>
              <a:t>="http://schemas.xmlsoap.org/soap/encoding/”&gt;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latin typeface="Arial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Arial"/>
              </a:rPr>
              <a:t>&lt;SOAP-</a:t>
            </a:r>
            <a:r>
              <a:rPr lang="en-US" sz="1600" dirty="0" err="1">
                <a:solidFill>
                  <a:srgbClr val="0070C0"/>
                </a:solidFill>
                <a:latin typeface="Arial"/>
              </a:rPr>
              <a:t>ENV:Header</a:t>
            </a:r>
            <a:r>
              <a:rPr lang="en-US" sz="1600" dirty="0">
                <a:solidFill>
                  <a:srgbClr val="0070C0"/>
                </a:solidFill>
                <a:latin typeface="Arial"/>
              </a:rPr>
              <a:t>&gt;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solidFill>
                  <a:srgbClr val="0070C0"/>
                </a:solidFill>
                <a:latin typeface="Arial"/>
              </a:rPr>
              <a:t>      &lt;t:transId </a:t>
            </a:r>
            <a:r>
              <a:rPr lang="en-US" sz="1600" dirty="0" err="1">
                <a:solidFill>
                  <a:srgbClr val="0070C0"/>
                </a:solidFill>
                <a:latin typeface="Arial"/>
              </a:rPr>
              <a:t>xmlns:t</a:t>
            </a:r>
            <a:r>
              <a:rPr lang="en-US" sz="1600" dirty="0">
                <a:solidFill>
                  <a:srgbClr val="0070C0"/>
                </a:solidFill>
                <a:latin typeface="Arial"/>
              </a:rPr>
              <a:t>=“http://a.com/trans”&gt;345&lt;/t:transId&gt;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solidFill>
                  <a:srgbClr val="0070C0"/>
                </a:solidFill>
                <a:latin typeface="Arial"/>
              </a:rPr>
              <a:t>   &lt;/SOAP-</a:t>
            </a:r>
            <a:r>
              <a:rPr lang="en-US" sz="1600" dirty="0" err="1">
                <a:solidFill>
                  <a:srgbClr val="0070C0"/>
                </a:solidFill>
                <a:latin typeface="Arial"/>
              </a:rPr>
              <a:t>ENV:Header</a:t>
            </a:r>
            <a:r>
              <a:rPr lang="en-US" sz="1600" dirty="0">
                <a:solidFill>
                  <a:srgbClr val="0070C0"/>
                </a:solidFill>
                <a:latin typeface="Arial"/>
              </a:rPr>
              <a:t>&gt;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latin typeface="Arial"/>
              </a:rPr>
              <a:t> 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&lt;SOAP-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/>
              </a:rPr>
              <a:t>ENV:Body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&gt;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      &lt;m: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AddResponse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/>
              </a:rPr>
              <a:t>xmlns:m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=“http://a.com/Calculator”&gt;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         &lt;result&gt;7&lt;/result&gt;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      &lt;/m: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AddRespons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e&gt;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   &lt;/SOAP-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/>
              </a:rPr>
              <a:t>ENV:Body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&gt;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latin typeface="Arial"/>
              </a:rPr>
              <a:t>&lt;/SOAP-</a:t>
            </a:r>
            <a:r>
              <a:rPr lang="en-US" sz="1600" dirty="0" err="1">
                <a:latin typeface="Arial"/>
              </a:rPr>
              <a:t>ENV:Envelope</a:t>
            </a:r>
            <a:r>
              <a:rPr lang="en-US" sz="1600" dirty="0">
                <a:latin typeface="Arial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52691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SOAP Request and Response Message for Google's Web Service Interface</a:t>
            </a:r>
          </a:p>
          <a:p>
            <a:pPr lvl="1"/>
            <a:r>
              <a:rPr lang="en-US" dirty="0">
                <a:hlinkClick r:id="rId2"/>
              </a:rPr>
              <a:t>http://www.w3.org/2004/06/03-google-soap-wsdl.html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39290" y="5562600"/>
            <a:ext cx="200821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/>
              <a:t>For illustration only</a:t>
            </a:r>
          </a:p>
        </p:txBody>
      </p:sp>
    </p:spTree>
    <p:extLst>
      <p:ext uri="{BB962C8B-B14F-4D97-AF65-F5344CB8AC3E}">
        <p14:creationId xmlns:p14="http://schemas.microsoft.com/office/powerpoint/2010/main" val="1515525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WSDL: W</a:t>
            </a:r>
            <a:r>
              <a:rPr lang="en-US" altLang="zh-CN"/>
              <a:t>eb Service Description Language</a:t>
            </a:r>
          </a:p>
          <a:p>
            <a:r>
              <a:rPr lang="en-US"/>
              <a:t>Pronounced “Whiz Dull”</a:t>
            </a:r>
          </a:p>
          <a:p>
            <a:r>
              <a:rPr lang="en-US"/>
              <a:t>XML-based</a:t>
            </a:r>
          </a:p>
          <a:p>
            <a:r>
              <a:rPr lang="en-US"/>
              <a:t>W</a:t>
            </a:r>
            <a:r>
              <a:rPr lang="en-US" altLang="zh-CN"/>
              <a:t>hy we need WSDL for web services?</a:t>
            </a:r>
          </a:p>
          <a:p>
            <a:pPr lvl="1"/>
            <a:r>
              <a:rPr lang="en-US" altLang="zh-CN"/>
              <a:t>Web services are designed to support machine-to-machine interaction</a:t>
            </a:r>
          </a:p>
          <a:p>
            <a:pPr lvl="1"/>
            <a:r>
              <a:rPr lang="en-US" altLang="zh-CN"/>
              <a:t>No human in the loop</a:t>
            </a:r>
          </a:p>
          <a:p>
            <a:pPr lvl="1"/>
            <a:r>
              <a:rPr lang="en-US" altLang="zh-CN"/>
              <a:t>Needs a specified and self-explanatory programming interface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99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 of a WSDL File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WSDL describes a service’s functionality</a:t>
            </a:r>
          </a:p>
          <a:p>
            <a:pPr lvl="1"/>
            <a:r>
              <a:rPr lang="en-US"/>
              <a:t>A service interface </a:t>
            </a:r>
          </a:p>
          <a:p>
            <a:pPr lvl="2"/>
            <a:r>
              <a:rPr lang="en-US"/>
              <a:t>Operations that can be invoked by service users</a:t>
            </a:r>
          </a:p>
          <a:p>
            <a:pPr lvl="1"/>
            <a:r>
              <a:rPr lang="en-US"/>
              <a:t>For each operation</a:t>
            </a:r>
          </a:p>
          <a:p>
            <a:pPr lvl="2"/>
            <a:r>
              <a:rPr lang="en-US"/>
              <a:t>Input parameters whose values are provided by service users, such as zipcode, address, …</a:t>
            </a:r>
          </a:p>
          <a:p>
            <a:pPr lvl="2"/>
            <a:r>
              <a:rPr lang="en-US"/>
              <a:t>Output parameters whose value will be returned to service users, such as directions, map image, …</a:t>
            </a:r>
          </a:p>
          <a:p>
            <a:r>
              <a:rPr lang="en-US"/>
              <a:t>By parsing a WSDL file, a program can …</a:t>
            </a:r>
          </a:p>
          <a:p>
            <a:pPr lvl="1"/>
            <a:r>
              <a:rPr lang="en-US"/>
              <a:t>Determine if service is suitable, how to format the request, and how to handle the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31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 of a WSDL File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Describes how to bind a service</a:t>
            </a:r>
          </a:p>
          <a:p>
            <a:pPr lvl="1"/>
            <a:r>
              <a:rPr lang="en-US" dirty="0"/>
              <a:t>Messaging style</a:t>
            </a:r>
          </a:p>
          <a:p>
            <a:pPr lvl="1"/>
            <a:r>
              <a:rPr lang="en-US" dirty="0"/>
              <a:t>Formatting (encoding) style</a:t>
            </a:r>
          </a:p>
          <a:p>
            <a:pPr lvl="1"/>
            <a:r>
              <a:rPr lang="en-US" dirty="0"/>
              <a:t>Transport protocol such as http, </a:t>
            </a:r>
            <a:r>
              <a:rPr lang="en-US" dirty="0" err="1"/>
              <a:t>smtp</a:t>
            </a:r>
            <a:r>
              <a:rPr lang="en-US" dirty="0"/>
              <a:t>, soap</a:t>
            </a:r>
          </a:p>
          <a:p>
            <a:r>
              <a:rPr lang="en-US" dirty="0"/>
              <a:t>Describes where to locate a web service</a:t>
            </a:r>
          </a:p>
          <a:p>
            <a:pPr lvl="1"/>
            <a:r>
              <a:rPr lang="en-US" dirty="0"/>
              <a:t>A set of ports</a:t>
            </a:r>
          </a:p>
          <a:p>
            <a:pPr lvl="2"/>
            <a:r>
              <a:rPr lang="en-US" dirty="0"/>
              <a:t>A port defines the location of a web service, e.g., network address location or URL</a:t>
            </a:r>
          </a:p>
          <a:p>
            <a:r>
              <a:rPr lang="en-US" dirty="0"/>
              <a:t>By parsing a WSDL file, a program can:</a:t>
            </a:r>
          </a:p>
          <a:p>
            <a:pPr lvl="1"/>
            <a:r>
              <a:rPr lang="en-US" dirty="0"/>
              <a:t>Locate and bind a web service</a:t>
            </a:r>
          </a:p>
        </p:txBody>
      </p:sp>
    </p:spTree>
    <p:extLst>
      <p:ext uri="{BB962C8B-B14F-4D97-AF65-F5344CB8AC3E}">
        <p14:creationId xmlns:p14="http://schemas.microsoft.com/office/powerpoint/2010/main" val="3434443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WSDL Document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Abstract (interface) definitions</a:t>
            </a:r>
          </a:p>
          <a:p>
            <a:pPr lvl="1"/>
            <a:r>
              <a:rPr lang="en-US" sz="2400" dirty="0"/>
              <a:t>&lt;types&gt;	data type definitions</a:t>
            </a:r>
          </a:p>
          <a:p>
            <a:pPr lvl="1"/>
            <a:r>
              <a:rPr lang="en-US" sz="2400" dirty="0"/>
              <a:t>&lt;message&gt;	operation parameters</a:t>
            </a:r>
          </a:p>
          <a:p>
            <a:pPr lvl="1"/>
            <a:r>
              <a:rPr lang="en-US" sz="2400" dirty="0"/>
              <a:t>&lt;operation&gt;	abstract description of service actions</a:t>
            </a:r>
          </a:p>
          <a:p>
            <a:pPr lvl="1"/>
            <a:r>
              <a:rPr lang="en-US" sz="2400" dirty="0"/>
              <a:t>&lt;</a:t>
            </a:r>
            <a:r>
              <a:rPr lang="en-US" sz="2400" dirty="0" err="1"/>
              <a:t>portType</a:t>
            </a:r>
            <a:r>
              <a:rPr lang="en-US" sz="2400" dirty="0"/>
              <a:t>&gt;	set of operation definitions</a:t>
            </a:r>
          </a:p>
          <a:p>
            <a:r>
              <a:rPr lang="en-US" sz="2800" dirty="0"/>
              <a:t>Concrete (implementation) definitions</a:t>
            </a:r>
          </a:p>
          <a:p>
            <a:pPr lvl="1"/>
            <a:r>
              <a:rPr lang="en-US" sz="2400" dirty="0"/>
              <a:t>&lt;binding&gt;	operation bindings</a:t>
            </a:r>
          </a:p>
          <a:p>
            <a:pPr lvl="1"/>
            <a:r>
              <a:rPr lang="en-US" sz="2400" dirty="0"/>
              <a:t>&lt;port&gt;		association of endpoint with a binding </a:t>
            </a:r>
          </a:p>
          <a:p>
            <a:pPr lvl="1"/>
            <a:r>
              <a:rPr lang="en-US" sz="2400" dirty="0"/>
              <a:t>&lt;service&gt;	location/address for each binding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>
                <a:hlinkClick r:id="rId2"/>
              </a:rPr>
              <a:t>http://webservices.amazon.com/AWSECommerceService/AWSECommerceService.wsdl</a:t>
            </a:r>
            <a:endParaRPr lang="en-US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7238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F80D-6D7F-3B45-A313-EC66F611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E6B1D-0427-6040-A296-9195FBE9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Consuming a SOAP service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Zeep</a:t>
            </a:r>
            <a:r>
              <a:rPr lang="en-US" dirty="0"/>
              <a:t> library</a:t>
            </a:r>
          </a:p>
          <a:p>
            <a:pPr lvl="1"/>
            <a:r>
              <a:rPr lang="en-US" dirty="0" err="1"/>
              <a:t>Netbeans</a:t>
            </a:r>
            <a:r>
              <a:rPr lang="en-US" dirty="0"/>
              <a:t> 8 with Java EJB</a:t>
            </a:r>
          </a:p>
          <a:p>
            <a:r>
              <a:rPr lang="en-US" dirty="0"/>
              <a:t>Publishing a SOAP service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Spyne</a:t>
            </a:r>
            <a:r>
              <a:rPr lang="en-US" dirty="0"/>
              <a:t> library</a:t>
            </a:r>
          </a:p>
          <a:p>
            <a:pPr lvl="1"/>
            <a:r>
              <a:rPr lang="en-US" dirty="0" err="1"/>
              <a:t>Netbeans</a:t>
            </a:r>
            <a:r>
              <a:rPr lang="en-US" dirty="0"/>
              <a:t> 8 with Java EJB</a:t>
            </a:r>
          </a:p>
        </p:txBody>
      </p:sp>
    </p:spTree>
    <p:extLst>
      <p:ext uri="{BB962C8B-B14F-4D97-AF65-F5344CB8AC3E}">
        <p14:creationId xmlns:p14="http://schemas.microsoft.com/office/powerpoint/2010/main" val="2510367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REST (Representational State Transfer)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Client references a Web resource using a URL</a:t>
            </a:r>
          </a:p>
          <a:p>
            <a:r>
              <a:rPr lang="en-US" sz="2400" dirty="0"/>
              <a:t>A resource  representation returned (an HTML document)</a:t>
            </a:r>
          </a:p>
          <a:p>
            <a:r>
              <a:rPr lang="en-US" sz="2400" dirty="0"/>
              <a:t>Representation (e.g., Boeing747.html) puts client in new state </a:t>
            </a:r>
          </a:p>
          <a:p>
            <a:r>
              <a:rPr lang="en-US" sz="2400" dirty="0"/>
              <a:t>When client selects hyperlink in Boeing747.html, it accesses another resource</a:t>
            </a:r>
          </a:p>
          <a:p>
            <a:r>
              <a:rPr lang="en-US" sz="2400" dirty="0"/>
              <a:t>New representation places client into yet another state</a:t>
            </a:r>
          </a:p>
          <a:p>
            <a:r>
              <a:rPr lang="en-US" sz="2400" dirty="0"/>
              <a:t>Client transfers state with each resource representation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549400" y="4737458"/>
            <a:ext cx="6400800" cy="2018753"/>
            <a:chOff x="1157288" y="1524000"/>
            <a:chExt cx="6718300" cy="2916523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6316663" y="1524000"/>
              <a:ext cx="1558925" cy="1471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Resource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157288" y="1766887"/>
              <a:ext cx="1284287" cy="1025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V="1">
              <a:off x="2441575" y="2214562"/>
              <a:ext cx="37957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2463800" y="1566794"/>
              <a:ext cx="4054801" cy="400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dirty="0"/>
                <a:t>http://www.boeing.com/boeing/commercial/747family</a:t>
              </a: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2425716" y="2347912"/>
              <a:ext cx="3822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3452813" y="2405062"/>
              <a:ext cx="0" cy="1038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5219700" y="2557462"/>
              <a:ext cx="0" cy="1038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3452814" y="3595688"/>
              <a:ext cx="1766887" cy="844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600" dirty="0"/>
                <a:t>Boeing747.html</a:t>
              </a: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3346450" y="2370137"/>
              <a:ext cx="1851025" cy="252413"/>
            </a:xfrm>
            <a:custGeom>
              <a:avLst/>
              <a:gdLst/>
              <a:ahLst/>
              <a:cxnLst>
                <a:cxn ang="0">
                  <a:pos x="76" y="22"/>
                </a:cxn>
                <a:cxn ang="0">
                  <a:pos x="148" y="49"/>
                </a:cxn>
                <a:cxn ang="0">
                  <a:pos x="312" y="76"/>
                </a:cxn>
                <a:cxn ang="0">
                  <a:pos x="376" y="67"/>
                </a:cxn>
                <a:cxn ang="0">
                  <a:pos x="385" y="94"/>
                </a:cxn>
                <a:cxn ang="0">
                  <a:pos x="467" y="113"/>
                </a:cxn>
                <a:cxn ang="0">
                  <a:pos x="603" y="149"/>
                </a:cxn>
                <a:cxn ang="0">
                  <a:pos x="821" y="122"/>
                </a:cxn>
                <a:cxn ang="0">
                  <a:pos x="1103" y="149"/>
                </a:cxn>
                <a:cxn ang="0">
                  <a:pos x="1166" y="131"/>
                </a:cxn>
              </a:cxnLst>
              <a:rect l="0" t="0" r="r" b="b"/>
              <a:pathLst>
                <a:path w="1166" h="159">
                  <a:moveTo>
                    <a:pt x="76" y="22"/>
                  </a:moveTo>
                  <a:cubicBezTo>
                    <a:pt x="218" y="58"/>
                    <a:pt x="0" y="0"/>
                    <a:pt x="148" y="49"/>
                  </a:cubicBezTo>
                  <a:cubicBezTo>
                    <a:pt x="199" y="66"/>
                    <a:pt x="261" y="70"/>
                    <a:pt x="312" y="76"/>
                  </a:cubicBezTo>
                  <a:cubicBezTo>
                    <a:pt x="333" y="73"/>
                    <a:pt x="355" y="62"/>
                    <a:pt x="376" y="67"/>
                  </a:cubicBezTo>
                  <a:cubicBezTo>
                    <a:pt x="385" y="69"/>
                    <a:pt x="377" y="90"/>
                    <a:pt x="385" y="94"/>
                  </a:cubicBezTo>
                  <a:cubicBezTo>
                    <a:pt x="410" y="107"/>
                    <a:pt x="440" y="105"/>
                    <a:pt x="467" y="113"/>
                  </a:cubicBezTo>
                  <a:cubicBezTo>
                    <a:pt x="513" y="126"/>
                    <a:pt x="557" y="137"/>
                    <a:pt x="603" y="149"/>
                  </a:cubicBezTo>
                  <a:cubicBezTo>
                    <a:pt x="630" y="68"/>
                    <a:pt x="762" y="119"/>
                    <a:pt x="821" y="122"/>
                  </a:cubicBezTo>
                  <a:cubicBezTo>
                    <a:pt x="916" y="153"/>
                    <a:pt x="1004" y="159"/>
                    <a:pt x="1103" y="149"/>
                  </a:cubicBezTo>
                  <a:cubicBezTo>
                    <a:pt x="1160" y="130"/>
                    <a:pt x="1138" y="131"/>
                    <a:pt x="1166" y="1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3340100" y="3402012"/>
              <a:ext cx="1851025" cy="252413"/>
            </a:xfrm>
            <a:custGeom>
              <a:avLst/>
              <a:gdLst/>
              <a:ahLst/>
              <a:cxnLst>
                <a:cxn ang="0">
                  <a:pos x="76" y="22"/>
                </a:cxn>
                <a:cxn ang="0">
                  <a:pos x="148" y="49"/>
                </a:cxn>
                <a:cxn ang="0">
                  <a:pos x="312" y="76"/>
                </a:cxn>
                <a:cxn ang="0">
                  <a:pos x="376" y="67"/>
                </a:cxn>
                <a:cxn ang="0">
                  <a:pos x="385" y="94"/>
                </a:cxn>
                <a:cxn ang="0">
                  <a:pos x="467" y="113"/>
                </a:cxn>
                <a:cxn ang="0">
                  <a:pos x="603" y="149"/>
                </a:cxn>
                <a:cxn ang="0">
                  <a:pos x="821" y="122"/>
                </a:cxn>
                <a:cxn ang="0">
                  <a:pos x="1103" y="149"/>
                </a:cxn>
                <a:cxn ang="0">
                  <a:pos x="1166" y="131"/>
                </a:cxn>
              </a:cxnLst>
              <a:rect l="0" t="0" r="r" b="b"/>
              <a:pathLst>
                <a:path w="1166" h="159">
                  <a:moveTo>
                    <a:pt x="76" y="22"/>
                  </a:moveTo>
                  <a:cubicBezTo>
                    <a:pt x="218" y="58"/>
                    <a:pt x="0" y="0"/>
                    <a:pt x="148" y="49"/>
                  </a:cubicBezTo>
                  <a:cubicBezTo>
                    <a:pt x="199" y="66"/>
                    <a:pt x="261" y="70"/>
                    <a:pt x="312" y="76"/>
                  </a:cubicBezTo>
                  <a:cubicBezTo>
                    <a:pt x="333" y="73"/>
                    <a:pt x="355" y="62"/>
                    <a:pt x="376" y="67"/>
                  </a:cubicBezTo>
                  <a:cubicBezTo>
                    <a:pt x="385" y="69"/>
                    <a:pt x="377" y="90"/>
                    <a:pt x="385" y="94"/>
                  </a:cubicBezTo>
                  <a:cubicBezTo>
                    <a:pt x="410" y="107"/>
                    <a:pt x="440" y="105"/>
                    <a:pt x="467" y="113"/>
                  </a:cubicBezTo>
                  <a:cubicBezTo>
                    <a:pt x="513" y="126"/>
                    <a:pt x="557" y="137"/>
                    <a:pt x="603" y="149"/>
                  </a:cubicBezTo>
                  <a:cubicBezTo>
                    <a:pt x="630" y="68"/>
                    <a:pt x="762" y="119"/>
                    <a:pt x="821" y="122"/>
                  </a:cubicBezTo>
                  <a:cubicBezTo>
                    <a:pt x="916" y="153"/>
                    <a:pt x="1004" y="159"/>
                    <a:pt x="1103" y="149"/>
                  </a:cubicBezTo>
                  <a:cubicBezTo>
                    <a:pt x="1160" y="130"/>
                    <a:pt x="1138" y="131"/>
                    <a:pt x="1166" y="1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3475038" y="2697162"/>
              <a:ext cx="2126022" cy="1049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000" u="sng" dirty="0">
                  <a:solidFill>
                    <a:schemeClr val="tx1"/>
                  </a:solidFill>
                </a:rPr>
                <a:t>Fuel requirements</a:t>
              </a:r>
            </a:p>
            <a:p>
              <a:r>
                <a:rPr lang="en-US" sz="1000" u="sng" dirty="0">
                  <a:solidFill>
                    <a:schemeClr val="tx1"/>
                  </a:solidFill>
                </a:rPr>
                <a:t>Maintenance schedule</a:t>
              </a:r>
              <a:endParaRPr lang="en-US" sz="10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0430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Information from database</a:t>
            </a:r>
          </a:p>
          <a:p>
            <a:pPr lvl="1"/>
            <a:r>
              <a:rPr lang="en-US"/>
              <a:t>invoice, resume, price, phone number,… </a:t>
            </a:r>
          </a:p>
          <a:p>
            <a:r>
              <a:rPr lang="en-US"/>
              <a:t>Image</a:t>
            </a:r>
          </a:p>
          <a:p>
            <a:pPr lvl="1"/>
            <a:r>
              <a:rPr lang="en-US"/>
              <a:t>map, photo, ...</a:t>
            </a:r>
          </a:p>
          <a:p>
            <a:r>
              <a:rPr lang="en-US"/>
              <a:t>Audio</a:t>
            </a:r>
          </a:p>
          <a:p>
            <a:pPr lvl="1"/>
            <a:r>
              <a:rPr lang="en-US"/>
              <a:t>song, speech, …</a:t>
            </a:r>
          </a:p>
          <a:p>
            <a:r>
              <a:rPr lang="en-US"/>
              <a:t>Video</a:t>
            </a:r>
          </a:p>
          <a:p>
            <a:pPr lvl="1"/>
            <a:r>
              <a:rPr lang="en-US"/>
              <a:t>movie clip, …</a:t>
            </a:r>
          </a:p>
          <a:p>
            <a:r>
              <a:rPr lang="en-US"/>
              <a:t>Others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4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SOA: Roles of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Web services provider</a:t>
            </a:r>
          </a:p>
          <a:p>
            <a:pPr lvl="1"/>
            <a:r>
              <a:rPr lang="en-US"/>
              <a:t>Owns Web service and implements business logic</a:t>
            </a:r>
          </a:p>
          <a:p>
            <a:pPr lvl="1"/>
            <a:r>
              <a:rPr lang="en-US"/>
              <a:t>Hosts and controls access to the service</a:t>
            </a:r>
          </a:p>
          <a:p>
            <a:pPr lvl="2"/>
            <a:r>
              <a:rPr lang="en-US"/>
              <a:t>Examples: Microsoft, Amazon, Facebook, …</a:t>
            </a:r>
          </a:p>
          <a:p>
            <a:r>
              <a:rPr lang="en-US"/>
              <a:t>Web services requestor</a:t>
            </a:r>
          </a:p>
          <a:p>
            <a:pPr lvl="1"/>
            <a:r>
              <a:rPr lang="en-US"/>
              <a:t>Requires the certain functions to be satisfied</a:t>
            </a:r>
          </a:p>
          <a:p>
            <a:pPr lvl="1"/>
            <a:r>
              <a:rPr lang="en-US"/>
              <a:t>Looks for and invokes the service</a:t>
            </a:r>
          </a:p>
          <a:p>
            <a:pPr lvl="2"/>
            <a:r>
              <a:rPr lang="en-US"/>
              <a:t>Examples: a client, a server, or another web service</a:t>
            </a:r>
          </a:p>
          <a:p>
            <a:r>
              <a:rPr lang="en-US"/>
              <a:t>Web services registry</a:t>
            </a:r>
          </a:p>
          <a:p>
            <a:pPr lvl="1"/>
            <a:r>
              <a:rPr lang="en-US"/>
              <a:t>Searchable directory where service descriptions can be published and searched</a:t>
            </a:r>
          </a:p>
          <a:p>
            <a:pPr lvl="2"/>
            <a:r>
              <a:rPr lang="en-US"/>
              <a:t>Examples: UDDI registry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94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resource is represented as a distinct  Uniform Resource Identifier (URI)</a:t>
            </a:r>
          </a:p>
          <a:p>
            <a:pPr lvl="1"/>
            <a:r>
              <a:rPr lang="en-US" dirty="0"/>
              <a:t>Uniform Resource Name (URN)</a:t>
            </a:r>
          </a:p>
          <a:p>
            <a:pPr lvl="2"/>
            <a:r>
              <a:rPr lang="en-US" dirty="0"/>
              <a:t>e.g., isbn-10:  3642078885 </a:t>
            </a:r>
          </a:p>
          <a:p>
            <a:pPr lvl="1"/>
            <a:r>
              <a:rPr lang="en-US" dirty="0"/>
              <a:t>Uniform Resource Locator (URL)</a:t>
            </a:r>
          </a:p>
          <a:p>
            <a:pPr lvl="2"/>
            <a:r>
              <a:rPr lang="en-US" dirty="0"/>
              <a:t>e.g., http://</a:t>
            </a:r>
            <a:r>
              <a:rPr lang="en-US" dirty="0" err="1"/>
              <a:t>www.imdb.com</a:t>
            </a:r>
            <a:r>
              <a:rPr lang="en-US" dirty="0"/>
              <a:t>/title/tt0068646/?ref_=fn_al_tt_1</a:t>
            </a:r>
          </a:p>
        </p:txBody>
      </p:sp>
    </p:spTree>
    <p:extLst>
      <p:ext uri="{BB962C8B-B14F-4D97-AF65-F5344CB8AC3E}">
        <p14:creationId xmlns:p14="http://schemas.microsoft.com/office/powerpoint/2010/main" val="2014248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Design Pattern</a:t>
            </a:r>
            <a:endParaRPr lang="en-US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Create a resource for every service</a:t>
            </a:r>
          </a:p>
          <a:p>
            <a:r>
              <a:rPr lang="en-US"/>
              <a:t>Uniquely identify each resource with a logical URL</a:t>
            </a:r>
          </a:p>
          <a:p>
            <a:r>
              <a:rPr lang="en-US"/>
              <a:t>Design your information to link to other information</a:t>
            </a:r>
          </a:p>
          <a:p>
            <a:pPr lvl="1"/>
            <a:r>
              <a:rPr lang="en-US"/>
              <a:t>That is, the information that a resource returns to a client should link to other information in a network of related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62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Design Pattern (2)</a:t>
            </a:r>
            <a:endParaRPr lang="en-US" dirty="0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interactions between a client and a web service are done with simple operations</a:t>
            </a:r>
          </a:p>
          <a:p>
            <a:r>
              <a:rPr lang="en-US" dirty="0"/>
              <a:t>Most web interactions are done using HTTP and just four operations: </a:t>
            </a:r>
          </a:p>
          <a:p>
            <a:pPr lvl="1"/>
            <a:r>
              <a:rPr lang="en-US" dirty="0"/>
              <a:t>Retrieve information (HTTP GET)</a:t>
            </a:r>
          </a:p>
          <a:p>
            <a:pPr lvl="1"/>
            <a:r>
              <a:rPr lang="en-US" dirty="0"/>
              <a:t>Create information (HTTP PUT)</a:t>
            </a:r>
          </a:p>
          <a:p>
            <a:pPr lvl="1"/>
            <a:r>
              <a:rPr lang="en-US" dirty="0"/>
              <a:t>Update information (HTTP POST)</a:t>
            </a:r>
          </a:p>
          <a:p>
            <a:pPr lvl="1"/>
            <a:r>
              <a:rPr lang="en-US" dirty="0"/>
              <a:t>Delete information (HTTP DELETE)</a:t>
            </a:r>
          </a:p>
        </p:txBody>
      </p:sp>
    </p:spTree>
    <p:extLst>
      <p:ext uri="{BB962C8B-B14F-4D97-AF65-F5344CB8AC3E}">
        <p14:creationId xmlns:p14="http://schemas.microsoft.com/office/powerpoint/2010/main" val="238106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of RESTful Web Service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Service: Get a list of parts</a:t>
            </a:r>
          </a:p>
          <a:p>
            <a:pPr lvl="1"/>
            <a:r>
              <a:rPr lang="en-US" dirty="0"/>
              <a:t>Web service makes an available URL to a parts list resource</a:t>
            </a:r>
          </a:p>
          <a:p>
            <a:pPr lvl="1"/>
            <a:r>
              <a:rPr lang="en-US" dirty="0"/>
              <a:t>A client uses this URL to get the parts list</a:t>
            </a:r>
          </a:p>
          <a:p>
            <a:pPr lvl="2"/>
            <a:r>
              <a:rPr lang="en-US" dirty="0"/>
              <a:t>http://www.parts-depot.com/parts</a:t>
            </a:r>
          </a:p>
          <a:p>
            <a:pPr lvl="2"/>
            <a:r>
              <a:rPr lang="en-US" dirty="0"/>
              <a:t>Note </a:t>
            </a:r>
          </a:p>
          <a:p>
            <a:pPr lvl="3"/>
            <a:r>
              <a:rPr lang="en-US" dirty="0"/>
              <a:t>How web service generates the parts list is completely transparent to the client</a:t>
            </a:r>
          </a:p>
          <a:p>
            <a:pPr lvl="3"/>
            <a:r>
              <a:rPr lang="en-US" dirty="0"/>
              <a:t>This is loose coupling</a:t>
            </a:r>
          </a:p>
        </p:txBody>
      </p:sp>
    </p:spTree>
    <p:extLst>
      <p:ext uri="{BB962C8B-B14F-4D97-AF65-F5344CB8AC3E}">
        <p14:creationId xmlns:p14="http://schemas.microsoft.com/office/powerpoint/2010/main" val="4041571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Returned: Parts List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Each resource is identified as a URL</a:t>
            </a:r>
          </a:p>
          <a:p>
            <a:r>
              <a:rPr lang="en-US" sz="2800" dirty="0"/>
              <a:t>Parts list has links to get each part’s detailed info</a:t>
            </a:r>
          </a:p>
          <a:p>
            <a:r>
              <a:rPr lang="en-US" sz="2800" dirty="0"/>
              <a:t>Key feature of REST design pattern</a:t>
            </a:r>
          </a:p>
          <a:p>
            <a:pPr lvl="1"/>
            <a:r>
              <a:rPr lang="en-US" sz="2400" dirty="0"/>
              <a:t>Client transfers from one state to next by examining and choosing from alternative URLs in the response document</a:t>
            </a: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705128" y="4118795"/>
            <a:ext cx="7981672" cy="2246769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&lt;?xml version="1.0"?&gt;</a:t>
            </a:r>
          </a:p>
          <a:p>
            <a:pPr algn="l"/>
            <a:r>
              <a:rPr lang="en-US" sz="2000" dirty="0"/>
              <a:t>&lt;</a:t>
            </a:r>
            <a:r>
              <a:rPr lang="en-US" sz="2000" b="1" dirty="0"/>
              <a:t>Parts</a:t>
            </a:r>
            <a:r>
              <a:rPr lang="en-US" sz="2000" dirty="0"/>
              <a:t>&gt;</a:t>
            </a:r>
          </a:p>
          <a:p>
            <a:pPr algn="l"/>
            <a:r>
              <a:rPr lang="en-US" sz="2000" dirty="0"/>
              <a:t>      &lt;Part id="00345" </a:t>
            </a:r>
            <a:r>
              <a:rPr lang="en-US" sz="2000" b="1" dirty="0" err="1"/>
              <a:t>href</a:t>
            </a:r>
            <a:r>
              <a:rPr lang="en-US" sz="2000" b="1" dirty="0"/>
              <a:t>="http://www.parts-depot.com/parts/00345"</a:t>
            </a:r>
            <a:r>
              <a:rPr lang="en-US" sz="2000" dirty="0"/>
              <a:t>/&gt;</a:t>
            </a:r>
          </a:p>
          <a:p>
            <a:pPr algn="l"/>
            <a:r>
              <a:rPr lang="en-US" sz="2000" dirty="0"/>
              <a:t>      &lt;Part id="00346" </a:t>
            </a:r>
            <a:r>
              <a:rPr lang="en-US" sz="2000" b="1" dirty="0" err="1"/>
              <a:t>href</a:t>
            </a:r>
            <a:r>
              <a:rPr lang="en-US" sz="2000" b="1" dirty="0"/>
              <a:t>="http://www.parts-depot.com/parts/00346"</a:t>
            </a:r>
            <a:r>
              <a:rPr lang="en-US" sz="2000" dirty="0"/>
              <a:t>/&gt;</a:t>
            </a:r>
          </a:p>
          <a:p>
            <a:pPr algn="l"/>
            <a:r>
              <a:rPr lang="en-US" sz="2000" dirty="0"/>
              <a:t>      &lt;Part id="00347" </a:t>
            </a:r>
            <a:r>
              <a:rPr lang="en-US" sz="2000" b="1" dirty="0" err="1"/>
              <a:t>href</a:t>
            </a:r>
            <a:r>
              <a:rPr lang="en-US" sz="2000" b="1" dirty="0"/>
              <a:t>="http://www.parts-depot.com/parts/00347"</a:t>
            </a:r>
            <a:r>
              <a:rPr lang="en-US" sz="2000" dirty="0"/>
              <a:t>/&gt;</a:t>
            </a:r>
          </a:p>
          <a:p>
            <a:pPr algn="l"/>
            <a:r>
              <a:rPr lang="en-US" sz="2000" dirty="0"/>
              <a:t>      &lt;Part id="00348" </a:t>
            </a:r>
            <a:r>
              <a:rPr lang="en-US" sz="2000" b="1" dirty="0" err="1"/>
              <a:t>href</a:t>
            </a:r>
            <a:r>
              <a:rPr lang="en-US" sz="2000" b="1" dirty="0"/>
              <a:t>="http://www.parts-depot.com/parts/00348"</a:t>
            </a:r>
            <a:r>
              <a:rPr lang="en-US" sz="2000" dirty="0"/>
              <a:t>/&gt;</a:t>
            </a:r>
          </a:p>
          <a:p>
            <a:pPr algn="l"/>
            <a:r>
              <a:rPr lang="en-US" sz="2000" dirty="0"/>
              <a:t>&lt;/</a:t>
            </a:r>
            <a:r>
              <a:rPr lang="en-US" sz="2000" b="1" dirty="0"/>
              <a:t>Parts</a:t>
            </a:r>
            <a:r>
              <a:rPr lang="en-US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95919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805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sz="3600" dirty="0">
              <a:solidFill>
                <a:srgbClr val="74A510"/>
              </a:solidFill>
            </a:endParaRP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-4495800" y="5257800"/>
            <a:ext cx="8308975" cy="468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3695304"/>
            <a:ext cx="8229600" cy="258532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dirty="0"/>
              <a:t>&lt;?xml version="1.0"?&gt;</a:t>
            </a:r>
          </a:p>
          <a:p>
            <a:pPr algn="l"/>
            <a:r>
              <a:rPr lang="en-US" dirty="0"/>
              <a:t>&lt;</a:t>
            </a:r>
            <a:r>
              <a:rPr lang="en-US" b="1" dirty="0"/>
              <a:t>Part</a:t>
            </a:r>
            <a:r>
              <a:rPr lang="en-US" dirty="0"/>
              <a:t>&gt;</a:t>
            </a:r>
          </a:p>
          <a:p>
            <a:pPr algn="l"/>
            <a:r>
              <a:rPr lang="en-US" dirty="0"/>
              <a:t>      &lt;Part-ID&gt;00345&lt;/Part-ID&gt;</a:t>
            </a:r>
          </a:p>
          <a:p>
            <a:pPr algn="l"/>
            <a:r>
              <a:rPr lang="en-US" dirty="0"/>
              <a:t>      &lt;Name&gt;Widget-A&lt;/Name&gt;</a:t>
            </a:r>
          </a:p>
          <a:p>
            <a:pPr algn="l"/>
            <a:r>
              <a:rPr lang="en-US" dirty="0"/>
              <a:t>      &lt;Description&gt;This part is used within the frap assembly&lt;/Description&gt;</a:t>
            </a:r>
          </a:p>
          <a:p>
            <a:pPr algn="l"/>
            <a:r>
              <a:rPr lang="en-US" dirty="0"/>
              <a:t>      &lt;Specification </a:t>
            </a:r>
            <a:r>
              <a:rPr lang="en-US" b="1" dirty="0" err="1"/>
              <a:t>href</a:t>
            </a:r>
            <a:r>
              <a:rPr lang="en-US" b="1" dirty="0"/>
              <a:t>="http://www.parts-depot.com/parts/00345/specification"</a:t>
            </a:r>
            <a:r>
              <a:rPr lang="en-US" dirty="0"/>
              <a:t>/&gt;</a:t>
            </a:r>
          </a:p>
          <a:p>
            <a:pPr algn="l"/>
            <a:r>
              <a:rPr lang="en-US" dirty="0"/>
              <a:t>      &lt;</a:t>
            </a:r>
            <a:r>
              <a:rPr lang="en-US" dirty="0" err="1"/>
              <a:t>UnitCost</a:t>
            </a:r>
            <a:r>
              <a:rPr lang="en-US" dirty="0"/>
              <a:t> currency="USD"&gt;0.10&lt;/</a:t>
            </a:r>
            <a:r>
              <a:rPr lang="en-US" dirty="0" err="1"/>
              <a:t>UnitCost</a:t>
            </a:r>
            <a:r>
              <a:rPr lang="en-US" dirty="0"/>
              <a:t>&gt;</a:t>
            </a:r>
          </a:p>
          <a:p>
            <a:pPr algn="l"/>
            <a:r>
              <a:rPr lang="en-US" dirty="0"/>
              <a:t>      &lt;Quantity&gt;10&lt;/Quantity&gt;</a:t>
            </a:r>
          </a:p>
          <a:p>
            <a:pPr algn="l"/>
            <a:r>
              <a:rPr lang="en-US" dirty="0"/>
              <a:t>&lt;/</a:t>
            </a:r>
            <a:r>
              <a:rPr lang="en-US" b="1" dirty="0"/>
              <a:t>Part</a:t>
            </a:r>
            <a:r>
              <a:rPr lang="en-US" dirty="0"/>
              <a:t>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 Web Service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Get detailed information about a particular part</a:t>
            </a:r>
          </a:p>
          <a:p>
            <a:pPr lvl="1"/>
            <a:r>
              <a:rPr lang="en-US" sz="2400" dirty="0"/>
              <a:t>Web service makes available a URL to each part resource</a:t>
            </a:r>
          </a:p>
          <a:p>
            <a:pPr lvl="2"/>
            <a:r>
              <a:rPr lang="en-US" sz="2000" dirty="0"/>
              <a:t>For example, here's how a client requests a specific part:</a:t>
            </a:r>
          </a:p>
          <a:p>
            <a:pPr lvl="3"/>
            <a:r>
              <a:rPr lang="en-US" sz="1800" dirty="0">
                <a:hlinkClick r:id="rId3"/>
              </a:rPr>
              <a:t>http://www.parts-depot.com/parts/00345</a:t>
            </a:r>
            <a:endParaRPr lang="en-US" sz="1800" dirty="0"/>
          </a:p>
          <a:p>
            <a:pPr lvl="2"/>
            <a:r>
              <a:rPr lang="en-US" sz="2000" dirty="0"/>
              <a:t>Data returned</a:t>
            </a:r>
          </a:p>
        </p:txBody>
      </p:sp>
    </p:spTree>
    <p:extLst>
      <p:ext uri="{BB962C8B-B14F-4D97-AF65-F5344CB8AC3E}">
        <p14:creationId xmlns:p14="http://schemas.microsoft.com/office/powerpoint/2010/main" val="14600428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Service Examples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Weather service</a:t>
            </a:r>
          </a:p>
          <a:p>
            <a:pPr lvl="1"/>
            <a:r>
              <a:rPr lang="en-US" dirty="0">
                <a:hlinkClick r:id="rId2"/>
              </a:rPr>
              <a:t>http://vhost3.cs.rit.edu/weather/Service.svc</a:t>
            </a:r>
            <a:endParaRPr lang="en-US" dirty="0"/>
          </a:p>
          <a:p>
            <a:pPr lvl="0"/>
            <a:r>
              <a:rPr lang="en-US" dirty="0"/>
              <a:t>IMDB service</a:t>
            </a:r>
          </a:p>
          <a:p>
            <a:pPr lvl="1"/>
            <a:r>
              <a:rPr lang="en-US" dirty="0">
                <a:hlinkClick r:id="rId3"/>
              </a:rPr>
              <a:t>http://vhost3.cs.rit.edu/IMDB/Service.svc</a:t>
            </a:r>
            <a:endParaRPr lang="en-US" dirty="0"/>
          </a:p>
          <a:p>
            <a:pPr lvl="0"/>
            <a:r>
              <a:rPr lang="en-US" dirty="0"/>
              <a:t>Calculator service</a:t>
            </a:r>
          </a:p>
          <a:p>
            <a:pPr lvl="1"/>
            <a:r>
              <a:rPr lang="en-US" dirty="0">
                <a:hlinkClick r:id="rId4"/>
              </a:rPr>
              <a:t>http://vhost3.cs.rit.edu/Calculator/Service.svc</a:t>
            </a:r>
            <a:endParaRPr lang="en-US" dirty="0"/>
          </a:p>
          <a:p>
            <a:pPr lvl="0"/>
            <a:r>
              <a:rPr lang="en-US" dirty="0"/>
              <a:t>Test the services via the following link</a:t>
            </a:r>
          </a:p>
          <a:p>
            <a:pPr lvl="1"/>
            <a:r>
              <a:rPr lang="en-US" dirty="0">
                <a:hlinkClick r:id="rId5"/>
              </a:rPr>
              <a:t>http://vhost3.cs.rit.edu/Application/</a:t>
            </a:r>
            <a:endParaRPr lang="en-US" dirty="0"/>
          </a:p>
          <a:p>
            <a:pPr lvl="0"/>
            <a:r>
              <a:rPr lang="en-US" dirty="0"/>
              <a:t>Some source code and sample services</a:t>
            </a:r>
          </a:p>
          <a:p>
            <a:pPr lvl="1"/>
            <a:r>
              <a:rPr lang="en-US" dirty="0">
                <a:hlinkClick r:id="rId6"/>
              </a:rPr>
              <a:t>http://vhost3.cs.rit.edu/CentralRepository/index.aspx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786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Response Formats of RESTful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XML: eExtensible Markup Language</a:t>
            </a:r>
          </a:p>
          <a:p>
            <a:pPr lvl="1"/>
            <a:r>
              <a:rPr lang="en-US"/>
              <a:t>Universal format for structured documents and data on the Web</a:t>
            </a:r>
          </a:p>
          <a:p>
            <a:pPr lvl="1"/>
            <a:r>
              <a:rPr lang="en-US"/>
              <a:t>Common data format of Web services</a:t>
            </a:r>
          </a:p>
          <a:p>
            <a:r>
              <a:rPr lang="en-US"/>
              <a:t>JSON: Javascript Object Notation</a:t>
            </a:r>
          </a:p>
          <a:p>
            <a:pPr lvl="1"/>
            <a:r>
              <a:rPr lang="en-US"/>
              <a:t>Derived from the JavaScript scripting language</a:t>
            </a:r>
          </a:p>
          <a:p>
            <a:pPr lvl="1"/>
            <a:r>
              <a:rPr lang="en-US"/>
              <a:t>Used for serializing and transmitting structured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442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XML-Formatted Response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544638"/>
            <a:ext cx="84582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&lt;root response="True"&gt;</a:t>
            </a:r>
          </a:p>
          <a:p>
            <a:r>
              <a:rPr lang="en-US" dirty="0"/>
              <a:t>&lt;Movie Title="Titanic" Year="1997" </a:t>
            </a:r>
            <a:r>
              <a:rPr lang="en-US" dirty="0" err="1"/>
              <a:t>imdbID</a:t>
            </a:r>
            <a:r>
              <a:rPr lang="en-US" dirty="0"/>
              <a:t>="tt0120338" Type="movie"/&gt;</a:t>
            </a:r>
          </a:p>
          <a:p>
            <a:r>
              <a:rPr lang="en-US" dirty="0"/>
              <a:t>&lt;Movie Title="Titanic II" Year="2010" </a:t>
            </a:r>
            <a:r>
              <a:rPr lang="en-US" dirty="0" err="1"/>
              <a:t>imdbID</a:t>
            </a:r>
            <a:r>
              <a:rPr lang="en-US" dirty="0"/>
              <a:t>="tt1640571" Type="movie"/&gt;</a:t>
            </a:r>
          </a:p>
          <a:p>
            <a:r>
              <a:rPr lang="en-US" dirty="0"/>
              <a:t>&lt;Movie Title="Titanic: The Legend Goes On..." Year="2000" </a:t>
            </a:r>
            <a:r>
              <a:rPr lang="en-US" dirty="0" err="1"/>
              <a:t>imdbID</a:t>
            </a:r>
            <a:r>
              <a:rPr lang="en-US" dirty="0"/>
              <a:t>="tt0330994" Type="movie"/&gt;</a:t>
            </a:r>
          </a:p>
          <a:p>
            <a:r>
              <a:rPr lang="en-US" dirty="0"/>
              <a:t>&lt;Movie Title="Titanic" Year="1953" </a:t>
            </a:r>
            <a:r>
              <a:rPr lang="en-US" dirty="0" err="1"/>
              <a:t>imdbID</a:t>
            </a:r>
            <a:r>
              <a:rPr lang="en-US" dirty="0"/>
              <a:t>="tt0046435" Type="movie"/&gt;</a:t>
            </a:r>
          </a:p>
          <a:p>
            <a:r>
              <a:rPr lang="en-US" dirty="0"/>
              <a:t>&lt;Movie Title="Titanic" Year="1996" </a:t>
            </a:r>
            <a:r>
              <a:rPr lang="en-US" dirty="0" err="1"/>
              <a:t>imdbID</a:t>
            </a:r>
            <a:r>
              <a:rPr lang="en-US" dirty="0"/>
              <a:t>="tt0115392" Type="movie"/&gt;</a:t>
            </a:r>
          </a:p>
          <a:p>
            <a:r>
              <a:rPr lang="en-US" dirty="0"/>
              <a:t>&lt;Movie Title="Raise the Titanic" Year="1980" </a:t>
            </a:r>
            <a:r>
              <a:rPr lang="en-US" dirty="0" err="1"/>
              <a:t>imdbID</a:t>
            </a:r>
            <a:r>
              <a:rPr lang="en-US" dirty="0"/>
              <a:t>="tt0081400" Type="movie"/&gt;</a:t>
            </a:r>
          </a:p>
          <a:p>
            <a:r>
              <a:rPr lang="en-US" dirty="0"/>
              <a:t>&lt;Movie Title="Titanic" Year="2012" </a:t>
            </a:r>
            <a:r>
              <a:rPr lang="en-US" dirty="0" err="1"/>
              <a:t>imdbID</a:t>
            </a:r>
            <a:r>
              <a:rPr lang="en-US" dirty="0"/>
              <a:t>="tt1869152" Type="series"/&gt;</a:t>
            </a:r>
          </a:p>
          <a:p>
            <a:r>
              <a:rPr lang="en-US" dirty="0"/>
              <a:t>&lt;Movie Title="The Chambermaid on the Titanic" Year="1997" </a:t>
            </a:r>
            <a:r>
              <a:rPr lang="en-US" dirty="0" err="1"/>
              <a:t>imdbID</a:t>
            </a:r>
            <a:r>
              <a:rPr lang="en-US" dirty="0"/>
              <a:t>="tt0129923" Type="movie"/&gt;</a:t>
            </a:r>
          </a:p>
          <a:p>
            <a:r>
              <a:rPr lang="en-US" dirty="0"/>
              <a:t>&lt;Movie Title="Titanic: Blood and Steel" Year="2012" </a:t>
            </a:r>
            <a:r>
              <a:rPr lang="en-US" dirty="0" err="1"/>
              <a:t>imdbID</a:t>
            </a:r>
            <a:r>
              <a:rPr lang="en-US" dirty="0"/>
              <a:t>="tt1695366" Type="series"/&gt;</a:t>
            </a:r>
          </a:p>
          <a:p>
            <a:r>
              <a:rPr lang="en-US" dirty="0"/>
              <a:t>&lt;Movie Title="Titanic" Year="1943" </a:t>
            </a:r>
            <a:r>
              <a:rPr lang="en-US" dirty="0" err="1"/>
              <a:t>imdbID</a:t>
            </a:r>
            <a:r>
              <a:rPr lang="en-US" dirty="0"/>
              <a:t>="tt0036443" Type="movie"/&gt;</a:t>
            </a:r>
          </a:p>
          <a:p>
            <a:r>
              <a:rPr lang="en-US" dirty="0"/>
              <a:t>&lt;/root&gt;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(http://www.omdbapi.com/?s=titanic&amp;r=xml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112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Json</a:t>
            </a:r>
            <a:r>
              <a:rPr lang="en-US" dirty="0"/>
              <a:t>-Formatted Response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/>
              <a:t>{"Search":[{"Title":"Titanic","Year":"1997","imdbID":"tt0120338","Type":"movie"},{"Title":"Titanic II","Year":"2010","imdbID":"tt1640571","Type":"movie"},{"Title":"Titanic: The Legend Goes On...","Year":"2000","imdbID":"tt0330994","Type":"movie"},{"Title":"Titanic","Year":"1953","imdbID":"tt0046435","Type":"movie"},{"Title":"Titanic","Year":"1996","imdbID":"tt0115392","Type":"movie"},{"Title":"Raise the Titanic","Year":"1980","imdbID":"tt0081400","Type":"movie"},{"Title":"Titanic","Year":"2012","imdbID":"tt1869152","Type":"series"},{"Title":"The Chambermaid on the Titanic","Year":"1997","imdbID":"tt0129923","Type":"movie"},{"Title":"Titanic: Blood and Steel","Year":"2012","imdbID":"tt1695366","Type":"series"},{"Title":"Titanic","Year":"1943","imdbID":"tt0036443","Type":"movie"}]}</a:t>
            </a:r>
          </a:p>
          <a:p>
            <a:endParaRPr lang="tr-TR"/>
          </a:p>
          <a:p>
            <a:r>
              <a:rPr lang="tr-TR"/>
              <a:t>(</a:t>
            </a:r>
            <a:r>
              <a:rPr lang="tr-TR">
                <a:hlinkClick r:id="rId3"/>
              </a:rPr>
              <a:t>http://www.omdbapi.com/?s=titanic</a:t>
            </a:r>
            <a:r>
              <a:rPr lang="tr-TR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87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BFE1-77EC-ED40-B06C-9822CDAA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6E707-FE23-684F-A778-0F2A3E341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Postman consuming a SOAP web service</a:t>
            </a:r>
          </a:p>
        </p:txBody>
      </p:sp>
    </p:spTree>
    <p:extLst>
      <p:ext uri="{BB962C8B-B14F-4D97-AF65-F5344CB8AC3E}">
        <p14:creationId xmlns:p14="http://schemas.microsoft.com/office/powerpoint/2010/main" val="1662798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F80D-6D7F-3B45-A313-EC66F611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E6B1D-0427-6040-A296-9195FBE9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Consuming a REST service</a:t>
            </a:r>
          </a:p>
          <a:p>
            <a:pPr lvl="1"/>
            <a:r>
              <a:rPr lang="en-US" dirty="0"/>
              <a:t>CURL Command line</a:t>
            </a:r>
          </a:p>
          <a:p>
            <a:pPr lvl="1"/>
            <a:r>
              <a:rPr lang="en-US" dirty="0"/>
              <a:t>Postman</a:t>
            </a:r>
          </a:p>
          <a:p>
            <a:r>
              <a:rPr lang="en-US" dirty="0"/>
              <a:t>Publishing a REST service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Spyne</a:t>
            </a:r>
            <a:r>
              <a:rPr lang="en-US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397291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BDEBAF-464E-B34A-931B-386CD6495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8" y="321211"/>
            <a:ext cx="8963025" cy="5713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632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3E29DA-AD60-7448-AA79-AC25E31B4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528"/>
            <a:ext cx="9144000" cy="582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9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8067B3-6130-A34A-ABA4-0B3A1E6EE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528"/>
            <a:ext cx="9144000" cy="582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48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2DE64C-81BA-1E46-978A-22A20E75F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528"/>
            <a:ext cx="9144000" cy="582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4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3D1DB4-185C-EF4A-847E-81056F377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528"/>
            <a:ext cx="9144000" cy="582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44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2238</Words>
  <Application>Microsoft Macintosh PowerPoint</Application>
  <PresentationFormat>On-screen Show (4:3)</PresentationFormat>
  <Paragraphs>299</Paragraphs>
  <Slides>40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Tahoma</vt:lpstr>
      <vt:lpstr>Wingdings</vt:lpstr>
      <vt:lpstr>Office Theme</vt:lpstr>
      <vt:lpstr>Visio</vt:lpstr>
      <vt:lpstr>Service-Oriented Programming</vt:lpstr>
      <vt:lpstr>SOP Basis: Service-Oriented Architecture (SOA)</vt:lpstr>
      <vt:lpstr>SOA: Roles of Interaction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XML</vt:lpstr>
      <vt:lpstr>Example</vt:lpstr>
      <vt:lpstr>XML: Key Concepts</vt:lpstr>
      <vt:lpstr>Elements</vt:lpstr>
      <vt:lpstr>Basic XML Tag Syntax</vt:lpstr>
      <vt:lpstr>Attributes</vt:lpstr>
      <vt:lpstr>Simple Object Access Protocol</vt:lpstr>
      <vt:lpstr>SOAP Message</vt:lpstr>
      <vt:lpstr>SOAP Request (Example)</vt:lpstr>
      <vt:lpstr>SOAP Response (Example)</vt:lpstr>
      <vt:lpstr>Another Example</vt:lpstr>
      <vt:lpstr>WSDL</vt:lpstr>
      <vt:lpstr>Contents of a WSDL File (1)</vt:lpstr>
      <vt:lpstr>Contents of a WSDL File (2)</vt:lpstr>
      <vt:lpstr>WSDL Document Content</vt:lpstr>
      <vt:lpstr>DEMO</vt:lpstr>
      <vt:lpstr>REST (Representational State Transfer)</vt:lpstr>
      <vt:lpstr>Web Resources</vt:lpstr>
      <vt:lpstr>Resource Representation</vt:lpstr>
      <vt:lpstr>REST Design Pattern</vt:lpstr>
      <vt:lpstr>REST Design Pattern (2)</vt:lpstr>
      <vt:lpstr>An Example of RESTful Web Service</vt:lpstr>
      <vt:lpstr>Data Returned: Parts List</vt:lpstr>
      <vt:lpstr>Second Web Service</vt:lpstr>
      <vt:lpstr>Web Service Examples</vt:lpstr>
      <vt:lpstr>Response Formats of RESTful Web Services</vt:lpstr>
      <vt:lpstr>XML-Formatted Response Example</vt:lpstr>
      <vt:lpstr>Json-Formatted Response Example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Service-Oriented Programming</dc:title>
  <dc:creator>Rajendra K Raj</dc:creator>
  <cp:lastModifiedBy>Eduardo Coelho de Lima</cp:lastModifiedBy>
  <cp:revision>91</cp:revision>
  <dcterms:created xsi:type="dcterms:W3CDTF">2013-07-11T10:15:14Z</dcterms:created>
  <dcterms:modified xsi:type="dcterms:W3CDTF">2021-04-17T16:27:23Z</dcterms:modified>
</cp:coreProperties>
</file>