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276" r:id="rId3"/>
    <p:sldId id="277" r:id="rId4"/>
    <p:sldId id="310" r:id="rId5"/>
    <p:sldId id="313" r:id="rId6"/>
    <p:sldId id="314" r:id="rId7"/>
    <p:sldId id="315" r:id="rId8"/>
    <p:sldId id="316" r:id="rId9"/>
    <p:sldId id="317" r:id="rId10"/>
    <p:sldId id="318" r:id="rId11"/>
    <p:sldId id="322" r:id="rId12"/>
    <p:sldId id="282" r:id="rId13"/>
    <p:sldId id="287" r:id="rId14"/>
    <p:sldId id="283" r:id="rId15"/>
    <p:sldId id="284" r:id="rId16"/>
    <p:sldId id="285" r:id="rId17"/>
    <p:sldId id="286" r:id="rId18"/>
    <p:sldId id="293" r:id="rId19"/>
    <p:sldId id="294" r:id="rId20"/>
    <p:sldId id="295" r:id="rId21"/>
    <p:sldId id="296" r:id="rId22"/>
    <p:sldId id="297" r:id="rId23"/>
    <p:sldId id="288" r:id="rId24"/>
    <p:sldId id="289" r:id="rId25"/>
    <p:sldId id="290" r:id="rId26"/>
    <p:sldId id="291" r:id="rId27"/>
    <p:sldId id="311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">
          <p15:clr>
            <a:srgbClr val="A4A3A4"/>
          </p15:clr>
        </p15:guide>
        <p15:guide id="2" pos="2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udy Howles" initials="tmh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9" autoAdjust="0"/>
    <p:restoredTop sz="9251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84" y="472"/>
      </p:cViewPr>
      <p:guideLst>
        <p:guide orient="horz" pos="239"/>
        <p:guide pos="2218"/>
      </p:guideLst>
    </p:cSldViewPr>
  </p:slideViewPr>
  <p:outlineViewPr>
    <p:cViewPr>
      <p:scale>
        <a:sx n="33" d="100"/>
        <a:sy n="33" d="100"/>
      </p:scale>
      <p:origin x="0" y="5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2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62C86-FD78-49FF-9184-AE46E32D6BC7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1F45F-2F75-4C47-9245-7D6BC0106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65A29-9832-D449-B68A-57E7D1F6F6CA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0E125-52D7-714C-9500-4846EFB145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99918-6F05-2A42-BF8F-25D4C0EFDD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E125-52D7-714C-9500-4846EFB145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1305-1721-F047-A001-1CE9919FBDC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1305-1721-F047-A001-1CE9919FBDC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E125-52D7-714C-9500-4846EFB145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0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71669-B69F-0344-94E1-CE249BCD0641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62A3F6-ECFA-EF47-9926-1612A1B9D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6356350"/>
            <a:ext cx="853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SOP Basics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50701" y="6402516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Slide  </a:t>
            </a:r>
            <a:fld id="{8DE5DAEC-844E-F14B-8AB9-139DFA48177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6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4/06/03-google-soap-wsd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ebservices.amazon.com/AWSECommerceService/AWSECommerceService.wsd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ts-depot.com/parts/003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vhost3.cs.rit.edu/IMDB/Service.svc" TargetMode="External"/><Relationship Id="rId2" Type="http://schemas.openxmlformats.org/officeDocument/2006/relationships/hyperlink" Target="http://vhost3.cs.rit.edu/weather/Service.s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host3.cs.rit.edu/CentralRepository/index.aspx" TargetMode="External"/><Relationship Id="rId5" Type="http://schemas.openxmlformats.org/officeDocument/2006/relationships/hyperlink" Target="http://vhost3.cs.rit.edu/Application/" TargetMode="External"/><Relationship Id="rId4" Type="http://schemas.openxmlformats.org/officeDocument/2006/relationships/hyperlink" Target="http://vhost3.cs.rit.edu/Calculator/Service.svc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?s=titanic&amp;r=x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s=titan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Service-Oriented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273" y="3886200"/>
            <a:ext cx="6835697" cy="1752600"/>
          </a:xfrm>
        </p:spPr>
        <p:txBody>
          <a:bodyPr/>
          <a:lstStyle/>
          <a:p>
            <a:r>
              <a:rPr lang="en-US" dirty="0"/>
              <a:t>Basic Concepts/Standards/Technologies</a:t>
            </a:r>
          </a:p>
          <a:p>
            <a:r>
              <a:rPr lang="en-US" dirty="0"/>
              <a:t>SOA, XML, WSDL, SOAP, REST</a:t>
            </a:r>
          </a:p>
        </p:txBody>
      </p:sp>
    </p:spTree>
    <p:extLst>
      <p:ext uri="{BB962C8B-B14F-4D97-AF65-F5344CB8AC3E}">
        <p14:creationId xmlns:p14="http://schemas.microsoft.com/office/powerpoint/2010/main" val="347429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C7B1E-A6E5-814F-AF5F-5AE67BB1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2DDC4-8447-6741-8878-449A50B5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XML: eXtensible Markup Language</a:t>
            </a:r>
          </a:p>
          <a:p>
            <a:r>
              <a:rPr lang="en-US"/>
              <a:t>Universal format for structured documents and data on the Web</a:t>
            </a:r>
          </a:p>
          <a:p>
            <a:r>
              <a:rPr lang="en-US"/>
              <a:t>Common data format of Web services</a:t>
            </a:r>
          </a:p>
          <a:p>
            <a:r>
              <a:rPr lang="en-US"/>
              <a:t>Supports semi-structured data model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514600"/>
            <a:ext cx="8382000" cy="33055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27000" dist="127000" dir="2700000" algn="br">
              <a:srgbClr val="000000">
                <a:alpha val="43000"/>
              </a:srgbClr>
            </a:outerShdw>
          </a:effectLst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&lt;book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+mn-lt"/>
              </a:rPr>
              <a:t>price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“</a:t>
            </a:r>
            <a:r>
              <a:rPr lang="en-US" dirty="0"/>
              <a:t>95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+mn-lt"/>
              </a:rPr>
              <a:t>currency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“</a:t>
            </a:r>
            <a:r>
              <a:rPr lang="en-US" dirty="0"/>
              <a:t>USD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/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&lt;title&gt; </a:t>
            </a:r>
            <a:r>
              <a:rPr lang="en-US" dirty="0"/>
              <a:t>Programming Language Pragmatics&lt;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&lt;author&gt; </a:t>
            </a:r>
            <a:r>
              <a:rPr lang="en-US" dirty="0"/>
              <a:t>Michael Scott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&lt;/author&gt;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	&lt;publisher&gt; </a:t>
            </a:r>
            <a:r>
              <a:rPr lang="en-US" dirty="0"/>
              <a:t>Morgan Kaufmann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&lt;/publisher&gt;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&lt;edition&gt;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&lt;/edition&gt;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&lt;year&gt; </a:t>
            </a:r>
            <a:r>
              <a:rPr lang="en-US" dirty="0"/>
              <a:t>2009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&lt;/year&gt;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40993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r>
              <a:rPr lang="en-US" dirty="0"/>
              <a:t>Elements</a:t>
            </a:r>
          </a:p>
          <a:p>
            <a:r>
              <a:rPr lang="en-US" dirty="0"/>
              <a:t>Attributes, e.g. Text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Namespace declarations, comments, processing instructions,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8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Enclosed in tags:</a:t>
            </a:r>
          </a:p>
          <a:p>
            <a:pPr lvl="1"/>
            <a:r>
              <a:rPr lang="en-US"/>
              <a:t>Book, title, author, …</a:t>
            </a:r>
          </a:p>
          <a:p>
            <a:pPr lvl="1"/>
            <a:r>
              <a:rPr lang="en-US"/>
              <a:t>Start tag: &lt;book&gt;    End tag:	&lt;/book&gt;</a:t>
            </a:r>
          </a:p>
          <a:p>
            <a:r>
              <a:rPr lang="en-US"/>
              <a:t>Empty element	&lt;red&gt;&lt;/red&gt;  OR &lt;red/&gt;</a:t>
            </a:r>
          </a:p>
          <a:p>
            <a:r>
              <a:rPr lang="en-US"/>
              <a:t>Elements are ordered, may be repeated or nested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XML Tag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Tags written as with HTML, but …</a:t>
            </a:r>
          </a:p>
          <a:p>
            <a:pPr lvl="1"/>
            <a:r>
              <a:rPr lang="en-US"/>
              <a:t>Case-sensitive names</a:t>
            </a:r>
          </a:p>
          <a:p>
            <a:pPr lvl="1"/>
            <a:r>
              <a:rPr lang="en-US"/>
              <a:t>Always need end tags</a:t>
            </a:r>
          </a:p>
          <a:p>
            <a:pPr lvl="1"/>
            <a:r>
              <a:rPr lang="en-US"/>
              <a:t>Special empty-element</a:t>
            </a:r>
          </a:p>
          <a:p>
            <a:pPr lvl="1"/>
            <a:r>
              <a:rPr lang="en-US"/>
              <a:t>Always quote attribute values</a:t>
            </a:r>
          </a:p>
          <a:p>
            <a:r>
              <a:rPr lang="en-US"/>
              <a:t>Some other constraints for tags</a:t>
            </a:r>
          </a:p>
          <a:p>
            <a:pPr lvl="1"/>
            <a:r>
              <a:rPr lang="en-US"/>
              <a:t>Start with a letter or underscore</a:t>
            </a:r>
          </a:p>
          <a:p>
            <a:pPr lvl="1"/>
            <a:r>
              <a:rPr lang="en-US"/>
              <a:t>After first character, numbers, -, and . are allowed</a:t>
            </a:r>
          </a:p>
          <a:p>
            <a:pPr lvl="1"/>
            <a:r>
              <a:rPr lang="en-US"/>
              <a:t>Cannot contain white-spaces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Associated to Elements, …</a:t>
            </a:r>
          </a:p>
          <a:p>
            <a:pPr lvl="1"/>
            <a:r>
              <a:rPr lang="en-US" dirty="0"/>
              <a:t>&lt;book price=“20”&gt;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Names must be unique</a:t>
            </a:r>
          </a:p>
          <a:p>
            <a:pPr lvl="1"/>
            <a:r>
              <a:rPr lang="en-US" dirty="0"/>
              <a:t>Cannot be nested</a:t>
            </a:r>
          </a:p>
          <a:p>
            <a:pPr lvl="1"/>
            <a:r>
              <a:rPr lang="en-US" dirty="0"/>
              <a:t>Provide metadata for element</a:t>
            </a:r>
          </a:p>
          <a:p>
            <a:pPr lvl="1"/>
            <a:r>
              <a:rPr lang="en-US" dirty="0"/>
              <a:t>Value enclosed in “ ”</a:t>
            </a:r>
          </a:p>
          <a:p>
            <a:r>
              <a:rPr lang="en-US" dirty="0"/>
              <a:t>Multiple attributes separated by spaces</a:t>
            </a:r>
          </a:p>
          <a:p>
            <a:r>
              <a:rPr lang="en-US" dirty="0"/>
              <a:t>Same naming conventions as elements</a:t>
            </a:r>
          </a:p>
        </p:txBody>
      </p:sp>
    </p:spTree>
    <p:extLst>
      <p:ext uri="{BB962C8B-B14F-4D97-AF65-F5344CB8AC3E}">
        <p14:creationId xmlns:p14="http://schemas.microsoft.com/office/powerpoint/2010/main" val="22425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Object Access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messaging protocol used by web services</a:t>
            </a:r>
          </a:p>
          <a:p>
            <a:r>
              <a:rPr lang="en-US"/>
              <a:t>Supports inter-application communication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12" y="3719135"/>
            <a:ext cx="6321576" cy="26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Message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5" descr="F:\Powerpoint\Pe_Uk\PE132-Papazoglou\Final files\Gif\ch04\C04NF0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202" y="2016920"/>
            <a:ext cx="3754226" cy="2542430"/>
          </a:xfrm>
          <a:prstGeom prst="rect">
            <a:avLst/>
          </a:prstGeom>
          <a:noFill/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755444" y="1298222"/>
            <a:ext cx="3263528" cy="3619970"/>
            <a:chOff x="1584" y="912"/>
            <a:chExt cx="2231" cy="2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584" y="912"/>
              <a:ext cx="2231" cy="2871"/>
            </a:xfrm>
            <a:prstGeom prst="rect">
              <a:avLst/>
            </a:prstGeom>
            <a:solidFill>
              <a:srgbClr val="CC99FF"/>
            </a:solidFill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619" y="1041"/>
              <a:ext cx="1038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SOAP envelope</a:t>
              </a: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1793" y="1309"/>
              <a:ext cx="1802" cy="1060"/>
            </a:xfrm>
            <a:prstGeom prst="rect">
              <a:avLst/>
            </a:prstGeom>
            <a:solidFill>
              <a:srgbClr val="99CC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1889" y="1426"/>
              <a:ext cx="915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charset="0"/>
                </a:rPr>
                <a:t>SOAP header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26" y="1670"/>
              <a:ext cx="1270" cy="5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189" y="1708"/>
              <a:ext cx="1263" cy="511"/>
              <a:chOff x="384" y="2336"/>
              <a:chExt cx="1655" cy="1166"/>
            </a:xfrm>
          </p:grpSpPr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384" y="2336"/>
                <a:ext cx="1655" cy="11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413" y="2560"/>
                <a:ext cx="1165" cy="55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charset="0"/>
                  </a:rPr>
                  <a:t>header block</a:t>
                </a:r>
                <a:endParaRPr lang="en-US" sz="1400" dirty="0">
                  <a:latin typeface="Arial" charset="0"/>
                </a:endParaRPr>
              </a:p>
            </p:txBody>
          </p:sp>
        </p:grp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90" y="2512"/>
              <a:ext cx="1802" cy="1060"/>
            </a:xfrm>
            <a:prstGeom prst="rect">
              <a:avLst/>
            </a:prstGeom>
            <a:solidFill>
              <a:srgbClr val="99CC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88" y="2629"/>
              <a:ext cx="799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charset="0"/>
                </a:rPr>
                <a:t>SOAP body</a:t>
              </a:r>
              <a:endParaRPr lang="en-US" sz="1400" dirty="0">
                <a:latin typeface="Arial" charset="0"/>
              </a:endParaRPr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2123" y="2873"/>
              <a:ext cx="1326" cy="549"/>
              <a:chOff x="3008" y="2222"/>
              <a:chExt cx="1737" cy="1252"/>
            </a:xfrm>
          </p:grpSpPr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3008" y="2222"/>
                <a:ext cx="1664" cy="117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3090" y="2308"/>
                <a:ext cx="1655" cy="1166"/>
                <a:chOff x="384" y="2336"/>
                <a:chExt cx="1655" cy="1166"/>
              </a:xfrm>
            </p:grpSpPr>
            <p:sp>
              <p:nvSpPr>
                <p:cNvPr id="17" name="Rectangle 32"/>
                <p:cNvSpPr>
                  <a:spLocks noChangeArrowheads="1"/>
                </p:cNvSpPr>
                <p:nvPr/>
              </p:nvSpPr>
              <p:spPr bwMode="auto">
                <a:xfrm>
                  <a:off x="384" y="2336"/>
                  <a:ext cx="1655" cy="116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2" y="2562"/>
                  <a:ext cx="1015" cy="55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Arial" charset="0"/>
                    </a:rPr>
                    <a:t>body block</a:t>
                  </a:r>
                  <a:endParaRPr lang="en-US" sz="1400">
                    <a:latin typeface="Arial" charset="0"/>
                  </a:endParaRPr>
                </a:p>
              </p:txBody>
            </p:sp>
          </p:grpSp>
        </p:grpSp>
      </p:grpSp>
      <p:sp>
        <p:nvSpPr>
          <p:cNvPr id="25" name="Rectangle 24"/>
          <p:cNvSpPr/>
          <p:nvPr/>
        </p:nvSpPr>
        <p:spPr>
          <a:xfrm>
            <a:off x="1168400" y="5164064"/>
            <a:ext cx="660399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SOAP messages are seen as enveloper where the application encloses the data to be sent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Consists of an &lt;Envelope&gt; element containing an optional &lt;Header&gt; and a mandatory &lt;Body&gt; element</a:t>
            </a:r>
          </a:p>
        </p:txBody>
      </p:sp>
    </p:spTree>
    <p:extLst>
      <p:ext uri="{BB962C8B-B14F-4D97-AF65-F5344CB8AC3E}">
        <p14:creationId xmlns:p14="http://schemas.microsoft.com/office/powerpoint/2010/main" val="39433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SOP Basis: Service-Oriented Architecture (SOA)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70" y="2007349"/>
            <a:ext cx="7738133" cy="4237020"/>
            <a:chOff x="152400" y="1828800"/>
            <a:chExt cx="9093201" cy="42672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6841017"/>
                </p:ext>
              </p:extLst>
            </p:nvPr>
          </p:nvGraphicFramePr>
          <p:xfrm>
            <a:off x="6073775" y="46482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Visio" r:id="rId3" imgW="486149" imgH="611929" progId="Visio.Drawing.11">
                    <p:embed/>
                  </p:oleObj>
                </mc:Choice>
                <mc:Fallback>
                  <p:oleObj name="Visio" r:id="rId3" imgW="486149" imgH="611929" progId="Visio.Drawing.11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775" y="46482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786686"/>
                </p:ext>
              </p:extLst>
            </p:nvPr>
          </p:nvGraphicFramePr>
          <p:xfrm>
            <a:off x="457200" y="3748088"/>
            <a:ext cx="782638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Visio" r:id="rId5" imgW="680809" imgH="822561" progId="Visio.Drawing.11">
                    <p:embed/>
                  </p:oleObj>
                </mc:Choice>
                <mc:Fallback>
                  <p:oleObj name="Visio" r:id="rId5" imgW="680809" imgH="822561" progId="Visio.Drawing.11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748088"/>
                          <a:ext cx="782638" cy="94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2400" y="5486400"/>
              <a:ext cx="1371600" cy="609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5099" y="5576888"/>
              <a:ext cx="1360494" cy="30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165600" y="4633913"/>
              <a:ext cx="1371600" cy="609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78300" y="4724400"/>
              <a:ext cx="1360494" cy="30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7823200" y="1828800"/>
              <a:ext cx="685800" cy="762000"/>
            </a:xfrm>
            <a:prstGeom prst="can">
              <a:avLst>
                <a:gd name="adj" fmla="val 27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321511"/>
                </p:ext>
              </p:extLst>
            </p:nvPr>
          </p:nvGraphicFramePr>
          <p:xfrm>
            <a:off x="6070600" y="32004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Visio" r:id="rId7" imgW="486149" imgH="611929" progId="Visio.Drawing.11">
                    <p:embed/>
                  </p:oleObj>
                </mc:Choice>
                <mc:Fallback>
                  <p:oleObj name="Visio" r:id="rId7" imgW="486149" imgH="611929" progId="Visio.Drawing.11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0600" y="32004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698921"/>
                </p:ext>
              </p:extLst>
            </p:nvPr>
          </p:nvGraphicFramePr>
          <p:xfrm>
            <a:off x="2565400" y="27432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Visio" r:id="rId8" imgW="486149" imgH="611929" progId="Visio.Drawing.11">
                    <p:embed/>
                  </p:oleObj>
                </mc:Choice>
                <mc:Fallback>
                  <p:oleObj name="Visio" r:id="rId8" imgW="486149" imgH="611929" progId="Visio.Drawing.11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400" y="27432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27200" y="44958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442200" y="44958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18000" y="19812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6680200" y="4953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537200" y="4953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098800" y="4953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5689600" y="2362200"/>
              <a:ext cx="24384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641600" y="2514600"/>
              <a:ext cx="16764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413000" y="2286000"/>
              <a:ext cx="19050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689600" y="2057400"/>
              <a:ext cx="2133600" cy="228600"/>
            </a:xfrm>
            <a:prstGeom prst="leftRightArrow">
              <a:avLst>
                <a:gd name="adj1" fmla="val 50000"/>
                <a:gd name="adj2" fmla="val 18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AutoShape 23"/>
            <p:cNvSpPr>
              <a:spLocks/>
            </p:cNvSpPr>
            <p:nvPr/>
          </p:nvSpPr>
          <p:spPr bwMode="auto">
            <a:xfrm>
              <a:off x="1460500" y="3886200"/>
              <a:ext cx="228600" cy="2209800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620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491212" y="2005013"/>
              <a:ext cx="1075977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Registry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66663" y="4519613"/>
              <a:ext cx="1300610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Consumer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572395" y="4495800"/>
              <a:ext cx="1087398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Provider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6985000" y="2997200"/>
              <a:ext cx="970137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Publish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784600" y="3302000"/>
              <a:ext cx="66556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Find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150087" y="4586288"/>
              <a:ext cx="114838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message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134211" y="4953000"/>
              <a:ext cx="1228087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exchange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537200" y="4586288"/>
              <a:ext cx="585624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has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6604000" y="4572000"/>
              <a:ext cx="978024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defines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84800" y="5334000"/>
              <a:ext cx="2239995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Service Description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278188" y="2286000"/>
              <a:ext cx="5967413" cy="3770313"/>
              <a:chOff x="2081" y="1680"/>
              <a:chExt cx="3759" cy="2375"/>
            </a:xfrm>
          </p:grpSpPr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569" y="2304"/>
                <a:ext cx="127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 Publication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2208" y="2553"/>
                <a:ext cx="102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 Inquiry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081" y="3600"/>
                <a:ext cx="504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SOAP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3840" y="3840"/>
                <a:ext cx="537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WSDL</a:t>
                </a: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3807" y="1680"/>
                <a:ext cx="108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</a:t>
                </a:r>
                <a:r>
                  <a:rPr lang="en-US" sz="1600" dirty="0">
                    <a:solidFill>
                      <a:srgbClr val="00FFFF"/>
                    </a:solidFill>
                    <a:latin typeface="Tahoma" pitchFamily="34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Registry</a:t>
                </a:r>
              </a:p>
            </p:txBody>
          </p:sp>
        </p:grp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201613" y="3352800"/>
              <a:ext cx="162131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Web Browser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2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(Example)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35000" y="1628455"/>
            <a:ext cx="7670800" cy="476284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xmlns:SOAP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-ENV=“http://schemas.xmlsoap.org/soap/envelope/”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ENV:encodingStyle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="http://schemas.xmlsoap.org</a:t>
            </a:r>
            <a:r>
              <a:rPr lang="en-US" sz="1600" dirty="0">
                <a:latin typeface="Arial"/>
              </a:rPr>
              <a:t>/soap/encoding/”&gt;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   &lt;t:transId 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xmlns:t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=“http://a.com/trans”&gt;345&lt;/t:transId&gt;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&lt;m:Add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xmlns:m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=“http://a.com/Calculator”&gt;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&lt;n1&gt;3&lt;/n1&gt;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&lt;n2&gt;4&lt;/n2&gt;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&lt;/m:Add&gt;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&lt;/SOAP-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105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Response (Example)</a:t>
            </a:r>
            <a:endParaRPr lang="en-US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97467" y="1592338"/>
            <a:ext cx="7620000" cy="438838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xmlns:SOAP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-ENV=“http://schemas.xmlsoap.org/soap/envelope/”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ENV:encodingStyle</a:t>
            </a:r>
            <a:r>
              <a:rPr lang="en-US" sz="1600" dirty="0">
                <a:latin typeface="Arial"/>
              </a:rPr>
              <a:t>="http://schemas.xmlsoap.org/soap/encoding/”&gt;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   &lt;t:transId 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xmlns:t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=“http://a.com/trans”&gt;345&lt;/t:transId&gt;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&lt;m: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AddResponse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xmlns:m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=“http://a.com/Calculator”&gt;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&lt;result&gt;7&lt;/result&gt;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&lt;/m: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AddRespons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e&gt;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&lt;/SOAP-</a:t>
            </a:r>
            <a:r>
              <a:rPr lang="en-US" sz="1600" dirty="0" err="1">
                <a:latin typeface="Arial"/>
              </a:rPr>
              <a:t>ENV:Envelope</a:t>
            </a:r>
            <a:r>
              <a:rPr lang="en-US" sz="1600" dirty="0"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26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SOAP Request and Response Message for Google's Web Service Interface</a:t>
            </a:r>
          </a:p>
          <a:p>
            <a:pPr lvl="1"/>
            <a:r>
              <a:rPr lang="en-US" dirty="0">
                <a:hlinkClick r:id="rId2"/>
              </a:rPr>
              <a:t>http://www.w3.org/2004/06/03-google-soap-wsdl.html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9290" y="5562600"/>
            <a:ext cx="20082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151552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WSDL: W</a:t>
            </a:r>
            <a:r>
              <a:rPr lang="en-US" altLang="zh-CN"/>
              <a:t>eb Service Description Language</a:t>
            </a:r>
          </a:p>
          <a:p>
            <a:r>
              <a:rPr lang="en-US"/>
              <a:t>Pronounced “Whiz Dull”</a:t>
            </a:r>
          </a:p>
          <a:p>
            <a:r>
              <a:rPr lang="en-US"/>
              <a:t>XML-based</a:t>
            </a:r>
          </a:p>
          <a:p>
            <a:r>
              <a:rPr lang="en-US"/>
              <a:t>W</a:t>
            </a:r>
            <a:r>
              <a:rPr lang="en-US" altLang="zh-CN"/>
              <a:t>hy we need WSDL for web services?</a:t>
            </a:r>
          </a:p>
          <a:p>
            <a:pPr lvl="1"/>
            <a:r>
              <a:rPr lang="en-US" altLang="zh-CN"/>
              <a:t>Web services are designed to support machine-to-machine interaction</a:t>
            </a:r>
          </a:p>
          <a:p>
            <a:pPr lvl="1"/>
            <a:r>
              <a:rPr lang="en-US" altLang="zh-CN"/>
              <a:t>No human in the loop</a:t>
            </a:r>
          </a:p>
          <a:p>
            <a:pPr lvl="1"/>
            <a:r>
              <a:rPr lang="en-US" altLang="zh-CN"/>
              <a:t>Needs a specified and self-explanatory programming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WSDL File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WSDL describes a service’s functionality</a:t>
            </a:r>
          </a:p>
          <a:p>
            <a:pPr lvl="1"/>
            <a:r>
              <a:rPr lang="en-US"/>
              <a:t>A service interface </a:t>
            </a:r>
          </a:p>
          <a:p>
            <a:pPr lvl="2"/>
            <a:r>
              <a:rPr lang="en-US"/>
              <a:t>Operations that can be invoked by service users</a:t>
            </a:r>
          </a:p>
          <a:p>
            <a:pPr lvl="1"/>
            <a:r>
              <a:rPr lang="en-US"/>
              <a:t>For each operation</a:t>
            </a:r>
          </a:p>
          <a:p>
            <a:pPr lvl="2"/>
            <a:r>
              <a:rPr lang="en-US"/>
              <a:t>Input parameters whose values are provided by service users, such as zipcode, address, …</a:t>
            </a:r>
          </a:p>
          <a:p>
            <a:pPr lvl="2"/>
            <a:r>
              <a:rPr lang="en-US"/>
              <a:t>Output parameters whose value will be returned to service users, such as directions, map image, …</a:t>
            </a:r>
          </a:p>
          <a:p>
            <a:r>
              <a:rPr lang="en-US"/>
              <a:t>By parsing a WSDL file, a program can …</a:t>
            </a:r>
          </a:p>
          <a:p>
            <a:pPr lvl="1"/>
            <a:r>
              <a:rPr lang="en-US"/>
              <a:t>Determine if service is suitable, how to format the request, and how to handle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WSDL File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Describes how to bind a service</a:t>
            </a:r>
          </a:p>
          <a:p>
            <a:pPr lvl="1"/>
            <a:r>
              <a:rPr lang="en-US" dirty="0"/>
              <a:t>Messaging style</a:t>
            </a:r>
          </a:p>
          <a:p>
            <a:pPr lvl="1"/>
            <a:r>
              <a:rPr lang="en-US" dirty="0"/>
              <a:t>Formatting (encoding) style</a:t>
            </a:r>
          </a:p>
          <a:p>
            <a:pPr lvl="1"/>
            <a:r>
              <a:rPr lang="en-US" dirty="0"/>
              <a:t>Transport protocol such as http, </a:t>
            </a:r>
            <a:r>
              <a:rPr lang="en-US" dirty="0" err="1"/>
              <a:t>smtp</a:t>
            </a:r>
            <a:r>
              <a:rPr lang="en-US" dirty="0"/>
              <a:t>, soap</a:t>
            </a:r>
          </a:p>
          <a:p>
            <a:r>
              <a:rPr lang="en-US" dirty="0"/>
              <a:t>Describes where to locate a web service</a:t>
            </a:r>
          </a:p>
          <a:p>
            <a:pPr lvl="1"/>
            <a:r>
              <a:rPr lang="en-US" dirty="0"/>
              <a:t>A set of ports</a:t>
            </a:r>
          </a:p>
          <a:p>
            <a:pPr lvl="2"/>
            <a:r>
              <a:rPr lang="en-US" dirty="0"/>
              <a:t>A port defines the location of a web service, e.g., network address location or URL</a:t>
            </a:r>
          </a:p>
          <a:p>
            <a:r>
              <a:rPr lang="en-US" dirty="0"/>
              <a:t>By parsing a WSDL file, a program can:</a:t>
            </a:r>
          </a:p>
          <a:p>
            <a:pPr lvl="1"/>
            <a:r>
              <a:rPr lang="en-US" dirty="0"/>
              <a:t>Locate and bind a web service</a:t>
            </a:r>
          </a:p>
        </p:txBody>
      </p:sp>
    </p:spTree>
    <p:extLst>
      <p:ext uri="{BB962C8B-B14F-4D97-AF65-F5344CB8AC3E}">
        <p14:creationId xmlns:p14="http://schemas.microsoft.com/office/powerpoint/2010/main" val="343444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Document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Abstract (interface) definitions</a:t>
            </a:r>
          </a:p>
          <a:p>
            <a:pPr lvl="1"/>
            <a:r>
              <a:rPr lang="en-US" sz="2400" dirty="0"/>
              <a:t>&lt;types&gt;	data type definitions</a:t>
            </a:r>
          </a:p>
          <a:p>
            <a:pPr lvl="1"/>
            <a:r>
              <a:rPr lang="en-US" sz="2400" dirty="0"/>
              <a:t>&lt;message&gt;	operation parameters</a:t>
            </a:r>
          </a:p>
          <a:p>
            <a:pPr lvl="1"/>
            <a:r>
              <a:rPr lang="en-US" sz="2400" dirty="0"/>
              <a:t>&lt;operation&gt;	abstract description of service actions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portType</a:t>
            </a:r>
            <a:r>
              <a:rPr lang="en-US" sz="2400" dirty="0"/>
              <a:t>&gt;	set of operation definitions</a:t>
            </a:r>
          </a:p>
          <a:p>
            <a:r>
              <a:rPr lang="en-US" sz="2800" dirty="0"/>
              <a:t>Concrete (implementation) definitions</a:t>
            </a:r>
          </a:p>
          <a:p>
            <a:pPr lvl="1"/>
            <a:r>
              <a:rPr lang="en-US" sz="2400" dirty="0"/>
              <a:t>&lt;binding&gt;	operation bindings</a:t>
            </a:r>
          </a:p>
          <a:p>
            <a:pPr lvl="1"/>
            <a:r>
              <a:rPr lang="en-US" sz="2400" dirty="0"/>
              <a:t>&lt;port&gt;		association of endpoint with a binding </a:t>
            </a:r>
          </a:p>
          <a:p>
            <a:pPr lvl="1"/>
            <a:r>
              <a:rPr lang="en-US" sz="2400" dirty="0"/>
              <a:t>&lt;service&gt;	location/address for each binding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http://webservices.amazon.com/AWSECommerceService/AWSECommerceService.wsdl</a:t>
            </a:r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23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D-6D7F-3B45-A313-EC66F61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6B1D-0427-6040-A296-9195FBE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a SOAP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Zeep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8 with Java EJB</a:t>
            </a:r>
          </a:p>
          <a:p>
            <a:r>
              <a:rPr lang="en-US" dirty="0"/>
              <a:t>Publishing a SOAP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Spyne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8 with Java EJB</a:t>
            </a:r>
          </a:p>
        </p:txBody>
      </p:sp>
    </p:spTree>
    <p:extLst>
      <p:ext uri="{BB962C8B-B14F-4D97-AF65-F5344CB8AC3E}">
        <p14:creationId xmlns:p14="http://schemas.microsoft.com/office/powerpoint/2010/main" val="251036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 (Representational State Transfer)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Client references a Web resource using a URL</a:t>
            </a:r>
          </a:p>
          <a:p>
            <a:r>
              <a:rPr lang="en-US" sz="2400" dirty="0"/>
              <a:t>A resource  representation returned (an HTML document)</a:t>
            </a:r>
          </a:p>
          <a:p>
            <a:r>
              <a:rPr lang="en-US" sz="2400" dirty="0"/>
              <a:t>Representation (e.g., Boeing747.html) puts client in new state </a:t>
            </a:r>
          </a:p>
          <a:p>
            <a:r>
              <a:rPr lang="en-US" sz="2400" dirty="0"/>
              <a:t>When client selects hyperlink in Boeing747.html, it accesses another resource</a:t>
            </a:r>
          </a:p>
          <a:p>
            <a:r>
              <a:rPr lang="en-US" sz="2400" dirty="0"/>
              <a:t>New representation places client into yet another state</a:t>
            </a:r>
          </a:p>
          <a:p>
            <a:r>
              <a:rPr lang="en-US" sz="2400" dirty="0"/>
              <a:t>Client transfers state with each resource representation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49400" y="4737458"/>
            <a:ext cx="6400800" cy="2018753"/>
            <a:chOff x="1157288" y="1524000"/>
            <a:chExt cx="6718300" cy="291652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6316663" y="1524000"/>
              <a:ext cx="1558925" cy="1471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Resource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57288" y="1766887"/>
              <a:ext cx="1284287" cy="1025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441575" y="2214562"/>
              <a:ext cx="3795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63800" y="1566794"/>
              <a:ext cx="4054801" cy="400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http://www.boeing.com/boeing/commercial/747family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425716" y="2347912"/>
              <a:ext cx="382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452813" y="2405062"/>
              <a:ext cx="0" cy="103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219700" y="2557462"/>
              <a:ext cx="0" cy="103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452814" y="3595688"/>
              <a:ext cx="1766887" cy="844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/>
                <a:t>Boeing747.html</a:t>
              </a: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346450" y="2370137"/>
              <a:ext cx="1851025" cy="252413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148" y="49"/>
                </a:cxn>
                <a:cxn ang="0">
                  <a:pos x="312" y="76"/>
                </a:cxn>
                <a:cxn ang="0">
                  <a:pos x="376" y="67"/>
                </a:cxn>
                <a:cxn ang="0">
                  <a:pos x="385" y="94"/>
                </a:cxn>
                <a:cxn ang="0">
                  <a:pos x="467" y="113"/>
                </a:cxn>
                <a:cxn ang="0">
                  <a:pos x="603" y="149"/>
                </a:cxn>
                <a:cxn ang="0">
                  <a:pos x="821" y="122"/>
                </a:cxn>
                <a:cxn ang="0">
                  <a:pos x="1103" y="149"/>
                </a:cxn>
                <a:cxn ang="0">
                  <a:pos x="1166" y="131"/>
                </a:cxn>
              </a:cxnLst>
              <a:rect l="0" t="0" r="r" b="b"/>
              <a:pathLst>
                <a:path w="1166" h="159">
                  <a:moveTo>
                    <a:pt x="76" y="22"/>
                  </a:moveTo>
                  <a:cubicBezTo>
                    <a:pt x="218" y="58"/>
                    <a:pt x="0" y="0"/>
                    <a:pt x="148" y="49"/>
                  </a:cubicBezTo>
                  <a:cubicBezTo>
                    <a:pt x="199" y="66"/>
                    <a:pt x="261" y="70"/>
                    <a:pt x="312" y="76"/>
                  </a:cubicBezTo>
                  <a:cubicBezTo>
                    <a:pt x="333" y="73"/>
                    <a:pt x="355" y="62"/>
                    <a:pt x="376" y="67"/>
                  </a:cubicBezTo>
                  <a:cubicBezTo>
                    <a:pt x="385" y="69"/>
                    <a:pt x="377" y="90"/>
                    <a:pt x="385" y="94"/>
                  </a:cubicBezTo>
                  <a:cubicBezTo>
                    <a:pt x="410" y="107"/>
                    <a:pt x="440" y="105"/>
                    <a:pt x="467" y="113"/>
                  </a:cubicBezTo>
                  <a:cubicBezTo>
                    <a:pt x="513" y="126"/>
                    <a:pt x="557" y="137"/>
                    <a:pt x="603" y="149"/>
                  </a:cubicBezTo>
                  <a:cubicBezTo>
                    <a:pt x="630" y="68"/>
                    <a:pt x="762" y="119"/>
                    <a:pt x="821" y="122"/>
                  </a:cubicBezTo>
                  <a:cubicBezTo>
                    <a:pt x="916" y="153"/>
                    <a:pt x="1004" y="159"/>
                    <a:pt x="1103" y="149"/>
                  </a:cubicBezTo>
                  <a:cubicBezTo>
                    <a:pt x="1160" y="130"/>
                    <a:pt x="1138" y="131"/>
                    <a:pt x="1166" y="1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340100" y="3402012"/>
              <a:ext cx="1851025" cy="252413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148" y="49"/>
                </a:cxn>
                <a:cxn ang="0">
                  <a:pos x="312" y="76"/>
                </a:cxn>
                <a:cxn ang="0">
                  <a:pos x="376" y="67"/>
                </a:cxn>
                <a:cxn ang="0">
                  <a:pos x="385" y="94"/>
                </a:cxn>
                <a:cxn ang="0">
                  <a:pos x="467" y="113"/>
                </a:cxn>
                <a:cxn ang="0">
                  <a:pos x="603" y="149"/>
                </a:cxn>
                <a:cxn ang="0">
                  <a:pos x="821" y="122"/>
                </a:cxn>
                <a:cxn ang="0">
                  <a:pos x="1103" y="149"/>
                </a:cxn>
                <a:cxn ang="0">
                  <a:pos x="1166" y="131"/>
                </a:cxn>
              </a:cxnLst>
              <a:rect l="0" t="0" r="r" b="b"/>
              <a:pathLst>
                <a:path w="1166" h="159">
                  <a:moveTo>
                    <a:pt x="76" y="22"/>
                  </a:moveTo>
                  <a:cubicBezTo>
                    <a:pt x="218" y="58"/>
                    <a:pt x="0" y="0"/>
                    <a:pt x="148" y="49"/>
                  </a:cubicBezTo>
                  <a:cubicBezTo>
                    <a:pt x="199" y="66"/>
                    <a:pt x="261" y="70"/>
                    <a:pt x="312" y="76"/>
                  </a:cubicBezTo>
                  <a:cubicBezTo>
                    <a:pt x="333" y="73"/>
                    <a:pt x="355" y="62"/>
                    <a:pt x="376" y="67"/>
                  </a:cubicBezTo>
                  <a:cubicBezTo>
                    <a:pt x="385" y="69"/>
                    <a:pt x="377" y="90"/>
                    <a:pt x="385" y="94"/>
                  </a:cubicBezTo>
                  <a:cubicBezTo>
                    <a:pt x="410" y="107"/>
                    <a:pt x="440" y="105"/>
                    <a:pt x="467" y="113"/>
                  </a:cubicBezTo>
                  <a:cubicBezTo>
                    <a:pt x="513" y="126"/>
                    <a:pt x="557" y="137"/>
                    <a:pt x="603" y="149"/>
                  </a:cubicBezTo>
                  <a:cubicBezTo>
                    <a:pt x="630" y="68"/>
                    <a:pt x="762" y="119"/>
                    <a:pt x="821" y="122"/>
                  </a:cubicBezTo>
                  <a:cubicBezTo>
                    <a:pt x="916" y="153"/>
                    <a:pt x="1004" y="159"/>
                    <a:pt x="1103" y="149"/>
                  </a:cubicBezTo>
                  <a:cubicBezTo>
                    <a:pt x="1160" y="130"/>
                    <a:pt x="1138" y="131"/>
                    <a:pt x="1166" y="1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475038" y="2697162"/>
              <a:ext cx="2126022" cy="1049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000" u="sng" dirty="0">
                  <a:solidFill>
                    <a:schemeClr val="tx1"/>
                  </a:solidFill>
                </a:rPr>
                <a:t>Fuel requirements</a:t>
              </a:r>
            </a:p>
            <a:p>
              <a:r>
                <a:rPr lang="en-US" sz="1000" u="sng" dirty="0">
                  <a:solidFill>
                    <a:schemeClr val="tx1"/>
                  </a:solidFill>
                </a:rPr>
                <a:t>Maintenance schedule</a:t>
              </a:r>
              <a:endParaRPr lang="en-US" sz="10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43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Information from database</a:t>
            </a:r>
          </a:p>
          <a:p>
            <a:pPr lvl="1"/>
            <a:r>
              <a:rPr lang="en-US"/>
              <a:t>invoice, resume, price, phone number,… </a:t>
            </a:r>
          </a:p>
          <a:p>
            <a:r>
              <a:rPr lang="en-US"/>
              <a:t>Image</a:t>
            </a:r>
          </a:p>
          <a:p>
            <a:pPr lvl="1"/>
            <a:r>
              <a:rPr lang="en-US"/>
              <a:t>map, photo, ...</a:t>
            </a:r>
          </a:p>
          <a:p>
            <a:r>
              <a:rPr lang="en-US"/>
              <a:t>Audio</a:t>
            </a:r>
          </a:p>
          <a:p>
            <a:pPr lvl="1"/>
            <a:r>
              <a:rPr lang="en-US"/>
              <a:t>song, speech, …</a:t>
            </a:r>
          </a:p>
          <a:p>
            <a:r>
              <a:rPr lang="en-US"/>
              <a:t>Video</a:t>
            </a:r>
          </a:p>
          <a:p>
            <a:pPr lvl="1"/>
            <a:r>
              <a:rPr lang="en-US"/>
              <a:t>movie clip, …</a:t>
            </a:r>
          </a:p>
          <a:p>
            <a:r>
              <a:rPr lang="en-US"/>
              <a:t>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SOA: Roles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Web services provider</a:t>
            </a:r>
          </a:p>
          <a:p>
            <a:pPr lvl="1"/>
            <a:r>
              <a:rPr lang="en-US"/>
              <a:t>Owns Web service and implements business logic</a:t>
            </a:r>
          </a:p>
          <a:p>
            <a:pPr lvl="1"/>
            <a:r>
              <a:rPr lang="en-US"/>
              <a:t>Hosts and controls access to the service</a:t>
            </a:r>
          </a:p>
          <a:p>
            <a:pPr lvl="2"/>
            <a:r>
              <a:rPr lang="en-US"/>
              <a:t>Examples: Microsoft, Amazon, Facebook, …</a:t>
            </a:r>
          </a:p>
          <a:p>
            <a:r>
              <a:rPr lang="en-US"/>
              <a:t>Web services requestor</a:t>
            </a:r>
          </a:p>
          <a:p>
            <a:pPr lvl="1"/>
            <a:r>
              <a:rPr lang="en-US"/>
              <a:t>Requires the certain functions to be satisfied</a:t>
            </a:r>
          </a:p>
          <a:p>
            <a:pPr lvl="1"/>
            <a:r>
              <a:rPr lang="en-US"/>
              <a:t>Looks for and invokes the service</a:t>
            </a:r>
          </a:p>
          <a:p>
            <a:pPr lvl="2"/>
            <a:r>
              <a:rPr lang="en-US"/>
              <a:t>Examples: a client, a server, or another web service</a:t>
            </a:r>
          </a:p>
          <a:p>
            <a:r>
              <a:rPr lang="en-US"/>
              <a:t>Web services registry</a:t>
            </a:r>
          </a:p>
          <a:p>
            <a:pPr lvl="1"/>
            <a:r>
              <a:rPr lang="en-US"/>
              <a:t>Searchable directory where service descriptions can be published and searched</a:t>
            </a:r>
          </a:p>
          <a:p>
            <a:pPr lvl="2"/>
            <a:r>
              <a:rPr lang="en-US"/>
              <a:t>Examples: UDDI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resource is represented as a distinct  Uniform Resource Identifier (URI)</a:t>
            </a:r>
          </a:p>
          <a:p>
            <a:pPr lvl="1"/>
            <a:r>
              <a:rPr lang="en-US" dirty="0"/>
              <a:t>Uniform Resource Name (URN)</a:t>
            </a:r>
          </a:p>
          <a:p>
            <a:pPr lvl="2"/>
            <a:r>
              <a:rPr lang="en-US" dirty="0"/>
              <a:t>e.g., isbn-10:  3642078885 </a:t>
            </a:r>
          </a:p>
          <a:p>
            <a:pPr lvl="1"/>
            <a:r>
              <a:rPr lang="en-US" dirty="0"/>
              <a:t>Uniform Resource Locator (URL)</a:t>
            </a:r>
          </a:p>
          <a:p>
            <a:pPr lvl="2"/>
            <a:r>
              <a:rPr lang="en-US" dirty="0"/>
              <a:t>e.g., http://</a:t>
            </a:r>
            <a:r>
              <a:rPr lang="en-US" dirty="0" err="1"/>
              <a:t>www.imdb.com</a:t>
            </a:r>
            <a:r>
              <a:rPr lang="en-US" dirty="0"/>
              <a:t>/title/tt0068646/?ref_=fn_al_tt_1</a:t>
            </a:r>
          </a:p>
        </p:txBody>
      </p:sp>
    </p:spTree>
    <p:extLst>
      <p:ext uri="{BB962C8B-B14F-4D97-AF65-F5344CB8AC3E}">
        <p14:creationId xmlns:p14="http://schemas.microsoft.com/office/powerpoint/2010/main" val="201424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Design Pattern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resource for every service</a:t>
            </a:r>
          </a:p>
          <a:p>
            <a:r>
              <a:rPr lang="en-US"/>
              <a:t>Uniquely identify each resource with a logical URL</a:t>
            </a:r>
          </a:p>
          <a:p>
            <a:r>
              <a:rPr lang="en-US"/>
              <a:t>Design your information to link to other information</a:t>
            </a:r>
          </a:p>
          <a:p>
            <a:pPr lvl="1"/>
            <a:r>
              <a:rPr lang="en-US"/>
              <a:t>That is, the information that a resource returns to a client should link to other information in a network of related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Design Pattern (2)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interactions between a client and a web service are done with simple operations</a:t>
            </a:r>
          </a:p>
          <a:p>
            <a:r>
              <a:rPr lang="en-US" dirty="0"/>
              <a:t>Most web interactions are done using HTTP and just four operations: </a:t>
            </a:r>
          </a:p>
          <a:p>
            <a:pPr lvl="1"/>
            <a:r>
              <a:rPr lang="en-US" dirty="0"/>
              <a:t>Retrieve information (HTTP GET)</a:t>
            </a:r>
          </a:p>
          <a:p>
            <a:pPr lvl="1"/>
            <a:r>
              <a:rPr lang="en-US" dirty="0"/>
              <a:t>Create information (HTTP PUT)</a:t>
            </a:r>
          </a:p>
          <a:p>
            <a:pPr lvl="1"/>
            <a:r>
              <a:rPr lang="en-US" dirty="0"/>
              <a:t>Update information (HTTP POST)</a:t>
            </a:r>
          </a:p>
          <a:p>
            <a:pPr lvl="1"/>
            <a:r>
              <a:rPr lang="en-US" dirty="0"/>
              <a:t>Delete information (HTTP DELETE)</a:t>
            </a:r>
          </a:p>
        </p:txBody>
      </p:sp>
    </p:spTree>
    <p:extLst>
      <p:ext uri="{BB962C8B-B14F-4D97-AF65-F5344CB8AC3E}">
        <p14:creationId xmlns:p14="http://schemas.microsoft.com/office/powerpoint/2010/main" val="23810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RESTful Web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Service: Get a list of parts</a:t>
            </a:r>
          </a:p>
          <a:p>
            <a:pPr lvl="1"/>
            <a:r>
              <a:rPr lang="en-US" dirty="0"/>
              <a:t>Web service makes an available URL to a parts list resource</a:t>
            </a:r>
          </a:p>
          <a:p>
            <a:pPr lvl="1"/>
            <a:r>
              <a:rPr lang="en-US" dirty="0"/>
              <a:t>A client uses this URL to get the parts list</a:t>
            </a:r>
          </a:p>
          <a:p>
            <a:pPr lvl="2"/>
            <a:r>
              <a:rPr lang="en-US" dirty="0"/>
              <a:t>http://www.parts-depot.com/parts</a:t>
            </a:r>
          </a:p>
          <a:p>
            <a:pPr lvl="2"/>
            <a:r>
              <a:rPr lang="en-US" dirty="0"/>
              <a:t>Note </a:t>
            </a:r>
          </a:p>
          <a:p>
            <a:pPr lvl="3"/>
            <a:r>
              <a:rPr lang="en-US" dirty="0"/>
              <a:t>How web service generates the parts list is completely transparent to the client</a:t>
            </a:r>
          </a:p>
          <a:p>
            <a:pPr lvl="3"/>
            <a:r>
              <a:rPr lang="en-US" dirty="0"/>
              <a:t>This is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404157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Returned: Parts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resource is identified as a URL</a:t>
            </a:r>
          </a:p>
          <a:p>
            <a:r>
              <a:rPr lang="en-US" sz="2800" dirty="0"/>
              <a:t>Parts list has links to get each part’s detailed info</a:t>
            </a:r>
          </a:p>
          <a:p>
            <a:r>
              <a:rPr lang="en-US" sz="2800" dirty="0"/>
              <a:t>Key feature of REST design pattern</a:t>
            </a:r>
          </a:p>
          <a:p>
            <a:pPr lvl="1"/>
            <a:r>
              <a:rPr lang="en-US" sz="2400" dirty="0"/>
              <a:t>Client transfers from one state to next by examining and choosing from alternative URLs in the response document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05128" y="4118795"/>
            <a:ext cx="7981672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&lt;?xml version="1.0"?&gt;</a:t>
            </a:r>
          </a:p>
          <a:p>
            <a:pPr algn="l"/>
            <a:r>
              <a:rPr lang="en-US" sz="2000" dirty="0"/>
              <a:t>&lt;</a:t>
            </a:r>
            <a:r>
              <a:rPr lang="en-US" sz="2000" b="1" dirty="0"/>
              <a:t>Parts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&lt;Part id="00345"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="http://www.parts-depot.com/parts/00345"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id="00346"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="http://www.parts-depot.com/parts/00346"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id="00347"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="http://www.parts-depot.com/parts/00347"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id="00348"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="http://www.parts-depot.com/parts/00348"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&lt;/</a:t>
            </a:r>
            <a:r>
              <a:rPr lang="en-US" sz="2000" b="1" dirty="0"/>
              <a:t>Parts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591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80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600" dirty="0">
              <a:solidFill>
                <a:srgbClr val="74A510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-4495800" y="5257800"/>
            <a:ext cx="8308975" cy="468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695304"/>
            <a:ext cx="8229600" cy="258532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/>
              <a:t>&lt;?xml version="1.0"?&gt;</a:t>
            </a:r>
          </a:p>
          <a:p>
            <a:pPr algn="l"/>
            <a:r>
              <a:rPr lang="en-US" dirty="0"/>
              <a:t>&lt;</a:t>
            </a:r>
            <a:r>
              <a:rPr lang="en-US" b="1" dirty="0"/>
              <a:t>Part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  &lt;Part-ID&gt;00345&lt;/Part-ID&gt;</a:t>
            </a:r>
          </a:p>
          <a:p>
            <a:pPr algn="l"/>
            <a:r>
              <a:rPr lang="en-US" dirty="0"/>
              <a:t>      &lt;Name&gt;Widget-A&lt;/Name&gt;</a:t>
            </a:r>
          </a:p>
          <a:p>
            <a:pPr algn="l"/>
            <a:r>
              <a:rPr lang="en-US" dirty="0"/>
              <a:t>      &lt;Description&gt;This part is used within the frap assembly&lt;/Description&gt;</a:t>
            </a:r>
          </a:p>
          <a:p>
            <a:pPr algn="l"/>
            <a:r>
              <a:rPr lang="en-US" dirty="0"/>
              <a:t>      &lt;Specification </a:t>
            </a:r>
            <a:r>
              <a:rPr lang="en-US" b="1" dirty="0" err="1"/>
              <a:t>href</a:t>
            </a:r>
            <a:r>
              <a:rPr lang="en-US" b="1" dirty="0"/>
              <a:t>="http://www.parts-depot.com/parts/00345/specification"</a:t>
            </a:r>
            <a:r>
              <a:rPr lang="en-US" dirty="0"/>
              <a:t>/&gt;</a:t>
            </a:r>
          </a:p>
          <a:p>
            <a:pPr algn="l"/>
            <a:r>
              <a:rPr lang="en-US" dirty="0"/>
              <a:t>      &lt;</a:t>
            </a:r>
            <a:r>
              <a:rPr lang="en-US" dirty="0" err="1"/>
              <a:t>UnitCost</a:t>
            </a:r>
            <a:r>
              <a:rPr lang="en-US" dirty="0"/>
              <a:t> currency="USD"&gt;0.10&lt;/</a:t>
            </a:r>
            <a:r>
              <a:rPr lang="en-US" dirty="0" err="1"/>
              <a:t>UnitCost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  &lt;Quantity&gt;10&lt;/Quantity&gt;</a:t>
            </a:r>
          </a:p>
          <a:p>
            <a:pPr algn="l"/>
            <a:r>
              <a:rPr lang="en-US" dirty="0"/>
              <a:t>&lt;/</a:t>
            </a:r>
            <a:r>
              <a:rPr lang="en-US" b="1" dirty="0"/>
              <a:t>Part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Web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 detailed information about a particular part</a:t>
            </a:r>
          </a:p>
          <a:p>
            <a:pPr lvl="1"/>
            <a:r>
              <a:rPr lang="en-US" sz="2400" dirty="0"/>
              <a:t>Web service makes available a URL to each part resource</a:t>
            </a:r>
          </a:p>
          <a:p>
            <a:pPr lvl="2"/>
            <a:r>
              <a:rPr lang="en-US" sz="2000" dirty="0"/>
              <a:t>For example, here's how a client requests a specific part:</a:t>
            </a:r>
          </a:p>
          <a:p>
            <a:pPr lvl="3"/>
            <a:r>
              <a:rPr lang="en-US" sz="1800" dirty="0">
                <a:hlinkClick r:id="rId3"/>
              </a:rPr>
              <a:t>http://www.parts-depot.com/parts/00345</a:t>
            </a:r>
            <a:endParaRPr lang="en-US" sz="1800" dirty="0"/>
          </a:p>
          <a:p>
            <a:pPr lvl="2"/>
            <a:r>
              <a:rPr lang="en-US" sz="2000" dirty="0"/>
              <a:t>Data returned</a:t>
            </a:r>
          </a:p>
        </p:txBody>
      </p:sp>
    </p:spTree>
    <p:extLst>
      <p:ext uri="{BB962C8B-B14F-4D97-AF65-F5344CB8AC3E}">
        <p14:creationId xmlns:p14="http://schemas.microsoft.com/office/powerpoint/2010/main" val="1460042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 Examples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Weather service</a:t>
            </a:r>
          </a:p>
          <a:p>
            <a:pPr lvl="1"/>
            <a:r>
              <a:rPr lang="en-US" dirty="0">
                <a:hlinkClick r:id="rId2"/>
              </a:rPr>
              <a:t>http://vhost3.cs.rit.edu/weather/Service.svc</a:t>
            </a:r>
            <a:endParaRPr lang="en-US" dirty="0"/>
          </a:p>
          <a:p>
            <a:pPr lvl="0"/>
            <a:r>
              <a:rPr lang="en-US" dirty="0"/>
              <a:t>IMDB service</a:t>
            </a:r>
          </a:p>
          <a:p>
            <a:pPr lvl="1"/>
            <a:r>
              <a:rPr lang="en-US" dirty="0">
                <a:hlinkClick r:id="rId3"/>
              </a:rPr>
              <a:t>http://vhost3.cs.rit.edu/IMDB/Service.svc</a:t>
            </a:r>
            <a:endParaRPr lang="en-US" dirty="0"/>
          </a:p>
          <a:p>
            <a:pPr lvl="0"/>
            <a:r>
              <a:rPr lang="en-US" dirty="0"/>
              <a:t>Calculator service</a:t>
            </a:r>
          </a:p>
          <a:p>
            <a:pPr lvl="1"/>
            <a:r>
              <a:rPr lang="en-US" dirty="0">
                <a:hlinkClick r:id="rId4"/>
              </a:rPr>
              <a:t>http://vhost3.cs.rit.edu/Calculator/Service.svc</a:t>
            </a:r>
            <a:endParaRPr lang="en-US" dirty="0"/>
          </a:p>
          <a:p>
            <a:pPr lvl="0"/>
            <a:r>
              <a:rPr lang="en-US" dirty="0"/>
              <a:t>Test the services via the following link</a:t>
            </a:r>
          </a:p>
          <a:p>
            <a:pPr lvl="1"/>
            <a:r>
              <a:rPr lang="en-US" dirty="0">
                <a:hlinkClick r:id="rId5"/>
              </a:rPr>
              <a:t>http://vhost3.cs.rit.edu/Application/</a:t>
            </a:r>
            <a:endParaRPr lang="en-US" dirty="0"/>
          </a:p>
          <a:p>
            <a:pPr lvl="0"/>
            <a:r>
              <a:rPr lang="en-US" dirty="0"/>
              <a:t>Some source code and sample services</a:t>
            </a:r>
          </a:p>
          <a:p>
            <a:pPr lvl="1"/>
            <a:r>
              <a:rPr lang="en-US" dirty="0">
                <a:hlinkClick r:id="rId6"/>
              </a:rPr>
              <a:t>http://vhost3.cs.rit.edu/CentralRepository/index.aspx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Response Formats of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XML: eExtensible Markup Language</a:t>
            </a:r>
          </a:p>
          <a:p>
            <a:pPr lvl="1"/>
            <a:r>
              <a:rPr lang="en-US"/>
              <a:t>Universal format for structured documents and data on the Web</a:t>
            </a:r>
          </a:p>
          <a:p>
            <a:pPr lvl="1"/>
            <a:r>
              <a:rPr lang="en-US"/>
              <a:t>Common data format of Web services</a:t>
            </a:r>
          </a:p>
          <a:p>
            <a:r>
              <a:rPr lang="en-US"/>
              <a:t>JSON: Javascript Object Notation</a:t>
            </a:r>
          </a:p>
          <a:p>
            <a:pPr lvl="1"/>
            <a:r>
              <a:rPr lang="en-US"/>
              <a:t>Derived from the JavaScript scripting language</a:t>
            </a:r>
          </a:p>
          <a:p>
            <a:pPr lvl="1"/>
            <a:r>
              <a:rPr lang="en-US"/>
              <a:t>Used for serializing and transmitting 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4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XML-Formatted Response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544638"/>
            <a:ext cx="8458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&lt;root response="True"&gt;</a:t>
            </a:r>
          </a:p>
          <a:p>
            <a:r>
              <a:rPr lang="en-US" dirty="0"/>
              <a:t>&lt;Movie Title="Titanic" Year="1997" </a:t>
            </a:r>
            <a:r>
              <a:rPr lang="en-US" dirty="0" err="1"/>
              <a:t>imdbID</a:t>
            </a:r>
            <a:r>
              <a:rPr lang="en-US" dirty="0"/>
              <a:t>="tt0120338" Type="movie"/&gt;</a:t>
            </a:r>
          </a:p>
          <a:p>
            <a:r>
              <a:rPr lang="en-US" dirty="0"/>
              <a:t>&lt;Movie Title="Titanic II" Year="2010" </a:t>
            </a:r>
            <a:r>
              <a:rPr lang="en-US" dirty="0" err="1"/>
              <a:t>imdbID</a:t>
            </a:r>
            <a:r>
              <a:rPr lang="en-US" dirty="0"/>
              <a:t>="tt1640571" Type="movie"/&gt;</a:t>
            </a:r>
          </a:p>
          <a:p>
            <a:r>
              <a:rPr lang="en-US" dirty="0"/>
              <a:t>&lt;Movie Title="Titanic: The Legend Goes On..." Year="2000" </a:t>
            </a:r>
            <a:r>
              <a:rPr lang="en-US" dirty="0" err="1"/>
              <a:t>imdbID</a:t>
            </a:r>
            <a:r>
              <a:rPr lang="en-US" dirty="0"/>
              <a:t>="tt0330994" Type="movie"/&gt;</a:t>
            </a:r>
          </a:p>
          <a:p>
            <a:r>
              <a:rPr lang="en-US" dirty="0"/>
              <a:t>&lt;Movie Title="Titanic" Year="1953" </a:t>
            </a:r>
            <a:r>
              <a:rPr lang="en-US" dirty="0" err="1"/>
              <a:t>imdbID</a:t>
            </a:r>
            <a:r>
              <a:rPr lang="en-US" dirty="0"/>
              <a:t>="tt0046435" Type="movie"/&gt;</a:t>
            </a:r>
          </a:p>
          <a:p>
            <a:r>
              <a:rPr lang="en-US" dirty="0"/>
              <a:t>&lt;Movie Title="Titanic" Year="1996" </a:t>
            </a:r>
            <a:r>
              <a:rPr lang="en-US" dirty="0" err="1"/>
              <a:t>imdbID</a:t>
            </a:r>
            <a:r>
              <a:rPr lang="en-US" dirty="0"/>
              <a:t>="tt0115392" Type="movie"/&gt;</a:t>
            </a:r>
          </a:p>
          <a:p>
            <a:r>
              <a:rPr lang="en-US" dirty="0"/>
              <a:t>&lt;Movie Title="Raise the Titanic" Year="1980" </a:t>
            </a:r>
            <a:r>
              <a:rPr lang="en-US" dirty="0" err="1"/>
              <a:t>imdbID</a:t>
            </a:r>
            <a:r>
              <a:rPr lang="en-US" dirty="0"/>
              <a:t>="tt0081400" Type="movie"/&gt;</a:t>
            </a:r>
          </a:p>
          <a:p>
            <a:r>
              <a:rPr lang="en-US" dirty="0"/>
              <a:t>&lt;Movie Title="Titanic" Year="2012" </a:t>
            </a:r>
            <a:r>
              <a:rPr lang="en-US" dirty="0" err="1"/>
              <a:t>imdbID</a:t>
            </a:r>
            <a:r>
              <a:rPr lang="en-US" dirty="0"/>
              <a:t>="tt1869152" Type="series"/&gt;</a:t>
            </a:r>
          </a:p>
          <a:p>
            <a:r>
              <a:rPr lang="en-US" dirty="0"/>
              <a:t>&lt;Movie Title="The Chambermaid on the Titanic" Year="1997" </a:t>
            </a:r>
            <a:r>
              <a:rPr lang="en-US" dirty="0" err="1"/>
              <a:t>imdbID</a:t>
            </a:r>
            <a:r>
              <a:rPr lang="en-US" dirty="0"/>
              <a:t>="tt0129923" Type="movie"/&gt;</a:t>
            </a:r>
          </a:p>
          <a:p>
            <a:r>
              <a:rPr lang="en-US" dirty="0"/>
              <a:t>&lt;Movie Title="Titanic: Blood and Steel" Year="2012" </a:t>
            </a:r>
            <a:r>
              <a:rPr lang="en-US" dirty="0" err="1"/>
              <a:t>imdbID</a:t>
            </a:r>
            <a:r>
              <a:rPr lang="en-US" dirty="0"/>
              <a:t>="tt1695366" Type="series"/&gt;</a:t>
            </a:r>
          </a:p>
          <a:p>
            <a:r>
              <a:rPr lang="en-US" dirty="0"/>
              <a:t>&lt;Movie Title="Titanic" Year="1943" </a:t>
            </a:r>
            <a:r>
              <a:rPr lang="en-US" dirty="0" err="1"/>
              <a:t>imdbID</a:t>
            </a:r>
            <a:r>
              <a:rPr lang="en-US" dirty="0"/>
              <a:t>="tt0036443" Type="movie"/&gt;</a:t>
            </a:r>
          </a:p>
          <a:p>
            <a:r>
              <a:rPr lang="en-US" dirty="0"/>
              <a:t>&lt;/root&gt;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(http://www.omdbapi.com/?s=titanic&amp;r=xml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12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</a:t>
            </a:r>
            <a:r>
              <a:rPr lang="en-US" dirty="0"/>
              <a:t>-Formatted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/>
              <a:t>{"Search":[{"Title":"Titanic","Year":"1997","imdbID":"tt0120338","Type":"movie"},{"Title":"Titanic II","Year":"2010","imdbID":"tt1640571","Type":"movie"},{"Title":"Titanic: The Legend Goes On...","Year":"2000","imdbID":"tt0330994","Type":"movie"},{"Title":"Titanic","Year":"1953","imdbID":"tt0046435","Type":"movie"},{"Title":"Titanic","Year":"1996","imdbID":"tt0115392","Type":"movie"},{"Title":"Raise the Titanic","Year":"1980","imdbID":"tt0081400","Type":"movie"},{"Title":"Titanic","Year":"2012","imdbID":"tt1869152","Type":"series"},{"Title":"The Chambermaid on the Titanic","Year":"1997","imdbID":"tt0129923","Type":"movie"},{"Title":"Titanic: Blood and Steel","Year":"2012","imdbID":"tt1695366","Type":"series"},{"Title":"Titanic","Year":"1943","imdbID":"tt0036443","Type":"movie"}]}</a:t>
            </a:r>
          </a:p>
          <a:p>
            <a:endParaRPr lang="tr-TR"/>
          </a:p>
          <a:p>
            <a:r>
              <a:rPr lang="tr-TR"/>
              <a:t>(</a:t>
            </a:r>
            <a:r>
              <a:rPr lang="tr-TR">
                <a:hlinkClick r:id="rId3"/>
              </a:rPr>
              <a:t>http://www.omdbapi.com/?s=titanic</a:t>
            </a:r>
            <a:r>
              <a:rPr lang="tr-TR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BFE1-77EC-ED40-B06C-9822CDAA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E707-FE23-684F-A778-0F2A3E34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consuming a SOAP web service</a:t>
            </a:r>
          </a:p>
        </p:txBody>
      </p:sp>
    </p:spTree>
    <p:extLst>
      <p:ext uri="{BB962C8B-B14F-4D97-AF65-F5344CB8AC3E}">
        <p14:creationId xmlns:p14="http://schemas.microsoft.com/office/powerpoint/2010/main" val="166279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D-6D7F-3B45-A313-EC66F61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6B1D-0427-6040-A296-9195FBE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a REST service</a:t>
            </a:r>
          </a:p>
          <a:p>
            <a:pPr lvl="1"/>
            <a:r>
              <a:rPr lang="en-US" dirty="0"/>
              <a:t>CURL Command line</a:t>
            </a:r>
          </a:p>
          <a:p>
            <a:pPr lvl="1"/>
            <a:r>
              <a:rPr lang="en-US" dirty="0"/>
              <a:t>Postman</a:t>
            </a:r>
          </a:p>
          <a:p>
            <a:r>
              <a:rPr lang="en-US" dirty="0"/>
              <a:t>Publishing a REST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Spyne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9729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DEBAF-464E-B34A-931B-386CD649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321211"/>
            <a:ext cx="8963025" cy="5713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63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E29DA-AD60-7448-AA79-AC25E31B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067B3-6130-A34A-ABA4-0B3A1E6E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DE64C-81BA-1E46-978A-22A20E75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D1DB4-185C-EF4A-847E-81056F37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4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2238</Words>
  <Application>Microsoft Macintosh PowerPoint</Application>
  <PresentationFormat>On-screen Show (4:3)</PresentationFormat>
  <Paragraphs>299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Tahoma</vt:lpstr>
      <vt:lpstr>Wingdings</vt:lpstr>
      <vt:lpstr>Office Theme</vt:lpstr>
      <vt:lpstr>Visio</vt:lpstr>
      <vt:lpstr>Service-Oriented Programming</vt:lpstr>
      <vt:lpstr>SOP Basis: Service-Oriented Architecture (SOA)</vt:lpstr>
      <vt:lpstr>SOA: Roles of Interaction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</vt:lpstr>
      <vt:lpstr>Example</vt:lpstr>
      <vt:lpstr>XML: Key Concepts</vt:lpstr>
      <vt:lpstr>Elements</vt:lpstr>
      <vt:lpstr>Basic XML Tag Syntax</vt:lpstr>
      <vt:lpstr>Attributes</vt:lpstr>
      <vt:lpstr>Simple Object Access Protocol</vt:lpstr>
      <vt:lpstr>SOAP Message</vt:lpstr>
      <vt:lpstr>SOAP Request (Example)</vt:lpstr>
      <vt:lpstr>SOAP Response (Example)</vt:lpstr>
      <vt:lpstr>Another Example</vt:lpstr>
      <vt:lpstr>WSDL</vt:lpstr>
      <vt:lpstr>Contents of a WSDL File (1)</vt:lpstr>
      <vt:lpstr>Contents of a WSDL File (2)</vt:lpstr>
      <vt:lpstr>WSDL Document Content</vt:lpstr>
      <vt:lpstr>DEMO</vt:lpstr>
      <vt:lpstr>REST (Representational State Transfer)</vt:lpstr>
      <vt:lpstr>Web Resources</vt:lpstr>
      <vt:lpstr>Resource Representation</vt:lpstr>
      <vt:lpstr>REST Design Pattern</vt:lpstr>
      <vt:lpstr>REST Design Pattern (2)</vt:lpstr>
      <vt:lpstr>An Example of RESTful Web Service</vt:lpstr>
      <vt:lpstr>Data Returned: Parts List</vt:lpstr>
      <vt:lpstr>Second Web Service</vt:lpstr>
      <vt:lpstr>Web Service Examples</vt:lpstr>
      <vt:lpstr>Response Formats of RESTful Web Services</vt:lpstr>
      <vt:lpstr>XML-Formatted Response Example</vt:lpstr>
      <vt:lpstr>Json-Formatted Response Example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Programming</dc:title>
  <dc:creator>Rajendra K Raj</dc:creator>
  <cp:lastModifiedBy>Eduardo Coelho de Lima</cp:lastModifiedBy>
  <cp:revision>90</cp:revision>
  <dcterms:created xsi:type="dcterms:W3CDTF">2013-07-11T10:15:14Z</dcterms:created>
  <dcterms:modified xsi:type="dcterms:W3CDTF">2021-04-16T14:56:38Z</dcterms:modified>
</cp:coreProperties>
</file>