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  <p:sldMasterId id="2147483798" r:id="rId9"/>
  </p:sldMasterIdLst>
  <p:notesMasterIdLst>
    <p:notesMasterId r:id="rId24"/>
  </p:notesMasterIdLst>
  <p:handoutMasterIdLst>
    <p:handoutMasterId r:id="rId25"/>
  </p:handoutMasterIdLst>
  <p:sldIdLst>
    <p:sldId id="3148" r:id="rId10"/>
    <p:sldId id="427" r:id="rId11"/>
    <p:sldId id="3155" r:id="rId12"/>
    <p:sldId id="429" r:id="rId13"/>
    <p:sldId id="3156" r:id="rId14"/>
    <p:sldId id="3157" r:id="rId15"/>
    <p:sldId id="435" r:id="rId16"/>
    <p:sldId id="3158" r:id="rId17"/>
    <p:sldId id="3159" r:id="rId18"/>
    <p:sldId id="3160" r:id="rId19"/>
    <p:sldId id="3161" r:id="rId20"/>
    <p:sldId id="3162" r:id="rId21"/>
    <p:sldId id="3163" r:id="rId22"/>
    <p:sldId id="3164" r:id="rId23"/>
  </p:sldIdLst>
  <p:sldSz cx="9144000" cy="5143500" type="screen16x9"/>
  <p:notesSz cx="7104063" cy="10234613"/>
  <p:embeddedFontLs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035" autoAdjust="0"/>
  </p:normalViewPr>
  <p:slideViewPr>
    <p:cSldViewPr snapToGrid="0">
      <p:cViewPr varScale="1">
        <p:scale>
          <a:sx n="61" d="100"/>
          <a:sy n="61" d="100"/>
        </p:scale>
        <p:origin x="14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3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5" y="0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853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5" y="9721853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2BC61-08AE-E3B9-DB96-B6F7D46D0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061F0D87-B3A6-AB0E-BFFD-1849BEC58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5FA48BA-D3A3-0291-FA54-E9E2EC182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44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D8CD5-21D5-C6EB-ED5B-32E633778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242926C5-9CF9-9726-92D9-8727909EB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7D41EBE-38D8-DBCC-340B-FABEAEF60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5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4D01-1520-19AE-5202-982743DD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2F4B389D-B662-3E49-E3E9-66D60698A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B04DA0B-3BB5-D465-D719-8B30D53F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9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3619-2FB5-A538-818E-E2F8B19AD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0540F245-5337-84A4-D220-D558AE63D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15E56AF1-03CC-FA82-A838-E727E0929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0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6C42-13F7-BCD7-4EC7-7E289E3B8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12F42D05-1AA7-C3FE-F90C-905DA8818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E0415CF-CB39-3305-2B03-B79B0D1DA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8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2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F057E-F84A-917B-359C-C88F0884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FDEAF639-E95D-1445-EB8B-9EC63FB56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2550E9B-4AE4-941C-9AFE-B30CF1CC9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80CE4-A20F-37DD-29D0-46517BD28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1440F039-56E7-B8BB-4469-1C268E7AF1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2683827E-14AE-8616-EEFA-789F36AD9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D8091-0390-5A80-BF81-2471F6E7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>
            <a:extLst>
              <a:ext uri="{FF2B5EF4-FFF2-40B4-BE49-F238E27FC236}">
                <a16:creationId xmlns:a16="http://schemas.microsoft.com/office/drawing/2014/main" id="{FA389AC5-02ED-E676-C33E-C0C713B1C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FF058A2-5C66-8A46-33CF-C170D911C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6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4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92DF-2E06-B244-D78C-B8917DB7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39E04B0C-C76A-03D3-BD81-363B3B582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01B9856B-73A4-C221-C2FA-802310A98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51A7-5A55-BD89-2667-15F29DE8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4A09B7D2-96C4-D005-3CB9-A5E1B7DF1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C3ADA4BE-19C7-8772-78AD-711ED8CF7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4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5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86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809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473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7143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7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59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2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0" y="3428333"/>
            <a:ext cx="9144000" cy="1433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err="1">
                <a:ln w="1270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Calibri Light" panose="020F0302020204030204"/>
                <a:ea typeface="+mj-ea"/>
                <a:cs typeface="Arial"/>
                <a:sym typeface="Arial"/>
              </a:rPr>
              <a:t>Biblioteca</a:t>
            </a:r>
            <a:r>
              <a:rPr kumimoji="0" lang="en-US" sz="5600" b="1" i="0" u="none" strike="noStrike" kern="120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Calibri Light" panose="020F0302020204030204"/>
                <a:ea typeface="+mj-ea"/>
                <a:cs typeface="Arial"/>
                <a:sym typeface="Arial"/>
              </a:rPr>
              <a:t> NumPy</a:t>
            </a: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69432-9592-C914-D3A5-98C1FDC48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F6CD8770-A1D8-F987-8F4E-EA5ADE32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Indexação e Corte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565AC3-E8B5-7697-A12F-61A9D1F85864}"/>
              </a:ext>
            </a:extLst>
          </p:cNvPr>
          <p:cNvSpPr txBox="1"/>
          <p:nvPr/>
        </p:nvSpPr>
        <p:spPr>
          <a:xfrm>
            <a:off x="1020278" y="720779"/>
            <a:ext cx="7595085" cy="3379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comporta com uma lista do PYTHON tanto para a parte de indexar como para a parte de corte;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Precisamos apena entender que no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 corte é feito apenas através de ponteiro, não faz cópia dos dados, assim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alerando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um dado no corte estará alterando o dado na origem. Para se criar uma copia com o corte deve ser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udado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 método .copy()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171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09D9-636C-5A90-D525-02EBE216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4E6B36C7-1FD1-4BD4-C190-31EF1D58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Indexação e Corte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DFC82D-5CA0-A1A1-8453-50F719FE53A8}"/>
              </a:ext>
            </a:extLst>
          </p:cNvPr>
          <p:cNvSpPr txBox="1"/>
          <p:nvPr/>
        </p:nvSpPr>
        <p:spPr>
          <a:xfrm>
            <a:off x="1020278" y="720779"/>
            <a:ext cx="7595085" cy="298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Além das formas tradicionais de indexação, 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possui ainda 2 outras formas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bastente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úteis: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Index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ação por lista, onde podemos passar a lista de índices que desejamos buscar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Indexação por padrão, onde passamos uma padrã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(condicional) e obtemos os itens que atendem a este padrão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2459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5030-D187-8FE5-CB7E-3500D328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7E646486-DEC2-7B2A-B723-6987A5B8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Operações Matemáticas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13206B-FB0E-56A5-CFC7-43A8D9F7E56D}"/>
              </a:ext>
            </a:extLst>
          </p:cNvPr>
          <p:cNvSpPr txBox="1"/>
          <p:nvPr/>
        </p:nvSpPr>
        <p:spPr>
          <a:xfrm>
            <a:off x="1020278" y="720779"/>
            <a:ext cx="7595085" cy="415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ndarrays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aceita as operações matemáticas básicas (+,-,*,/,**, //, %), tanto de escalar para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No caso de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operaçãoes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deve ser considerado os shapes que devem ser matematicamente compatíveis.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estatísticas básicas também podem ser buscadas em um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 operações matriciais, como determinante, matriz inversa e até mesmo a multiplicação matemática de matrizes também são possíveis.</a:t>
            </a:r>
          </a:p>
        </p:txBody>
      </p:sp>
    </p:spTree>
    <p:extLst>
      <p:ext uri="{BB962C8B-B14F-4D97-AF65-F5344CB8AC3E}">
        <p14:creationId xmlns:p14="http://schemas.microsoft.com/office/powerpoint/2010/main" val="19250406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DB9CD-73F3-CBFF-4A64-03892677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705F90E0-07AF-18BA-617E-B41F4572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Operações Matemáticas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47C4A2-3EAC-882A-E5BB-50330B51144A}"/>
              </a:ext>
            </a:extLst>
          </p:cNvPr>
          <p:cNvSpPr txBox="1"/>
          <p:nvPr/>
        </p:nvSpPr>
        <p:spPr>
          <a:xfrm>
            <a:off x="1020278" y="720779"/>
            <a:ext cx="7595085" cy="16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Funções matemáticas como raiz quadrada, logaritmo, exponencial, bem como as funções trigonométricas são possíveis de serem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erxecutadas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cada elemento no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6423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D32C-F931-8165-9DC9-DF425738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0F647699-EBC2-4F39-3608-B2EE3A0FF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Comparação de </a:t>
            </a: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Array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6EDA5D-B709-8201-689E-8988BC5745B5}"/>
              </a:ext>
            </a:extLst>
          </p:cNvPr>
          <p:cNvSpPr txBox="1"/>
          <p:nvPr/>
        </p:nvSpPr>
        <p:spPr>
          <a:xfrm>
            <a:off x="1020278" y="720779"/>
            <a:ext cx="7595085" cy="16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Podemos comparar 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elemento a elemento gerando um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bo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oleano com 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rerultado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ou podemos compara 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inteiro retornando um único valor booleano com o </a:t>
            </a:r>
            <a:r>
              <a:rPr lang="pt-BR" sz="22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resulyado</a:t>
            </a:r>
            <a:r>
              <a:rPr lang="pt-BR" sz="2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 comparação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2985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848032" y="166061"/>
            <a:ext cx="6400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NUMPY?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B19DA8-1BB1-2C04-AA7F-E538E4F3C42C}"/>
              </a:ext>
            </a:extLst>
          </p:cNvPr>
          <p:cNvSpPr txBox="1"/>
          <p:nvPr/>
        </p:nvSpPr>
        <p:spPr>
          <a:xfrm>
            <a:off x="943276" y="856648"/>
            <a:ext cx="7738711" cy="356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é o pacote fundamental para computação científica em Python. É uma biblioteca Python que fornece um objeto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multidimensional, vários objetos derivados (como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mascarados e matrizes) e uma variedade de rotinas para operações rápidas em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incluindo matemática, lógica, manipulação de formas, classificação, seleção, E/S, transformadas discretas de Fourier, álgebra linear básica, operações estatísticas básicas, simulação aleatória e muito mais.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6ECD-F29B-529E-1BDD-76F7E44E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A360281-55F9-AEF9-5AB0-0D6C9C63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2" y="166061"/>
            <a:ext cx="6400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NUMPY?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AF1CC2-3F56-6A24-4078-7FB4507F12CA}"/>
              </a:ext>
            </a:extLst>
          </p:cNvPr>
          <p:cNvSpPr txBox="1"/>
          <p:nvPr/>
        </p:nvSpPr>
        <p:spPr>
          <a:xfrm>
            <a:off x="943276" y="856648"/>
            <a:ext cx="7738711" cy="161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 centro do pacote </a:t>
            </a:r>
            <a:r>
              <a:rPr lang="pt-BR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pt-BR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está o objeto </a:t>
            </a:r>
            <a:r>
              <a:rPr lang="pt-BR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</a:t>
            </a:r>
            <a:r>
              <a:rPr lang="pt-BR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Ele encapsula </a:t>
            </a:r>
            <a:r>
              <a:rPr lang="pt-BR" sz="22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n-dimensionais de tipos de dados homogêneos com muitas operações sendo executadas em código compilado para desempenho. 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031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853481" y="193271"/>
            <a:ext cx="787663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Diferenças entre </a:t>
            </a: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NumPY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Listas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061B0E-9F19-F089-BE98-F9C7870DD77E}"/>
              </a:ext>
            </a:extLst>
          </p:cNvPr>
          <p:cNvSpPr txBox="1"/>
          <p:nvPr/>
        </p:nvSpPr>
        <p:spPr>
          <a:xfrm>
            <a:off x="1001026" y="798897"/>
            <a:ext cx="7642459" cy="398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Os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têm um tamanho fixo na criação, diferentemente das listas Python (que podem crescer dinamicamente). Alterar o tamanho de um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criará um novo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 excluirá o original.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Os elementos em uma matriz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devem ser todos do mesmo tipo de dados e, portanto, terão o mesmo tamanho na memória. A exceção: pode-se ter matrizes de objetos (Python, incluindo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), permitindo assim matrizes de elementos de tamanhos diferentes.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EC881-AD67-5ECB-BEF8-28DAF628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3830401C-F187-8BD3-A634-A3873223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81" y="193271"/>
            <a:ext cx="787663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Diferenças entre </a:t>
            </a: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NumPY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Listas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614F4A-CBCE-C0DA-D0CA-2A23AC1D19A8}"/>
              </a:ext>
            </a:extLst>
          </p:cNvPr>
          <p:cNvSpPr txBox="1"/>
          <p:nvPr/>
        </p:nvSpPr>
        <p:spPr>
          <a:xfrm>
            <a:off x="1001026" y="798897"/>
            <a:ext cx="7642459" cy="201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As matrizes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facilitam operações matemáticas avançadas e outros tipos de operações em grandes quantidades de dados. Normalmente, tais operações são executadas de forma mais eficiente e com menos código do que é possível usando as sequências internas do Python.</a:t>
            </a:r>
            <a:endParaRPr lang="pt-BR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731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6F48-C77C-33B4-E531-2FCFBCE1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012FE366-721E-127C-BE26-C9F8F628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81" y="193271"/>
            <a:ext cx="787663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Diferenças entre </a:t>
            </a: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NumPY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Listas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294749-074E-1030-EB56-45754AACF5D1}"/>
              </a:ext>
            </a:extLst>
          </p:cNvPr>
          <p:cNvSpPr txBox="1"/>
          <p:nvPr/>
        </p:nvSpPr>
        <p:spPr>
          <a:xfrm>
            <a:off x="1001026" y="798897"/>
            <a:ext cx="7642459" cy="361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Uma crescente quantidade de pacotes científicos e matemáticos baseados em Python estão usando matrizes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 embora estes normalmente suportem entrada de sequência Python, eles convertem essa entrada em matrizes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antes do processamento e eles frequentemente produzem matrizes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Em outras palavras, para usar com eficiência muito (talvez até a maioria) do software científico/matemático baseado em Python de hoje, apenas saber como usar os tipos de sequência internos do Python é insuficiente- também é preciso saber como usar matrizes </a:t>
            </a:r>
            <a:r>
              <a:rPr lang="pt-BR" sz="20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7385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1020278" y="148829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84F28D-47C7-A1C5-68FF-2B6125258158}"/>
              </a:ext>
            </a:extLst>
          </p:cNvPr>
          <p:cNvSpPr txBox="1"/>
          <p:nvPr/>
        </p:nvSpPr>
        <p:spPr>
          <a:xfrm>
            <a:off x="904775" y="868325"/>
            <a:ext cx="77868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uma estrutura de dados multidimensional usada em computação científica e análise de dados. 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fornece um objeto de matriz N-dimensional (ou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ndarray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que é uma grade homogênea de elementos, geralmente números, que podem ser indexados por um conjunto de inteiros.</a:t>
            </a:r>
          </a:p>
          <a:p>
            <a:pPr algn="just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são mais eficientes do que as listas Python para armazenar e manipular grandes quantidades de dados, pois são implementados em Linguagem C e fornecem várias otimizações de desempenho. Além disso, 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a fácil leitura e escrita de arquivos de dados, integração com outras bibliotecas Python e suporte a operações em paralelo usando várias CPUs ou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GPUs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3F50-93FF-BF18-B762-68E53E719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997CFCCF-37CF-77AC-381C-D0101D9C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48829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9EA0F1-FDF7-7F51-3885-230687F449BB}"/>
              </a:ext>
            </a:extLst>
          </p:cNvPr>
          <p:cNvSpPr txBox="1"/>
          <p:nvPr/>
        </p:nvSpPr>
        <p:spPr>
          <a:xfrm>
            <a:off x="904775" y="868325"/>
            <a:ext cx="77868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 err="1"/>
              <a:t>Arrays</a:t>
            </a:r>
            <a:r>
              <a:rPr lang="pt-BR" sz="2000" dirty="0"/>
              <a:t> são coleções homogêneas de itens (todos do mesmo tipo de dado), podendo ser criado de várias formas: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np.array</a:t>
            </a:r>
            <a:r>
              <a:rPr lang="pt-BR" sz="2000" dirty="0"/>
              <a:t>(): 	A partir de listas ou tuplas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np.zeros</a:t>
            </a:r>
            <a:r>
              <a:rPr lang="pt-BR" sz="2000" dirty="0"/>
              <a:t>(), </a:t>
            </a:r>
            <a:r>
              <a:rPr lang="pt-BR" sz="2000" dirty="0" err="1"/>
              <a:t>np.ones</a:t>
            </a:r>
            <a:r>
              <a:rPr lang="pt-BR" sz="2000" dirty="0"/>
              <a:t>():	</a:t>
            </a:r>
            <a:r>
              <a:rPr lang="pt-BR" sz="2000" dirty="0" err="1"/>
              <a:t>Arrays</a:t>
            </a:r>
            <a:r>
              <a:rPr lang="pt-BR" sz="2000" dirty="0"/>
              <a:t> preenchidos com zeros ou uns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np.empty</a:t>
            </a:r>
            <a:r>
              <a:rPr lang="pt-BR" sz="2000" dirty="0"/>
              <a:t>(), </a:t>
            </a:r>
            <a:r>
              <a:rPr lang="pt-BR" sz="2000" dirty="0" err="1"/>
              <a:t>np.full</a:t>
            </a:r>
            <a:r>
              <a:rPr lang="pt-BR" sz="2000" dirty="0"/>
              <a:t>(): 	</a:t>
            </a:r>
            <a:r>
              <a:rPr lang="pt-BR" sz="2000" dirty="0" err="1"/>
              <a:t>Arrays</a:t>
            </a:r>
            <a:r>
              <a:rPr lang="pt-BR" sz="2000" dirty="0"/>
              <a:t> vazios ou preenchidos com valor específico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np.arange</a:t>
            </a:r>
            <a:r>
              <a:rPr lang="pt-BR" sz="2000" dirty="0"/>
              <a:t>():	Sequência de números com intervalo definido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np.linspace</a:t>
            </a:r>
            <a:r>
              <a:rPr lang="pt-BR" sz="2000" dirty="0"/>
              <a:t>():	Sequência de números igualmente espaçados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np.random.rand</a:t>
            </a:r>
            <a:r>
              <a:rPr lang="pt-BR" sz="2000" dirty="0"/>
              <a:t>(): 	Números uniformes (0 a 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np.random.randn</a:t>
            </a:r>
            <a:r>
              <a:rPr lang="pt-BR" sz="2000" dirty="0"/>
              <a:t>(): 	Números da distribuição normal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 err="1"/>
              <a:t>np.random.randint</a:t>
            </a:r>
            <a:r>
              <a:rPr lang="pt-BR" sz="2000" dirty="0"/>
              <a:t>(): 	Inteiros aleatórios em um intervalo</a:t>
            </a:r>
            <a:endParaRPr lang="pt-BR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66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35F44-0E52-AF57-D03A-5A28D43D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>
            <a:extLst>
              <a:ext uri="{FF2B5EF4-FFF2-40B4-BE49-F238E27FC236}">
                <a16:creationId xmlns:a16="http://schemas.microsoft.com/office/drawing/2014/main" id="{1249D545-063F-A4E7-2249-259B662C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278" y="134541"/>
            <a:ext cx="755583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Ndarray</a:t>
            </a: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- Atributos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83FE92-D018-2BAB-22F2-C7C10AF16F18}"/>
              </a:ext>
            </a:extLst>
          </p:cNvPr>
          <p:cNvSpPr txBox="1"/>
          <p:nvPr/>
        </p:nvSpPr>
        <p:spPr>
          <a:xfrm>
            <a:off x="1020278" y="720779"/>
            <a:ext cx="7595085" cy="380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.shape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	Tupla de inteiros indicando o tamanho de cada dimensão.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2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ndim</a:t>
            </a: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Número de dimensões (eixos) do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2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size</a:t>
            </a: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Número total de elementos no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2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dtype</a:t>
            </a: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Tipo de dado do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2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itemsize</a:t>
            </a: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Tamanho em bytes de cada elemento.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2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nbytes</a:t>
            </a: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pt-BR" sz="22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Tamanho total em bytes consumido pelo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2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.T: 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A transposta do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(para </a:t>
            </a:r>
            <a:r>
              <a:rPr lang="pt-BR" sz="2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2D+).</a:t>
            </a:r>
          </a:p>
        </p:txBody>
      </p:sp>
    </p:spTree>
    <p:extLst>
      <p:ext uri="{BB962C8B-B14F-4D97-AF65-F5344CB8AC3E}">
        <p14:creationId xmlns:p14="http://schemas.microsoft.com/office/powerpoint/2010/main" val="60382799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14538</TotalTime>
  <Words>961</Words>
  <Application>Microsoft Office PowerPoint</Application>
  <PresentationFormat>Apresentação na tela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14</vt:i4>
      </vt:variant>
    </vt:vector>
  </HeadingPairs>
  <TitlesOfParts>
    <vt:vector size="28" baseType="lpstr">
      <vt:lpstr>Calibri Light</vt:lpstr>
      <vt:lpstr>Arial</vt:lpstr>
      <vt:lpstr>Verdana</vt:lpstr>
      <vt:lpstr>Calibri</vt:lpstr>
      <vt:lpstr>Aptos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8_Personalizar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12</cp:revision>
  <cp:lastPrinted>2023-04-24T16:47:04Z</cp:lastPrinted>
  <dcterms:created xsi:type="dcterms:W3CDTF">2020-01-19T22:21:58Z</dcterms:created>
  <dcterms:modified xsi:type="dcterms:W3CDTF">2025-06-24T22:10:42Z</dcterms:modified>
</cp:coreProperties>
</file>