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  <p:sldMasterId id="2147483798" r:id="rId9"/>
  </p:sldMasterIdLst>
  <p:notesMasterIdLst>
    <p:notesMasterId r:id="rId45"/>
  </p:notesMasterIdLst>
  <p:handoutMasterIdLst>
    <p:handoutMasterId r:id="rId46"/>
  </p:handoutMasterIdLst>
  <p:sldIdLst>
    <p:sldId id="3148" r:id="rId10"/>
    <p:sldId id="427" r:id="rId11"/>
    <p:sldId id="3156" r:id="rId12"/>
    <p:sldId id="3155" r:id="rId13"/>
    <p:sldId id="3157" r:id="rId14"/>
    <p:sldId id="3158" r:id="rId15"/>
    <p:sldId id="3177" r:id="rId16"/>
    <p:sldId id="3178" r:id="rId17"/>
    <p:sldId id="3179" r:id="rId18"/>
    <p:sldId id="3159" r:id="rId19"/>
    <p:sldId id="3160" r:id="rId20"/>
    <p:sldId id="3161" r:id="rId21"/>
    <p:sldId id="3162" r:id="rId22"/>
    <p:sldId id="3163" r:id="rId23"/>
    <p:sldId id="3165" r:id="rId24"/>
    <p:sldId id="3164" r:id="rId25"/>
    <p:sldId id="3166" r:id="rId26"/>
    <p:sldId id="3167" r:id="rId27"/>
    <p:sldId id="3168" r:id="rId28"/>
    <p:sldId id="3169" r:id="rId29"/>
    <p:sldId id="3170" r:id="rId30"/>
    <p:sldId id="3171" r:id="rId31"/>
    <p:sldId id="3172" r:id="rId32"/>
    <p:sldId id="3173" r:id="rId33"/>
    <p:sldId id="3174" r:id="rId34"/>
    <p:sldId id="3175" r:id="rId35"/>
    <p:sldId id="3176" r:id="rId36"/>
    <p:sldId id="3180" r:id="rId37"/>
    <p:sldId id="3181" r:id="rId38"/>
    <p:sldId id="3182" r:id="rId39"/>
    <p:sldId id="3183" r:id="rId40"/>
    <p:sldId id="3184" r:id="rId41"/>
    <p:sldId id="3185" r:id="rId42"/>
    <p:sldId id="3186" r:id="rId43"/>
    <p:sldId id="3187" r:id="rId44"/>
  </p:sldIdLst>
  <p:sldSz cx="9144000" cy="5143500" type="screen16x9"/>
  <p:notesSz cx="7104063" cy="10234613"/>
  <p:embeddedFontLs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035" autoAdjust="0"/>
  </p:normalViewPr>
  <p:slideViewPr>
    <p:cSldViewPr snapToGrid="0">
      <p:cViewPr varScale="1">
        <p:scale>
          <a:sx n="61" d="100"/>
          <a:sy n="61" d="100"/>
        </p:scale>
        <p:origin x="14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2.fntdata"/><Relationship Id="rId8" Type="http://schemas.openxmlformats.org/officeDocument/2006/relationships/slideMaster" Target="slideMasters/slideMaster8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" y="0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5" y="0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" y="9721853"/>
            <a:ext cx="3078163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5" y="9721853"/>
            <a:ext cx="3078162" cy="512763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710407" y="4861443"/>
            <a:ext cx="5683250" cy="4605575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E7AC-0ABA-8683-191A-B9D2E237E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C5316152-DE57-9DDA-C167-085FE436E9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4B3F4DF-CD72-81A4-4A9D-A8EB80DF3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AEAAD-A175-026B-D8D9-C43A555FD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E8847790-0888-896E-5FAE-6EBA84A69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F1C12FD-AC71-43B0-FB32-4E26A43F5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00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A99D-488D-60E3-0A58-62365732B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B63E7377-B24D-618B-92F1-D830E9B67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71B38E7-F8D0-2F4D-D967-4E444E380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8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6FB7-75E0-0E4E-F5FE-4CA84A5D2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27F88ADB-76CE-2995-52A1-FFF0258FB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8E79F6DC-E619-2C1B-F3FA-DA0F3D718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53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6954-06BB-DA2F-689A-4F1D91E85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6A6C119E-7BE5-8126-A136-55B2E9D22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2FF5931-4F8C-4150-49D0-359F37B8D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0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B9C-49E3-05E4-AB10-BF3AE41CE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A2048D8B-5925-1149-ADF6-7B4D3783B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10AAB49-731A-10BE-1C53-6C07A730E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7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2CAC0-7A8C-C90A-59B0-FC5F95BE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4D7ED3F6-404A-EC5C-919A-A9D488D38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9542F3F-D8AA-0850-4A87-78D1AD591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7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6C35-3A5C-204D-97B7-9C9075EC3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D1CBD872-4E6D-2912-0A81-98FF1940B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64A5804-4C91-5B4C-D708-6D1B45D4B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75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CBEAB-207A-0668-D408-F344A27EF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D67ACAA1-30FB-4502-0213-3D9612AAF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374E92C-1242-5487-98E5-D487736EB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818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4630-341E-0E8C-63F0-123C118E2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1A3F46B9-A79B-BB72-D506-B75EDBC44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5208DF0-D33F-59A1-6DC9-947610D93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9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2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6062-4702-9A44-5BD9-65B24EA4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FA420CB0-5D95-16B1-53FD-F5ED5A883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30EFD2F-107D-6265-2AB4-2D136C3FB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60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8B34-5227-FD9F-C1C3-33AED85A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121F5EC2-1196-9D8E-4266-925E5D50D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1BF5CA7-B33D-0F51-73E9-C55A394D0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1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A92A-8116-4C87-A2A3-69ED2EA86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73564FC4-822F-5D59-1958-0F534A0BC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D04DB63-0CC1-B149-1B9A-F35F6156F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74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3FDD-9AAC-B61E-EC0B-C3036F003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79A101BC-3790-4ED5-27EB-16D713231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99FFCEBD-A61F-D87F-71DB-2295CD612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00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CA2E7-5E7C-45C5-0AC3-1419AC8B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7D2797EF-5F9F-58B4-C819-CF60B9064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A952832-4E05-4BA0-694C-E15D2EE6C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9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C9B2-0FDF-B167-4C70-8F396DD1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5DE9D124-6FFD-186C-5BD1-769C96386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54F1FF3-2E09-4CB3-DEEB-95EBDFCDF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15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5D17-D09A-D54E-E09F-11F9A3EE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2155B660-4D19-6137-7262-BB298D8B3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EE6B7FE-4C7F-34EE-45D4-B2BED1918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966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680BF-61DC-55B5-568F-B74D34271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9FB8E460-500B-8D4A-54BF-4503A2D2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D3F6B7C-AB57-57E8-9ABC-C4EA9400D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72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F740-9B77-5FA1-7979-5DD811E8F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5C9B9B50-52DB-3364-16FD-6F1313D6E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F989A49-31A3-19E0-28AD-6DDEACF706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51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E0EE-04B0-6D97-CA03-466B3A23E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3D363DA5-3F5B-1E65-482B-97F9D77FE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2AECFD8-A100-C96D-A8C4-57CAF1C40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5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F0EC-C777-42AB-42E7-DFC18A46D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677BE92A-E3AE-6AFF-71C7-168B7D6E87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76CED19-889A-180A-DF45-E7B8ABBAE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08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2118-84DA-B3D8-ED28-75B6D91D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2FB4CC4A-31FB-7B33-F9C8-783E4B439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33F3F1D-368C-D964-90B3-B9E6431B5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87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1917-C92E-32A3-991A-601AF9F3B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B1FAC2D1-E835-78C3-F8FF-12FFA973F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936191CF-B381-1455-5954-C6AF3DCC1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53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24369-2DAB-4EAC-0F8D-06E4996B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3FC33C24-12C1-0A38-1383-A882F6E0F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57965BF-750C-9B49-9C97-5C1207126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23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41D3B-4AC1-A4F3-6409-1CD04C8A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9197EA7C-2AC0-73C0-2DF7-C593E53F9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418859E-D2FF-12BB-06B5-184086599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61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2495-0620-5E78-F090-F0BB45455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5E291096-2D79-263E-981E-00E51510D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0193C82-7F6F-B5E0-BBCB-C1A87448B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59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47B9-7AB6-F3D2-3D33-75939FBC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45B2B5D3-6E8D-48AF-E8C8-75781A4B5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0A23BF5-CD6D-1F31-867A-71E0D258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0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F057E-F84A-917B-359C-C88F0884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FDEAF639-E95D-1445-EB8B-9EC63FB56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2550E9B-4AE4-941C-9AFE-B30CF1CC9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ED507-D912-47E7-F932-E5E42D24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FF7391D4-FA44-D5F1-3123-5BC8DD680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55B3483-E0AA-FAE4-2E73-B40DC3160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4DFFF-1A7B-B7C7-CC27-D0C84222F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9B716816-8087-0BD5-0812-875C6F242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6CACA02B-91A0-BA6F-337F-49C23D92E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0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9CE0-469A-BBC5-AF2F-BF1416EEF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014BCFDE-0387-130B-0D91-25A77BE8D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C2238DA-C626-7025-1AB7-5F1DF45EB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6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9E6E4-3F4A-3753-03DD-5A2E82DF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B16E7BC6-8B05-D4FB-A522-C98ED186F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E3DF5F84-CEAC-E67B-9585-3FD5F5D03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46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C400-FD06-BA0C-AF40-EACB2A72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>
            <a:extLst>
              <a:ext uri="{FF2B5EF4-FFF2-40B4-BE49-F238E27FC236}">
                <a16:creationId xmlns:a16="http://schemas.microsoft.com/office/drawing/2014/main" id="{2E45CAC2-8D8D-2B47-BDFD-AB0CFB1F1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8113" y="860425"/>
            <a:ext cx="7631113" cy="42941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44BE9BCE-8C26-CC34-C0BB-4667378B4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694" tIns="49347" rIns="98694" bIns="49347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794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55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862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809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4738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71431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570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2559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4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72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5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0" y="3428333"/>
            <a:ext cx="9144000" cy="1433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err="1">
                <a:ln w="1270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Calibri Light" panose="020F0302020204030204"/>
                <a:ea typeface="+mj-ea"/>
                <a:cs typeface="Arial"/>
                <a:sym typeface="Arial"/>
              </a:rPr>
              <a:t>Biblioteca</a:t>
            </a:r>
            <a:r>
              <a:rPr kumimoji="0" lang="en-US" sz="5600" b="1" i="0" u="none" strike="noStrike" kern="1200" cap="none" spc="0" normalizeH="0" baseline="0" noProof="0" dirty="0">
                <a:ln w="12700">
                  <a:solidFill>
                    <a:srgbClr val="4472C4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rgbClr val="4472C4"/>
                  </a:outerShdw>
                </a:effectLst>
                <a:uLnTx/>
                <a:uFillTx/>
                <a:latin typeface="Calibri Light" panose="020F0302020204030204"/>
                <a:ea typeface="+mj-ea"/>
                <a:cs typeface="Arial"/>
                <a:sym typeface="Arial"/>
              </a:rPr>
              <a:t> Pandas</a:t>
            </a: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54058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Prof. Luiz Fernando Calábria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8F0B1-92A4-6601-FB1D-CD03762F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B4A7C52-3273-B690-5D06-AC35F037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Séries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F1F46-97C1-0005-6F25-EB7BEA83208B}"/>
              </a:ext>
            </a:extLst>
          </p:cNvPr>
          <p:cNvSpPr txBox="1"/>
          <p:nvPr/>
        </p:nvSpPr>
        <p:spPr>
          <a:xfrm>
            <a:off x="972152" y="856648"/>
            <a:ext cx="7738711" cy="408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Estrutura Unidimensional: É uma coleção de dados em uma única dimensão.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Dados Homogêneos: Todos os elementos dentro de uma Series devem ser do mesmo tipo de dado. Se você tentar misturar tipos, o Pandas tentará encontrar um tipo de dado comum que possa acomodar todos eles (por exemplo, </a:t>
            </a:r>
            <a:r>
              <a:rPr lang="pt-BR" sz="24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</a:t>
            </a: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se houver </a:t>
            </a:r>
            <a:r>
              <a:rPr lang="pt-BR" sz="24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 números).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2128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D05F5-69CB-7D83-AE90-FC61C948D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8E0E9F0-3C83-FFBF-F2C4-87089C98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Séries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66D253-1869-C022-8F59-E2025E8577A8}"/>
              </a:ext>
            </a:extLst>
          </p:cNvPr>
          <p:cNvSpPr txBox="1"/>
          <p:nvPr/>
        </p:nvSpPr>
        <p:spPr>
          <a:xfrm>
            <a:off x="972152" y="856648"/>
            <a:ext cx="7738711" cy="4083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Índice Rotulado: Cada elemento em uma Series possui um rótulo associado, que é chamado de índice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Por padrão, se você não especificar um índice, o Pandas criará um índice numérico sequencial começando de 0, similar aos índices de listas Python.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Você também pode definir um índice personalizado, usando rótulos (</a:t>
            </a:r>
            <a:r>
              <a:rPr lang="pt-BR" sz="24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strings</a:t>
            </a: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datas, etc.), o que torna os dados mais fáceis de identificar e acessar.</a:t>
            </a:r>
          </a:p>
        </p:txBody>
      </p:sp>
    </p:spTree>
    <p:extLst>
      <p:ext uri="{BB962C8B-B14F-4D97-AF65-F5344CB8AC3E}">
        <p14:creationId xmlns:p14="http://schemas.microsoft.com/office/powerpoint/2010/main" val="420621956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1EC87-2286-D319-EBBD-77B664CD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6FF6ADD7-8910-D399-1659-05AE54178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Séries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-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Atributos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D02316-5C0D-04A6-6F48-22C4D61A5068}"/>
              </a:ext>
            </a:extLst>
          </p:cNvPr>
          <p:cNvSpPr txBox="1"/>
          <p:nvPr/>
        </p:nvSpPr>
        <p:spPr>
          <a:xfrm>
            <a:off x="957865" y="842361"/>
            <a:ext cx="77387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1800" b="1" dirty="0"/>
              <a:t>.index:	</a:t>
            </a:r>
            <a:r>
              <a:rPr lang="pt-BR" sz="1800" dirty="0"/>
              <a:t>Retorna o objeto de índice (rótulos) da Series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values</a:t>
            </a:r>
            <a:r>
              <a:rPr lang="pt-BR" sz="1800" b="1" dirty="0"/>
              <a:t>:	</a:t>
            </a:r>
            <a:r>
              <a:rPr lang="pt-BR" sz="1800" dirty="0"/>
              <a:t>Retorna os dados da Series como um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err="1"/>
              <a:t>NumPy</a:t>
            </a:r>
            <a:r>
              <a:rPr lang="pt-BR" sz="1800" dirty="0"/>
              <a:t> </a:t>
            </a:r>
            <a:r>
              <a:rPr lang="pt-BR" sz="1800" dirty="0" err="1"/>
              <a:t>ndarray</a:t>
            </a:r>
            <a:r>
              <a:rPr lang="pt-BR" sz="1800" dirty="0"/>
              <a:t>.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dtype</a:t>
            </a:r>
            <a:r>
              <a:rPr lang="pt-BR" sz="1800" b="1" dirty="0"/>
              <a:t>:	</a:t>
            </a:r>
            <a:r>
              <a:rPr lang="pt-BR" sz="1800" dirty="0"/>
              <a:t>Retorna o tipo de dado dos elementos contidos na Series.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name</a:t>
            </a:r>
            <a:r>
              <a:rPr lang="pt-BR" sz="1800" b="1" dirty="0"/>
              <a:t>:	</a:t>
            </a:r>
            <a:r>
              <a:rPr lang="pt-BR" sz="1800" dirty="0"/>
              <a:t>Retorna o nome da Series.</a:t>
            </a:r>
          </a:p>
          <a:p>
            <a:pPr lvl="0" algn="just"/>
            <a:r>
              <a:rPr lang="pt-BR" sz="1800" b="1" dirty="0"/>
              <a:t>.shape:	</a:t>
            </a:r>
            <a:r>
              <a:rPr lang="pt-BR" sz="1800" dirty="0"/>
              <a:t>Retorna uma tupla representando as dimensões da Series.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size</a:t>
            </a:r>
            <a:r>
              <a:rPr lang="pt-BR" sz="1800" b="1" dirty="0"/>
              <a:t>:	</a:t>
            </a:r>
            <a:r>
              <a:rPr lang="pt-BR" sz="1800" dirty="0"/>
              <a:t>Retorna o número total de elementos na Series.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empty</a:t>
            </a:r>
            <a:r>
              <a:rPr lang="pt-BR" sz="1800" b="1" dirty="0"/>
              <a:t>:	</a:t>
            </a:r>
            <a:r>
              <a:rPr lang="pt-BR" sz="1800" dirty="0"/>
              <a:t>Retorna </a:t>
            </a:r>
            <a:r>
              <a:rPr lang="pt-BR" sz="1800" dirty="0" err="1"/>
              <a:t>True</a:t>
            </a:r>
            <a:r>
              <a:rPr lang="pt-BR" sz="1800" dirty="0"/>
              <a:t> se a Series estiver vazia (não contiver nenhum 	elemento), e False Caso contrário.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ndim</a:t>
            </a:r>
            <a:r>
              <a:rPr lang="pt-BR" sz="1800" b="1" dirty="0"/>
              <a:t>:	</a:t>
            </a:r>
            <a:r>
              <a:rPr lang="pt-BR" sz="1800" dirty="0"/>
              <a:t>Retorna o número de dimensões da Series. Para uma Series, 	este valor é sempre 1.</a:t>
            </a:r>
          </a:p>
          <a:p>
            <a:pPr lvl="0" algn="just"/>
            <a:r>
              <a:rPr lang="pt-BR" sz="1800" b="1" dirty="0"/>
              <a:t>.</a:t>
            </a:r>
            <a:r>
              <a:rPr lang="pt-BR" sz="1800" b="1" dirty="0" err="1"/>
              <a:t>hasnans:</a:t>
            </a:r>
            <a:r>
              <a:rPr lang="pt-BR" sz="1800" dirty="0" err="1"/>
              <a:t>Retorna</a:t>
            </a:r>
            <a:r>
              <a:rPr lang="pt-BR" sz="1800" dirty="0"/>
              <a:t> </a:t>
            </a:r>
            <a:r>
              <a:rPr lang="pt-BR" sz="1800" dirty="0" err="1"/>
              <a:t>True</a:t>
            </a:r>
            <a:r>
              <a:rPr lang="pt-BR" sz="1800" dirty="0"/>
              <a:t> se a Series contiver quaisquer valores </a:t>
            </a:r>
            <a:r>
              <a:rPr lang="pt-BR" sz="1800" dirty="0" err="1"/>
              <a:t>NaN</a:t>
            </a:r>
            <a:r>
              <a:rPr lang="pt-BR" sz="1800" dirty="0"/>
              <a:t> (</a:t>
            </a:r>
            <a:r>
              <a:rPr lang="pt-BR" sz="1800" dirty="0" err="1"/>
              <a:t>Not</a:t>
            </a:r>
            <a:r>
              <a:rPr lang="pt-BR" sz="1800" dirty="0"/>
              <a:t> 	a </a:t>
            </a:r>
            <a:r>
              <a:rPr lang="pt-BR" sz="1800" dirty="0" err="1"/>
              <a:t>Number</a:t>
            </a:r>
            <a:r>
              <a:rPr lang="pt-BR" sz="1800" dirty="0"/>
              <a:t>, ou valores ausentes), e False caso contrário.</a:t>
            </a:r>
            <a:endParaRPr lang="pt-BR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08985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A18C7-8CC5-04E2-D200-C206D5BC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CC5B1B31-794B-C8D0-CCDD-172264081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Inspeçlão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Informação</a:t>
            </a:r>
            <a:endParaRPr lang="pt-BR" altLang="pt-BR" sz="23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81D2D-17D3-2B44-FF19-0BAB7515DFF5}"/>
              </a:ext>
            </a:extLst>
          </p:cNvPr>
          <p:cNvSpPr txBox="1"/>
          <p:nvPr/>
        </p:nvSpPr>
        <p:spPr>
          <a:xfrm>
            <a:off x="933449" y="803845"/>
            <a:ext cx="769620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pt-BR" sz="20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(n=5):</a:t>
            </a:r>
            <a:r>
              <a:rPr lang="pt-BR" sz="2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Retorna os primeiros n elementos da Series. O padrão é 5.</a:t>
            </a:r>
          </a:p>
          <a:p>
            <a:pPr lvl="0" algn="just">
              <a:lnSpc>
                <a:spcPct val="115000"/>
              </a:lnSpc>
              <a:tabLst>
                <a:tab pos="457200" algn="l"/>
              </a:tabLst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(n=5):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Retorna os últimos n elementos da Series. O padrão é 5.</a:t>
            </a:r>
          </a:p>
          <a:p>
            <a:pPr lvl="0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():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Gera estatísticas descritivas da Series (se for numérica), como contagem, média, desvio padrão, mínimo, máximo e quartis. Para Series de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pode mostrar contagem de valores únicos e o valor mais frequente.</a:t>
            </a:r>
          </a:p>
          <a:p>
            <a:pPr lvl="0"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():	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Retorna um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contendo os valores únicos na Series, na ordem de sua primeira ocorrência.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57912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047FC-AEDC-C8C1-09D4-39E70024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9A095944-9B06-FA7E-62F8-36FA1DB68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Inspeçlão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Informação</a:t>
            </a:r>
            <a:endParaRPr lang="pt-BR" altLang="pt-BR" sz="23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3EAE58-E488-4043-77CC-D33020993FD5}"/>
              </a:ext>
            </a:extLst>
          </p:cNvPr>
          <p:cNvSpPr txBox="1"/>
          <p:nvPr/>
        </p:nvSpPr>
        <p:spPr>
          <a:xfrm>
            <a:off x="933449" y="803845"/>
            <a:ext cx="7696201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nunique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Retorna o número de valores únicos na Series.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exclui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da contagem.</a:t>
            </a:r>
          </a:p>
          <a:p>
            <a:pPr lvl="0"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(normalize=False, sort=True, ascending=False,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=True):	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Retorna uma nova Series contendo a contagem de ocorrências de cada valor único na Series. Útil para frequências.</a:t>
            </a:r>
          </a:p>
          <a:p>
            <a:pPr lvl="8" indent="720000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normalize=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retorna as frequências relativas.</a:t>
            </a:r>
          </a:p>
          <a:p>
            <a:pPr lvl="5" indent="720000" algn="just"/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dropna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=False: inclui a contagem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5" indent="648000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57752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215BF-237B-0664-2768-86DB7808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3184B74C-2755-B698-4B16-EC913923F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Inspeçlão</a:t>
            </a:r>
            <a:r>
              <a:rPr lang="en-US" altLang="pt-BR" sz="23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23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Informação</a:t>
            </a:r>
            <a:endParaRPr lang="pt-BR" altLang="pt-BR" sz="23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0503A0-10BD-D5AF-015B-DA8566C44FF6}"/>
              </a:ext>
            </a:extLst>
          </p:cNvPr>
          <p:cNvSpPr txBox="1"/>
          <p:nvPr/>
        </p:nvSpPr>
        <p:spPr>
          <a:xfrm>
            <a:off x="949705" y="803845"/>
            <a:ext cx="763703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400" b="1" dirty="0"/>
              <a:t>.</a:t>
            </a:r>
            <a:r>
              <a:rPr lang="pt-BR" sz="2400" b="1" dirty="0" err="1"/>
              <a:t>info</a:t>
            </a:r>
            <a:r>
              <a:rPr lang="pt-BR" sz="2400" b="1" dirty="0"/>
              <a:t>():	</a:t>
            </a:r>
            <a:r>
              <a:rPr lang="pt-BR" sz="2400" dirty="0"/>
              <a:t>Imprime um resumo conciso da Serie, incluindo o tipo e composição do index, número de entradas, o número de colunas, contagem de valores não-nulos por coluna, o tipo de dado (</a:t>
            </a:r>
            <a:r>
              <a:rPr lang="pt-BR" sz="2400" dirty="0" err="1"/>
              <a:t>dtype</a:t>
            </a:r>
            <a:r>
              <a:rPr lang="pt-BR" sz="2400" dirty="0"/>
              <a:t>) de cada coluna e o uso de memória.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02497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EE0BA-CC95-8689-D9EA-11E45598F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F0CA3AB7-FEF9-F095-D7AD-4CA0C3C7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Limpeza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Tratamento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Dados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Ausentes</a:t>
            </a:r>
            <a:endParaRPr lang="pt-BR" altLang="pt-BR" sz="17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B1A065-1509-DB83-BDE7-89C824F71D36}"/>
              </a:ext>
            </a:extLst>
          </p:cNvPr>
          <p:cNvSpPr txBox="1"/>
          <p:nvPr/>
        </p:nvSpPr>
        <p:spPr>
          <a:xfrm>
            <a:off x="891083" y="810906"/>
            <a:ext cx="769620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isnull</a:t>
            </a:r>
            <a:r>
              <a:rPr lang="pt-BR" sz="2000" b="1" dirty="0"/>
              <a:t>() / .</a:t>
            </a:r>
            <a:r>
              <a:rPr lang="pt-BR" sz="2000" b="1" dirty="0" err="1"/>
              <a:t>isna</a:t>
            </a:r>
            <a:r>
              <a:rPr lang="pt-BR" sz="2000" b="1" dirty="0"/>
              <a:t>():	</a:t>
            </a:r>
            <a:r>
              <a:rPr lang="pt-BR" sz="2000" dirty="0"/>
              <a:t>Retorna uma Series booleana de mesmo tamanho, indicando </a:t>
            </a:r>
            <a:r>
              <a:rPr lang="pt-BR" sz="2000" dirty="0" err="1"/>
              <a:t>True</a:t>
            </a:r>
            <a:r>
              <a:rPr lang="pt-BR" sz="2000" dirty="0"/>
              <a:t> onde o valor é nulo e False onde não é.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notnull</a:t>
            </a:r>
            <a:r>
              <a:rPr lang="pt-BR" sz="2000" b="1" dirty="0"/>
              <a:t>() / .</a:t>
            </a:r>
            <a:r>
              <a:rPr lang="pt-BR" sz="2000" b="1" dirty="0" err="1"/>
              <a:t>notna</a:t>
            </a:r>
            <a:r>
              <a:rPr lang="pt-BR" sz="2000" b="1" dirty="0"/>
              <a:t>(): </a:t>
            </a:r>
            <a:r>
              <a:rPr lang="pt-BR" sz="2000" dirty="0"/>
              <a:t> Retorna uma Series booleana de mesmo tamanho, indicando </a:t>
            </a:r>
            <a:r>
              <a:rPr lang="pt-BR" sz="2000" dirty="0" err="1"/>
              <a:t>True</a:t>
            </a:r>
            <a:r>
              <a:rPr lang="pt-BR" sz="2000" dirty="0"/>
              <a:t> onde o valor não é nulo e False onde é.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dropna</a:t>
            </a:r>
            <a:r>
              <a:rPr lang="pt-BR" sz="2000" b="1" dirty="0"/>
              <a:t>(</a:t>
            </a:r>
            <a:r>
              <a:rPr lang="pt-BR" sz="2000" b="1" dirty="0" err="1"/>
              <a:t>inplace</a:t>
            </a:r>
            <a:r>
              <a:rPr lang="pt-BR" sz="2000" b="1" dirty="0"/>
              <a:t>=False):	</a:t>
            </a:r>
            <a:r>
              <a:rPr lang="pt-BR" sz="2000" dirty="0"/>
              <a:t>Retorna uma nova Series com os valores nulos removidos.</a:t>
            </a:r>
          </a:p>
          <a:p>
            <a:pPr lvl="0" algn="just"/>
            <a:r>
              <a:rPr lang="en-US" sz="2000" b="1" dirty="0"/>
              <a:t>.</a:t>
            </a:r>
            <a:r>
              <a:rPr lang="en-US" sz="2000" b="1" dirty="0" err="1"/>
              <a:t>fillna</a:t>
            </a:r>
            <a:r>
              <a:rPr lang="en-US" sz="2000" b="1" dirty="0"/>
              <a:t>(value=None,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Preenche valores nulos com um valor específico .</a:t>
            </a:r>
          </a:p>
          <a:p>
            <a:pPr algn="just"/>
            <a:r>
              <a:rPr lang="pt-BR" sz="2000" dirty="0"/>
              <a:t>.</a:t>
            </a:r>
            <a:r>
              <a:rPr lang="en-US" sz="2000" b="1" dirty="0"/>
              <a:t> .</a:t>
            </a:r>
            <a:r>
              <a:rPr lang="en-US" sz="2000" b="1" dirty="0" err="1"/>
              <a:t>ffillna</a:t>
            </a:r>
            <a:r>
              <a:rPr lang="en-US" sz="2000" b="1" dirty="0"/>
              <a:t>(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Preenche os próximos valores nulos com o último valor não nulo encontrado .</a:t>
            </a:r>
          </a:p>
          <a:p>
            <a:pPr algn="just"/>
            <a:r>
              <a:rPr lang="en-US" sz="2000" b="1" dirty="0"/>
              <a:t> .</a:t>
            </a:r>
            <a:r>
              <a:rPr lang="en-US" sz="2000" b="1" dirty="0" err="1"/>
              <a:t>bfillna</a:t>
            </a:r>
            <a:r>
              <a:rPr lang="en-US" sz="2000" b="1" dirty="0"/>
              <a:t>(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Preenche os valores nulos anteriores com o próximo valor não nulo encontrado .</a:t>
            </a:r>
          </a:p>
          <a:p>
            <a:pPr lvl="0"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0460192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9DDE-8A2F-D7A3-5226-B7F615EE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AACDAF3F-5FAD-09D8-9F35-58CD09B1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Limpeza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Tratamento</a:t>
            </a: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Dados </a:t>
            </a:r>
            <a:r>
              <a:rPr lang="en-US" altLang="pt-BR" sz="17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Ausentes</a:t>
            </a:r>
            <a:endParaRPr lang="pt-BR" altLang="pt-BR" sz="17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7EE231-E75A-8F51-DE4A-25FD7803C471}"/>
              </a:ext>
            </a:extLst>
          </p:cNvPr>
          <p:cNvSpPr txBox="1"/>
          <p:nvPr/>
        </p:nvSpPr>
        <p:spPr>
          <a:xfrm>
            <a:off x="891083" y="810906"/>
            <a:ext cx="76962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interpolate</a:t>
            </a:r>
            <a:r>
              <a:rPr lang="pt-BR" sz="2000" b="1" dirty="0"/>
              <a:t>(</a:t>
            </a:r>
            <a:r>
              <a:rPr lang="pt-BR" sz="2000" b="1" dirty="0" err="1"/>
              <a:t>mathod</a:t>
            </a:r>
            <a:r>
              <a:rPr lang="pt-BR" sz="2000" b="1" dirty="0"/>
              <a:t>=</a:t>
            </a:r>
            <a:r>
              <a:rPr lang="pt-BR" sz="2000" b="1" dirty="0" err="1"/>
              <a:t>método,inplace</a:t>
            </a:r>
            <a:r>
              <a:rPr lang="pt-BR" sz="2000" b="1" dirty="0"/>
              <a:t>=False):	</a:t>
            </a:r>
            <a:r>
              <a:rPr lang="pt-BR" sz="2000" dirty="0"/>
              <a:t>Preenche os valores nulos a partir do método especificado</a:t>
            </a:r>
          </a:p>
          <a:p>
            <a:pPr lvl="0" algn="just"/>
            <a:endParaRPr lang="pt-BR" sz="2000" dirty="0"/>
          </a:p>
          <a:p>
            <a:pPr lvl="0" algn="just"/>
            <a:r>
              <a:rPr lang="pt-BR" sz="2000" dirty="0" err="1"/>
              <a:t>Obs</a:t>
            </a:r>
            <a:r>
              <a:rPr lang="pt-BR" sz="2000" dirty="0"/>
              <a:t>: existem diversos métodos matemáticos para a interpolação devendo ser analisado qual o melhor em cada caso</a:t>
            </a:r>
          </a:p>
          <a:p>
            <a:pPr lvl="0"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9963800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75A4D-2D0C-99D9-CF17-C8FB7066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CE0881E-E265-B97D-5963-F637156A7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Transformação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Manipulação</a:t>
            </a:r>
            <a:endParaRPr lang="pt-BR" altLang="pt-BR" sz="20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3B53EC-797A-E20C-118F-A8A3ECC64167}"/>
              </a:ext>
            </a:extLst>
          </p:cNvPr>
          <p:cNvSpPr txBox="1"/>
          <p:nvPr/>
        </p:nvSpPr>
        <p:spPr>
          <a:xfrm>
            <a:off x="891083" y="810906"/>
            <a:ext cx="76962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astype</a:t>
            </a:r>
            <a:r>
              <a:rPr lang="pt-BR" sz="2000" b="1" dirty="0"/>
              <a:t>(</a:t>
            </a:r>
            <a:r>
              <a:rPr lang="pt-BR" sz="2000" b="1" dirty="0" err="1"/>
              <a:t>dtype</a:t>
            </a:r>
            <a:r>
              <a:rPr lang="pt-BR" sz="2000" b="1" dirty="0"/>
              <a:t>):	</a:t>
            </a:r>
            <a:r>
              <a:rPr lang="pt-BR" sz="2000" dirty="0"/>
              <a:t>Converte os elementos da Series para um tipo de dado especificado.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apply</a:t>
            </a:r>
            <a:r>
              <a:rPr lang="pt-BR" sz="2000" b="1" dirty="0"/>
              <a:t>(</a:t>
            </a:r>
            <a:r>
              <a:rPr lang="pt-BR" sz="2000" b="1" dirty="0" err="1"/>
              <a:t>func</a:t>
            </a:r>
            <a:r>
              <a:rPr lang="pt-BR" sz="2000" b="1" dirty="0"/>
              <a:t>):	</a:t>
            </a:r>
            <a:r>
              <a:rPr lang="pt-BR" sz="2000" dirty="0"/>
              <a:t>Aplica uma função a cada elemento da Series.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map</a:t>
            </a:r>
            <a:r>
              <a:rPr lang="pt-BR" sz="2000" b="1" dirty="0"/>
              <a:t>(</a:t>
            </a:r>
            <a:r>
              <a:rPr lang="pt-BR" sz="2000" b="1" dirty="0" err="1"/>
              <a:t>arg</a:t>
            </a:r>
            <a:r>
              <a:rPr lang="pt-BR" sz="2000" b="1" dirty="0"/>
              <a:t>):	</a:t>
            </a:r>
            <a:r>
              <a:rPr lang="pt-BR" sz="2000" dirty="0"/>
              <a:t>Mapeia valores de uma Series para outros valores usando um dicionário ou outra Series. Útil para substituir ou categorizar valores.</a:t>
            </a:r>
          </a:p>
          <a:p>
            <a:pPr lvl="0"/>
            <a:r>
              <a:rPr lang="en-US" sz="2000" b="1" dirty="0"/>
              <a:t>.</a:t>
            </a:r>
            <a:r>
              <a:rPr lang="en-US" sz="2000" b="1" dirty="0" err="1"/>
              <a:t>sort_values</a:t>
            </a:r>
            <a:r>
              <a:rPr lang="en-US" sz="2000" b="1" dirty="0"/>
              <a:t>(ascending=True,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Ordena a Series pelos seus valores.</a:t>
            </a:r>
          </a:p>
          <a:p>
            <a:pPr lvl="0"/>
            <a:r>
              <a:rPr lang="en-US" sz="2000" b="1" dirty="0"/>
              <a:t>.</a:t>
            </a:r>
            <a:r>
              <a:rPr lang="en-US" sz="2000" b="1" dirty="0" err="1"/>
              <a:t>sort_index</a:t>
            </a:r>
            <a:r>
              <a:rPr lang="en-US" sz="2000" b="1" dirty="0"/>
              <a:t>(ascending=True,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Ordena a Series pelo seu índice.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replace</a:t>
            </a:r>
            <a:r>
              <a:rPr lang="pt-BR" sz="2000" b="1" dirty="0"/>
              <a:t>(</a:t>
            </a:r>
            <a:r>
              <a:rPr lang="pt-BR" sz="2000" b="1" dirty="0" err="1"/>
              <a:t>to_replace</a:t>
            </a:r>
            <a:r>
              <a:rPr lang="pt-BR" sz="2000" b="1" dirty="0"/>
              <a:t>, </a:t>
            </a:r>
            <a:r>
              <a:rPr lang="pt-BR" sz="2000" b="1" dirty="0" err="1"/>
              <a:t>value</a:t>
            </a:r>
            <a:r>
              <a:rPr lang="pt-BR" sz="2000" b="1" dirty="0"/>
              <a:t>):	</a:t>
            </a:r>
            <a:r>
              <a:rPr lang="pt-BR" sz="2000" dirty="0"/>
              <a:t>Substitui valores específicos na Series. Pode usar um valor único, lista, dicionário, etc.</a:t>
            </a:r>
          </a:p>
        </p:txBody>
      </p:sp>
    </p:spTree>
    <p:extLst>
      <p:ext uri="{BB962C8B-B14F-4D97-AF65-F5344CB8AC3E}">
        <p14:creationId xmlns:p14="http://schemas.microsoft.com/office/powerpoint/2010/main" val="294380865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4E8C3-098F-61DE-564B-747F223FF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B0C30C8-2DE0-0640-8506-67BF364D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Operações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Matemáticas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Agregações</a:t>
            </a:r>
            <a:endParaRPr lang="pt-BR" altLang="pt-BR" sz="18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65FEA6-5F2D-0AB6-A4FD-63977C995578}"/>
              </a:ext>
            </a:extLst>
          </p:cNvPr>
          <p:cNvSpPr txBox="1"/>
          <p:nvPr/>
        </p:nvSpPr>
        <p:spPr>
          <a:xfrm>
            <a:off x="921542" y="756220"/>
            <a:ext cx="767000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1700" b="1" dirty="0"/>
              <a:t>.sum():	</a:t>
            </a:r>
            <a:r>
              <a:rPr lang="pt-BR" sz="1700" dirty="0"/>
              <a:t>Retorna a soma de todos os elementos na Series.</a:t>
            </a:r>
          </a:p>
          <a:p>
            <a:pPr lvl="0" algn="just"/>
            <a:r>
              <a:rPr lang="pt-BR" sz="1700" b="1" dirty="0"/>
              <a:t>.</a:t>
            </a:r>
            <a:r>
              <a:rPr lang="pt-BR" sz="1700" b="1" dirty="0" err="1"/>
              <a:t>mean</a:t>
            </a:r>
            <a:r>
              <a:rPr lang="pt-BR" sz="1700" b="1" dirty="0"/>
              <a:t>():	</a:t>
            </a:r>
            <a:r>
              <a:rPr lang="pt-BR" sz="1700" dirty="0"/>
              <a:t>Retorna a média dos elementos numéricos na Series.</a:t>
            </a:r>
          </a:p>
          <a:p>
            <a:pPr lvl="0" algn="just"/>
            <a:r>
              <a:rPr lang="pt-BR" sz="1700" b="1" dirty="0"/>
              <a:t>.min() / .</a:t>
            </a:r>
            <a:r>
              <a:rPr lang="pt-BR" sz="1700" b="1" dirty="0" err="1"/>
              <a:t>max</a:t>
            </a:r>
            <a:r>
              <a:rPr lang="pt-BR" sz="1700" b="1" dirty="0"/>
              <a:t>():	R</a:t>
            </a:r>
            <a:r>
              <a:rPr lang="pt-BR" sz="1700" dirty="0"/>
              <a:t>etorna o menor/maior valor na Series.</a:t>
            </a:r>
          </a:p>
          <a:p>
            <a:pPr lvl="0" algn="just"/>
            <a:r>
              <a:rPr lang="pt-BR" sz="1700" b="1" dirty="0"/>
              <a:t>.</a:t>
            </a:r>
            <a:r>
              <a:rPr lang="pt-BR" sz="1700" b="1" dirty="0" err="1"/>
              <a:t>median</a:t>
            </a:r>
            <a:r>
              <a:rPr lang="pt-BR" sz="1700" b="1" dirty="0"/>
              <a:t>():	Retorna </a:t>
            </a:r>
            <a:r>
              <a:rPr lang="pt-BR" sz="1700" dirty="0"/>
              <a:t>a mediana dos elementos numéricos na Series.</a:t>
            </a:r>
          </a:p>
          <a:p>
            <a:pPr lvl="0" algn="just"/>
            <a:r>
              <a:rPr lang="pt-BR" sz="1700" b="1" dirty="0"/>
              <a:t>.</a:t>
            </a:r>
            <a:r>
              <a:rPr lang="pt-BR" sz="1700" b="1" dirty="0" err="1"/>
              <a:t>std</a:t>
            </a:r>
            <a:r>
              <a:rPr lang="pt-BR" sz="1700" b="1" dirty="0"/>
              <a:t>() / .var():	</a:t>
            </a:r>
            <a:r>
              <a:rPr lang="pt-BR" sz="1700" dirty="0"/>
              <a:t> Retorna o desvio padrão/variância dos elementos numéricos na Series.</a:t>
            </a:r>
          </a:p>
          <a:p>
            <a:pPr lvl="0" algn="just"/>
            <a:r>
              <a:rPr lang="pt-BR" sz="1700" b="1" dirty="0" err="1"/>
              <a:t>prod</a:t>
            </a:r>
            <a:r>
              <a:rPr lang="pt-BR" sz="1700" b="1" dirty="0"/>
              <a:t>():	</a:t>
            </a:r>
            <a:r>
              <a:rPr lang="pt-BR" sz="1700" dirty="0"/>
              <a:t>Retorna o produto de todos os elementos na Series.</a:t>
            </a:r>
          </a:p>
          <a:p>
            <a:pPr lvl="0" algn="just"/>
            <a:r>
              <a:rPr lang="pt-BR" sz="1700" b="1" dirty="0" err="1"/>
              <a:t>cumsum</a:t>
            </a:r>
            <a:r>
              <a:rPr lang="pt-BR" sz="1700" b="1" dirty="0"/>
              <a:t>():	</a:t>
            </a:r>
            <a:r>
              <a:rPr lang="pt-BR" sz="1700" dirty="0"/>
              <a:t>Retorna uma Series com a soma acumulada dos elementos.</a:t>
            </a:r>
          </a:p>
          <a:p>
            <a:pPr algn="just"/>
            <a:r>
              <a:rPr lang="pt-BR" sz="1700" b="1" dirty="0" err="1"/>
              <a:t>cumprod</a:t>
            </a:r>
            <a:r>
              <a:rPr lang="pt-BR" sz="1700" b="1" dirty="0"/>
              <a:t>():	R</a:t>
            </a:r>
            <a:r>
              <a:rPr lang="pt-BR" sz="1700" dirty="0"/>
              <a:t>etorna uma Series com o </a:t>
            </a:r>
            <a:r>
              <a:rPr lang="pt-BR" sz="1700" dirty="0" err="1"/>
              <a:t>produtio</a:t>
            </a:r>
            <a:r>
              <a:rPr lang="pt-BR" sz="1700" dirty="0"/>
              <a:t> acumulado dos elementos.</a:t>
            </a:r>
          </a:p>
          <a:p>
            <a:pPr lvl="0" algn="just"/>
            <a:r>
              <a:rPr lang="pt-BR" sz="1700" b="1" dirty="0" err="1"/>
              <a:t>cummax</a:t>
            </a:r>
            <a:r>
              <a:rPr lang="pt-BR" sz="1700" b="1" dirty="0"/>
              <a:t>():	</a:t>
            </a:r>
            <a:r>
              <a:rPr lang="pt-BR" sz="1700" dirty="0"/>
              <a:t>Retorna uma Series com o maior valor acumulado dos elementos.</a:t>
            </a:r>
          </a:p>
          <a:p>
            <a:pPr algn="just"/>
            <a:r>
              <a:rPr lang="pt-BR" sz="1700" b="1" dirty="0" err="1"/>
              <a:t>cummin</a:t>
            </a:r>
            <a:r>
              <a:rPr lang="pt-BR" sz="1700" b="1" dirty="0"/>
              <a:t>():	</a:t>
            </a:r>
            <a:r>
              <a:rPr lang="pt-BR" sz="1700" dirty="0"/>
              <a:t>Retorna uma Series com o menor valor acumulado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36301707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848032" y="166061"/>
            <a:ext cx="6400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O PANDAS?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0B19DA8-1BB1-2C04-AA7F-E538E4F3C42C}"/>
              </a:ext>
            </a:extLst>
          </p:cNvPr>
          <p:cNvSpPr txBox="1"/>
          <p:nvPr/>
        </p:nvSpPr>
        <p:spPr>
          <a:xfrm>
            <a:off x="943276" y="856648"/>
            <a:ext cx="77387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Pandas é uma biblioteca de software de código aberto projetada para a linguagem de programação Python, com foco em manipulação e análise de dados. Ela fornece estruturas de dados como Séries e </a:t>
            </a:r>
            <a:r>
              <a:rPr lang="pt-B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para limpar, transformar e analisar grandes conjuntos de dados de forma eficaz e fácil, e integra-se perfeitamente com outras bibliotecas Python, como </a:t>
            </a:r>
            <a:r>
              <a:rPr lang="pt-B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8DBDB-A13E-0C6D-0D52-53B5DE0A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C0944C4B-BE16-6E03-B6E2-12B2F68FD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Séries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Operações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Matemáticas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Agregações</a:t>
            </a:r>
            <a:endParaRPr lang="pt-BR" altLang="pt-BR" sz="18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BA1A9B-E8A3-101A-922B-965AFA3B4F45}"/>
              </a:ext>
            </a:extLst>
          </p:cNvPr>
          <p:cNvSpPr txBox="1"/>
          <p:nvPr/>
        </p:nvSpPr>
        <p:spPr>
          <a:xfrm>
            <a:off x="921542" y="756220"/>
            <a:ext cx="767000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1700" b="1" dirty="0"/>
              <a:t>.sum():	</a:t>
            </a:r>
            <a:r>
              <a:rPr lang="pt-BR" sz="1700" dirty="0"/>
              <a:t>Retorna a soma de todos os elementos na Series.</a:t>
            </a:r>
          </a:p>
          <a:p>
            <a:pPr lvl="0" algn="just"/>
            <a:r>
              <a:rPr lang="pt-BR" sz="1700" b="1" dirty="0"/>
              <a:t>.</a:t>
            </a:r>
            <a:r>
              <a:rPr lang="pt-BR" sz="1700" b="1" dirty="0" err="1"/>
              <a:t>mean</a:t>
            </a:r>
            <a:r>
              <a:rPr lang="pt-BR" sz="1700" b="1" dirty="0"/>
              <a:t>():	</a:t>
            </a:r>
            <a:r>
              <a:rPr lang="pt-BR" sz="1700" dirty="0"/>
              <a:t>Retorna a média dos elementos numéricos na Series.</a:t>
            </a:r>
          </a:p>
          <a:p>
            <a:pPr lvl="0" algn="just"/>
            <a:r>
              <a:rPr lang="pt-BR" sz="1700" b="1" dirty="0"/>
              <a:t>.min() / .</a:t>
            </a:r>
            <a:r>
              <a:rPr lang="pt-BR" sz="1700" b="1" dirty="0" err="1"/>
              <a:t>max</a:t>
            </a:r>
            <a:r>
              <a:rPr lang="pt-BR" sz="1700" b="1" dirty="0"/>
              <a:t>():	R</a:t>
            </a:r>
            <a:r>
              <a:rPr lang="pt-BR" sz="1700" dirty="0"/>
              <a:t>etorna o menor/maior valor na Series.</a:t>
            </a:r>
          </a:p>
          <a:p>
            <a:pPr lvl="0" algn="just"/>
            <a:r>
              <a:rPr lang="pt-BR" sz="1700" b="1" dirty="0"/>
              <a:t>.</a:t>
            </a:r>
            <a:r>
              <a:rPr lang="pt-BR" sz="1700" b="1" dirty="0" err="1"/>
              <a:t>median</a:t>
            </a:r>
            <a:r>
              <a:rPr lang="pt-BR" sz="1700" b="1" dirty="0"/>
              <a:t>():	Retorna </a:t>
            </a:r>
            <a:r>
              <a:rPr lang="pt-BR" sz="1700" dirty="0"/>
              <a:t>a mediana dos elementos numéricos na Series.</a:t>
            </a:r>
          </a:p>
          <a:p>
            <a:pPr lvl="0" algn="just"/>
            <a:r>
              <a:rPr lang="pt-BR" sz="1700" b="1" dirty="0"/>
              <a:t>.</a:t>
            </a:r>
            <a:r>
              <a:rPr lang="pt-BR" sz="1700" b="1" dirty="0" err="1"/>
              <a:t>std</a:t>
            </a:r>
            <a:r>
              <a:rPr lang="pt-BR" sz="1700" b="1" dirty="0"/>
              <a:t>() / .var():	</a:t>
            </a:r>
            <a:r>
              <a:rPr lang="pt-BR" sz="1700" dirty="0"/>
              <a:t> Retorna o desvio padrão/variância dos elementos numéricos na Series.</a:t>
            </a:r>
          </a:p>
          <a:p>
            <a:pPr lvl="0" algn="just"/>
            <a:r>
              <a:rPr lang="pt-BR" sz="1700" b="1" dirty="0" err="1"/>
              <a:t>prod</a:t>
            </a:r>
            <a:r>
              <a:rPr lang="pt-BR" sz="1700" b="1" dirty="0"/>
              <a:t>():	</a:t>
            </a:r>
            <a:r>
              <a:rPr lang="pt-BR" sz="1700" dirty="0"/>
              <a:t>Retorna o produto de todos os elementos na Series.</a:t>
            </a:r>
          </a:p>
          <a:p>
            <a:pPr lvl="0" algn="just"/>
            <a:r>
              <a:rPr lang="pt-BR" sz="1700" b="1" dirty="0" err="1"/>
              <a:t>cumsum</a:t>
            </a:r>
            <a:r>
              <a:rPr lang="pt-BR" sz="1700" b="1" dirty="0"/>
              <a:t>():	</a:t>
            </a:r>
            <a:r>
              <a:rPr lang="pt-BR" sz="1700" dirty="0"/>
              <a:t>Retorna uma Series com a soma acumulada dos elementos.</a:t>
            </a:r>
          </a:p>
          <a:p>
            <a:pPr algn="just"/>
            <a:r>
              <a:rPr lang="pt-BR" sz="1700" b="1" dirty="0" err="1"/>
              <a:t>cumprod</a:t>
            </a:r>
            <a:r>
              <a:rPr lang="pt-BR" sz="1700" b="1" dirty="0"/>
              <a:t>():	R</a:t>
            </a:r>
            <a:r>
              <a:rPr lang="pt-BR" sz="1700" dirty="0"/>
              <a:t>etorna uma Series com o </a:t>
            </a:r>
            <a:r>
              <a:rPr lang="pt-BR" sz="1700" dirty="0" err="1"/>
              <a:t>produtio</a:t>
            </a:r>
            <a:r>
              <a:rPr lang="pt-BR" sz="1700" dirty="0"/>
              <a:t> acumulado dos elementos.</a:t>
            </a:r>
          </a:p>
          <a:p>
            <a:pPr lvl="0" algn="just"/>
            <a:r>
              <a:rPr lang="pt-BR" sz="1700" b="1" dirty="0" err="1"/>
              <a:t>cummax</a:t>
            </a:r>
            <a:r>
              <a:rPr lang="pt-BR" sz="1700" b="1" dirty="0"/>
              <a:t>():	</a:t>
            </a:r>
            <a:r>
              <a:rPr lang="pt-BR" sz="1700" dirty="0"/>
              <a:t>Retorna uma Series com o maior valor acumulado dos elementos.</a:t>
            </a:r>
          </a:p>
          <a:p>
            <a:pPr algn="just"/>
            <a:r>
              <a:rPr lang="pt-BR" sz="1700" b="1" dirty="0" err="1"/>
              <a:t>cummin</a:t>
            </a:r>
            <a:r>
              <a:rPr lang="pt-BR" sz="1700" b="1" dirty="0"/>
              <a:t>():	</a:t>
            </a:r>
            <a:r>
              <a:rPr lang="pt-BR" sz="1700" dirty="0"/>
              <a:t>Retorna uma Series com o menor valor acumulado dos elementos.</a:t>
            </a:r>
          </a:p>
        </p:txBody>
      </p:sp>
    </p:spTree>
    <p:extLst>
      <p:ext uri="{BB962C8B-B14F-4D97-AF65-F5344CB8AC3E}">
        <p14:creationId xmlns:p14="http://schemas.microsoft.com/office/powerpoint/2010/main" val="24812659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2AAD-80D4-5EEA-3B5D-A9A543DCA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683C4E2D-E2C7-0ED2-4ECD-F9F5D35B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F5EF9D-ABCB-E602-63F8-765A14671A55}"/>
              </a:ext>
            </a:extLst>
          </p:cNvPr>
          <p:cNvSpPr txBox="1"/>
          <p:nvPr/>
        </p:nvSpPr>
        <p:spPr>
          <a:xfrm>
            <a:off x="972152" y="856648"/>
            <a:ext cx="7738711" cy="306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Um </a:t>
            </a:r>
            <a:r>
              <a:rPr lang="pt-BR" sz="2400" dirty="0" err="1"/>
              <a:t>DataFrame</a:t>
            </a:r>
            <a:r>
              <a:rPr lang="pt-BR" sz="2400" dirty="0"/>
              <a:t> no Pandas é uma das estruturas de dados mais fundamentais e poderosas da biblioteca Pandas em Python, amplamente utilizada para manipulação e análise de dados.</a:t>
            </a:r>
          </a:p>
          <a:p>
            <a:pPr algn="just"/>
            <a:r>
              <a:rPr lang="pt-BR" sz="2400" dirty="0"/>
              <a:t>É uma tabela bidimensional, similar a uma planilha do Excel ou uma tabela de banco de dados. Ele organiza os dados de forma estruturada em linhas e colunas.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2957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BAA56-9672-38C3-11BE-9192A7EFA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9BEEBB7F-9DE3-8F50-0D42-9A0AF23E2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47A2E2-9CD7-7102-B62D-48D117E2AA2F}"/>
              </a:ext>
            </a:extLst>
          </p:cNvPr>
          <p:cNvSpPr txBox="1"/>
          <p:nvPr/>
        </p:nvSpPr>
        <p:spPr>
          <a:xfrm>
            <a:off x="972152" y="856648"/>
            <a:ext cx="7738711" cy="313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Dados Heterogêneos: Embora os dados dentro de uma única coluna sejam do mesmo tipo, o </a:t>
            </a:r>
            <a:r>
              <a:rPr lang="pt-BR" sz="24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como um todo pode armazenar tipos de dados diferentes em colunas diferentes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Manipulação Eficiente: Projetado para operações rápidas e eficientes em grandes conjuntos de dados, incluindo filtragem, seleção, agregação e junção.</a:t>
            </a:r>
          </a:p>
        </p:txBody>
      </p:sp>
    </p:spTree>
    <p:extLst>
      <p:ext uri="{BB962C8B-B14F-4D97-AF65-F5344CB8AC3E}">
        <p14:creationId xmlns:p14="http://schemas.microsoft.com/office/powerpoint/2010/main" val="136861726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BF1DD-D8AE-F542-EF6A-E4823D75F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B8B53DF-900A-10F9-F6E5-0CA29F33B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A40DDF-F3FE-5C70-8D6B-9B0B68F7D52F}"/>
              </a:ext>
            </a:extLst>
          </p:cNvPr>
          <p:cNvSpPr txBox="1"/>
          <p:nvPr/>
        </p:nvSpPr>
        <p:spPr>
          <a:xfrm>
            <a:off x="972152" y="856648"/>
            <a:ext cx="7738711" cy="2179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Alinhamento Automático: Durante operações com múltiplos </a:t>
            </a:r>
            <a:r>
              <a:rPr lang="pt-BR" sz="24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DataFrames</a:t>
            </a:r>
            <a:r>
              <a:rPr lang="pt-BR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 Pandas alinha automaticamente os dados com base nos rótulos de índice e coluna, o que ajuda a prevenir erros e facilita a análise.</a:t>
            </a:r>
          </a:p>
        </p:txBody>
      </p:sp>
    </p:spTree>
    <p:extLst>
      <p:ext uri="{BB962C8B-B14F-4D97-AF65-F5344CB8AC3E}">
        <p14:creationId xmlns:p14="http://schemas.microsoft.com/office/powerpoint/2010/main" val="24776108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343E-BBDE-1E50-B3A6-2AECD7AB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3F4C6B0-5038-C7E7-E3C6-4B9C4A78D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-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Atributos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716EDC3-2484-60C7-3FFA-7CC7DCB92C47}"/>
              </a:ext>
            </a:extLst>
          </p:cNvPr>
          <p:cNvSpPr txBox="1"/>
          <p:nvPr/>
        </p:nvSpPr>
        <p:spPr>
          <a:xfrm>
            <a:off x="972152" y="856648"/>
            <a:ext cx="77387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000" b="1" dirty="0"/>
              <a:t>.index:	</a:t>
            </a:r>
            <a:r>
              <a:rPr lang="pt-BR" sz="2000" dirty="0"/>
              <a:t>Retorna o objeto de índice (rótulos das linhas) do </a:t>
            </a:r>
            <a:r>
              <a:rPr lang="pt-BR" sz="2000" dirty="0" err="1"/>
              <a:t>DataFrame</a:t>
            </a:r>
            <a:r>
              <a:rPr lang="pt-BR" sz="2000" dirty="0"/>
              <a:t>. É um objeto Index que pode ser usado para acessar linhas por rótulo.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columns</a:t>
            </a:r>
            <a:r>
              <a:rPr lang="pt-BR" sz="2000" b="1" dirty="0"/>
              <a:t>:	</a:t>
            </a:r>
            <a:r>
              <a:rPr lang="pt-BR" sz="2000" dirty="0"/>
              <a:t>Retorna o objeto de índice (rótulos das colunas) do </a:t>
            </a:r>
            <a:r>
              <a:rPr lang="pt-BR" sz="2000" dirty="0" err="1"/>
              <a:t>DataFrame</a:t>
            </a:r>
            <a:r>
              <a:rPr lang="pt-BR" sz="2000" dirty="0"/>
              <a:t>. É um objeto Index que pode ser usado para acessar colunas por rótulo.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dtypes</a:t>
            </a:r>
            <a:r>
              <a:rPr lang="pt-BR" sz="2000" b="1" dirty="0"/>
              <a:t>:	</a:t>
            </a:r>
            <a:r>
              <a:rPr lang="pt-BR" sz="2000" dirty="0"/>
              <a:t>: Retorna uma Series com o tipo de dado de cada coluna do </a:t>
            </a:r>
            <a:r>
              <a:rPr lang="pt-BR" sz="2000" dirty="0" err="1"/>
              <a:t>DataFrame</a:t>
            </a:r>
            <a:r>
              <a:rPr lang="pt-BR" sz="2000" dirty="0"/>
              <a:t>. É muito útil para verificar rapidamente os tipos de dados das suas colunas (inteiro, </a:t>
            </a:r>
            <a:r>
              <a:rPr lang="pt-BR" sz="2000" dirty="0" err="1"/>
              <a:t>float</a:t>
            </a:r>
            <a:r>
              <a:rPr lang="pt-BR" sz="2000" dirty="0"/>
              <a:t>, objeto, booleano, etc.).</a:t>
            </a:r>
          </a:p>
          <a:p>
            <a:pPr lvl="0"/>
            <a:r>
              <a:rPr lang="pt-BR" sz="2000" b="1" dirty="0"/>
              <a:t>.shape:	</a:t>
            </a:r>
            <a:r>
              <a:rPr lang="pt-BR" sz="2000" dirty="0"/>
              <a:t>Retorna uma tupla representando as dimensões do </a:t>
            </a:r>
            <a:r>
              <a:rPr lang="pt-BR" sz="2000" dirty="0" err="1"/>
              <a:t>DataFrame</a:t>
            </a:r>
            <a:r>
              <a:rPr lang="pt-BR" sz="2000" dirty="0"/>
              <a:t>, no formato (número de linhas, número de colunas).</a:t>
            </a:r>
          </a:p>
        </p:txBody>
      </p:sp>
    </p:spTree>
    <p:extLst>
      <p:ext uri="{BB962C8B-B14F-4D97-AF65-F5344CB8AC3E}">
        <p14:creationId xmlns:p14="http://schemas.microsoft.com/office/powerpoint/2010/main" val="357859329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AF33-ADBE-973C-5039-39E53D5D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F1CE3C90-08CC-00B5-CC2D-4E08D323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-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Atributos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8626E8-431B-853A-61CF-8308D14C943A}"/>
              </a:ext>
            </a:extLst>
          </p:cNvPr>
          <p:cNvSpPr txBox="1"/>
          <p:nvPr/>
        </p:nvSpPr>
        <p:spPr>
          <a:xfrm>
            <a:off x="972152" y="856648"/>
            <a:ext cx="77387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size</a:t>
            </a:r>
            <a:r>
              <a:rPr lang="pt-BR" sz="2000" b="1" dirty="0"/>
              <a:t>:	</a:t>
            </a:r>
            <a:r>
              <a:rPr lang="pt-BR" sz="2000" dirty="0"/>
              <a:t>Retorna o número total de elementos no </a:t>
            </a:r>
            <a:r>
              <a:rPr lang="pt-BR" sz="2000" dirty="0" err="1"/>
              <a:t>DataFrame</a:t>
            </a:r>
            <a:r>
              <a:rPr lang="pt-BR" sz="2000" dirty="0"/>
              <a:t>, ou seja, o produto do número de linhas pelo número de colunas.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values</a:t>
            </a:r>
            <a:r>
              <a:rPr lang="pt-BR" sz="2000" b="1" dirty="0"/>
              <a:t>:	</a:t>
            </a:r>
            <a:r>
              <a:rPr lang="pt-BR" sz="2000" dirty="0"/>
              <a:t>Retorna uma representação </a:t>
            </a:r>
            <a:r>
              <a:rPr lang="pt-BR" sz="2000" dirty="0" err="1"/>
              <a:t>NumPy</a:t>
            </a:r>
            <a:r>
              <a:rPr lang="pt-BR" sz="2000" dirty="0"/>
              <a:t> </a:t>
            </a:r>
            <a:r>
              <a:rPr lang="pt-BR" sz="2000" dirty="0" err="1"/>
              <a:t>ndarray</a:t>
            </a:r>
            <a:r>
              <a:rPr lang="pt-BR" sz="2000" dirty="0"/>
              <a:t> dos dados no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empty</a:t>
            </a:r>
            <a:r>
              <a:rPr lang="pt-BR" sz="2000" b="1" dirty="0"/>
              <a:t>:	</a:t>
            </a:r>
            <a:r>
              <a:rPr lang="pt-BR" sz="2000" dirty="0"/>
              <a:t>Retorna </a:t>
            </a:r>
            <a:r>
              <a:rPr lang="pt-BR" sz="2000" dirty="0" err="1"/>
              <a:t>True</a:t>
            </a:r>
            <a:r>
              <a:rPr lang="pt-BR" sz="2000" dirty="0"/>
              <a:t> se o </a:t>
            </a:r>
            <a:r>
              <a:rPr lang="pt-BR" sz="2000" dirty="0" err="1"/>
              <a:t>DataFrame</a:t>
            </a:r>
            <a:r>
              <a:rPr lang="pt-BR" sz="2000" dirty="0"/>
              <a:t> estiver vazio (não contiver nenhuma linha ou coluna), e False caso contrário.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ndim</a:t>
            </a:r>
            <a:r>
              <a:rPr lang="pt-BR" sz="2000" b="1" dirty="0"/>
              <a:t>:	</a:t>
            </a:r>
            <a:r>
              <a:rPr lang="pt-BR" sz="2000" dirty="0"/>
              <a:t>Retorna o número de dimensões do </a:t>
            </a:r>
            <a:r>
              <a:rPr lang="pt-BR" sz="2000" dirty="0" err="1"/>
              <a:t>DataFrame</a:t>
            </a:r>
            <a:r>
              <a:rPr lang="pt-BR" sz="2000" dirty="0"/>
              <a:t>. </a:t>
            </a:r>
          </a:p>
          <a:p>
            <a:pPr lvl="0"/>
            <a:r>
              <a:rPr lang="pt-BR" sz="2000" b="1" dirty="0"/>
              <a:t>.T</a:t>
            </a:r>
            <a:r>
              <a:rPr lang="pt-BR" sz="2000" dirty="0"/>
              <a:t> (ou .</a:t>
            </a:r>
            <a:r>
              <a:rPr lang="pt-BR" sz="2000" dirty="0" err="1"/>
              <a:t>transpose</a:t>
            </a:r>
            <a:r>
              <a:rPr lang="pt-BR" sz="2000" dirty="0"/>
              <a:t>()):	 Retorna o </a:t>
            </a:r>
            <a:r>
              <a:rPr lang="pt-BR" sz="2000" dirty="0" err="1"/>
              <a:t>DataFrame</a:t>
            </a:r>
            <a:r>
              <a:rPr lang="pt-BR" sz="2000" dirty="0"/>
              <a:t> transposto, ou seja, as linhas se tornam colunas e as colunas se tornam linhas.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axes</a:t>
            </a:r>
            <a:r>
              <a:rPr lang="pt-BR" sz="2000" b="1" dirty="0"/>
              <a:t>:	</a:t>
            </a:r>
            <a:r>
              <a:rPr lang="pt-BR" sz="2000" dirty="0"/>
              <a:t>Retorna uma lista de objetos Index representando os rótulos de linha e coluna do </a:t>
            </a:r>
            <a:r>
              <a:rPr lang="pt-BR" sz="2000" dirty="0" err="1"/>
              <a:t>DataFrame</a:t>
            </a:r>
            <a:r>
              <a:rPr lang="pt-BR" sz="2000" dirty="0"/>
              <a:t>. É essencialmente uma combinação de .index e .</a:t>
            </a:r>
            <a:r>
              <a:rPr lang="pt-BR" sz="2000" dirty="0" err="1"/>
              <a:t>columns</a:t>
            </a:r>
            <a:r>
              <a:rPr lang="pt-BR" sz="2000" dirty="0"/>
              <a:t>.</a:t>
            </a:r>
            <a:endParaRPr lang="pt-BR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692305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1ED4D-CFCB-B4B5-5930-30F64FE92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098386A-C178-C7FF-D181-BAAA7515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Metodos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Inspeção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Ytansformação</a:t>
            </a:r>
            <a:endParaRPr lang="pt-BR" altLang="pt-BR" sz="20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897A66-EFE6-C5B5-07C7-A3D05429339C}"/>
              </a:ext>
            </a:extLst>
          </p:cNvPr>
          <p:cNvSpPr txBox="1"/>
          <p:nvPr/>
        </p:nvSpPr>
        <p:spPr>
          <a:xfrm>
            <a:off x="972152" y="742295"/>
            <a:ext cx="77387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head</a:t>
            </a:r>
            <a:r>
              <a:rPr lang="pt-BR" sz="2000" b="1" dirty="0"/>
              <a:t>(n=5):	</a:t>
            </a:r>
            <a:r>
              <a:rPr lang="pt-BR" sz="2000" dirty="0"/>
              <a:t>Retorna as primeiras n linhas do </a:t>
            </a:r>
            <a:r>
              <a:rPr lang="pt-BR" sz="2000" dirty="0" err="1"/>
              <a:t>DataFrame</a:t>
            </a:r>
            <a:r>
              <a:rPr lang="pt-BR" sz="2000" dirty="0"/>
              <a:t>. O padrão é 5</a:t>
            </a:r>
          </a:p>
          <a:p>
            <a:pPr lvl="0" algn="just"/>
            <a:r>
              <a:rPr lang="pt-BR" sz="2000" b="1" dirty="0" err="1"/>
              <a:t>tail</a:t>
            </a:r>
            <a:r>
              <a:rPr lang="pt-BR" sz="2000" b="1" dirty="0"/>
              <a:t>(n=5):	</a:t>
            </a:r>
            <a:r>
              <a:rPr lang="pt-BR" sz="2000" dirty="0"/>
              <a:t>Retorna as últimas n linhas do </a:t>
            </a:r>
            <a:r>
              <a:rPr lang="pt-BR" sz="2000" dirty="0" err="1"/>
              <a:t>DataFrame</a:t>
            </a:r>
            <a:r>
              <a:rPr lang="pt-BR" sz="2000" dirty="0"/>
              <a:t>. O padrão é 5.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info</a:t>
            </a:r>
            <a:r>
              <a:rPr lang="pt-BR" sz="2000" b="1" dirty="0"/>
              <a:t>():	Informa</a:t>
            </a:r>
            <a:r>
              <a:rPr lang="pt-BR" sz="2000" dirty="0"/>
              <a:t> um resumo conciso do </a:t>
            </a:r>
            <a:r>
              <a:rPr lang="pt-BR" sz="2000" dirty="0" err="1"/>
              <a:t>DataFrame</a:t>
            </a:r>
            <a:r>
              <a:rPr lang="pt-BR" sz="2000" dirty="0"/>
              <a:t>, incluindo o tipo e conteúdo do índice, o número de entradas, o número de colunas, contagem de valores não-nulos por coluna, o tipo de dado (</a:t>
            </a:r>
            <a:r>
              <a:rPr lang="pt-BR" sz="2000" dirty="0" err="1"/>
              <a:t>dtype</a:t>
            </a:r>
            <a:r>
              <a:rPr lang="pt-BR" sz="2000" dirty="0"/>
              <a:t>) de cada coluna e o uso de memória.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describe</a:t>
            </a:r>
            <a:r>
              <a:rPr lang="pt-BR" sz="2000" b="1" dirty="0"/>
              <a:t>():	</a:t>
            </a:r>
            <a:r>
              <a:rPr lang="pt-BR" sz="2000" dirty="0"/>
              <a:t>Gera estatísticas descritivas das colunas numéricas do </a:t>
            </a:r>
            <a:r>
              <a:rPr lang="pt-BR" sz="2000" dirty="0" err="1"/>
              <a:t>DataFrame</a:t>
            </a:r>
            <a:r>
              <a:rPr lang="pt-BR" sz="2000" dirty="0"/>
              <a:t>, como contagem, média, desvio padrão, mínimo, máximo e quartis.</a:t>
            </a:r>
          </a:p>
        </p:txBody>
      </p:sp>
    </p:spTree>
    <p:extLst>
      <p:ext uri="{BB962C8B-B14F-4D97-AF65-F5344CB8AC3E}">
        <p14:creationId xmlns:p14="http://schemas.microsoft.com/office/powerpoint/2010/main" val="285572953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2DD8-E053-9385-D697-C1CE92D3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F6743838-2CCF-7F53-561F-5EDF206C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Metodos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Inspeção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tansformação</a:t>
            </a:r>
            <a:endParaRPr lang="pt-BR" altLang="pt-BR" sz="20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E76871-DBEB-FA05-BE47-209C9E5BC36F}"/>
              </a:ext>
            </a:extLst>
          </p:cNvPr>
          <p:cNvSpPr txBox="1"/>
          <p:nvPr/>
        </p:nvSpPr>
        <p:spPr>
          <a:xfrm>
            <a:off x="972152" y="742295"/>
            <a:ext cx="77387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400" b="1" dirty="0"/>
              <a:t>.</a:t>
            </a:r>
            <a:r>
              <a:rPr lang="pt-BR" sz="2400" b="1" dirty="0" err="1"/>
              <a:t>nunique</a:t>
            </a:r>
            <a:r>
              <a:rPr lang="pt-BR" sz="2400" b="1" dirty="0"/>
              <a:t>(</a:t>
            </a:r>
            <a:r>
              <a:rPr lang="pt-BR" sz="2400" b="1" dirty="0" err="1"/>
              <a:t>axis</a:t>
            </a:r>
            <a:r>
              <a:rPr lang="pt-BR" sz="2400" b="1" dirty="0"/>
              <a:t>=0, </a:t>
            </a:r>
            <a:r>
              <a:rPr lang="pt-BR" sz="2400" b="1" dirty="0" err="1"/>
              <a:t>dropna</a:t>
            </a:r>
            <a:r>
              <a:rPr lang="pt-BR" sz="2400" b="1" dirty="0"/>
              <a:t>=</a:t>
            </a:r>
            <a:r>
              <a:rPr lang="pt-BR" sz="2400" b="1" dirty="0" err="1"/>
              <a:t>True</a:t>
            </a:r>
            <a:r>
              <a:rPr lang="pt-BR" sz="2400" b="1" dirty="0"/>
              <a:t>):	</a:t>
            </a:r>
            <a:r>
              <a:rPr lang="pt-BR" sz="2400" dirty="0"/>
              <a:t>Retorna o número de valores únicos para cada coluna (ou linha, se </a:t>
            </a:r>
            <a:r>
              <a:rPr lang="pt-BR" sz="2400" dirty="0" err="1"/>
              <a:t>axis</a:t>
            </a:r>
            <a:r>
              <a:rPr lang="pt-BR" sz="2400" dirty="0"/>
              <a:t>=1). </a:t>
            </a:r>
            <a:r>
              <a:rPr lang="pt-BR" sz="2400" dirty="0" err="1"/>
              <a:t>dropna</a:t>
            </a:r>
            <a:r>
              <a:rPr lang="pt-BR" sz="2400" dirty="0"/>
              <a:t>=</a:t>
            </a:r>
            <a:r>
              <a:rPr lang="pt-BR" sz="2400" dirty="0" err="1"/>
              <a:t>True</a:t>
            </a:r>
            <a:r>
              <a:rPr lang="pt-BR" sz="2400" dirty="0"/>
              <a:t> exclui valores </a:t>
            </a:r>
            <a:r>
              <a:rPr lang="pt-BR" sz="2400" dirty="0" err="1"/>
              <a:t>NaN</a:t>
            </a:r>
            <a:r>
              <a:rPr lang="pt-BR" sz="2400" dirty="0"/>
              <a:t> da contagem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b="1" dirty="0"/>
              <a:t>.</a:t>
            </a:r>
            <a:r>
              <a:rPr lang="pt-BR" sz="2400" b="1" dirty="0" err="1"/>
              <a:t>count</a:t>
            </a:r>
            <a:r>
              <a:rPr lang="pt-BR" sz="2400" b="1" dirty="0"/>
              <a:t>(</a:t>
            </a:r>
            <a:r>
              <a:rPr lang="pt-BR" sz="2400" b="1" dirty="0" err="1"/>
              <a:t>axis</a:t>
            </a:r>
            <a:r>
              <a:rPr lang="pt-BR" sz="2400" b="1" dirty="0"/>
              <a:t>=0):	</a:t>
            </a:r>
            <a:r>
              <a:rPr lang="pt-BR" sz="2400" dirty="0"/>
              <a:t>Retorna o número de valores não-nulos para cada coluna (ou linha, se </a:t>
            </a:r>
            <a:r>
              <a:rPr lang="pt-BR" sz="2400" dirty="0" err="1"/>
              <a:t>axis</a:t>
            </a:r>
            <a:r>
              <a:rPr lang="pt-BR" sz="2400" dirty="0"/>
              <a:t>=1).</a:t>
            </a:r>
          </a:p>
          <a:p>
            <a:pPr lvl="0"/>
            <a:endParaRPr lang="pt-BR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7874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A0F3-D205-0869-A767-19F760012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26010E6C-A038-4C22-453A-05A9C0C61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Dataframe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–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Metodos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Seleção</a:t>
            </a:r>
            <a:r>
              <a:rPr lang="en-US" altLang="pt-BR" sz="20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e </a:t>
            </a:r>
            <a:r>
              <a:rPr lang="en-US" altLang="pt-BR" sz="20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Indexação</a:t>
            </a:r>
            <a:endParaRPr lang="pt-BR" altLang="pt-BR" sz="20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D69625-03B2-7A68-355F-9586A7E797BA}"/>
              </a:ext>
            </a:extLst>
          </p:cNvPr>
          <p:cNvSpPr txBox="1"/>
          <p:nvPr/>
        </p:nvSpPr>
        <p:spPr>
          <a:xfrm>
            <a:off x="972152" y="763195"/>
            <a:ext cx="773871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300" b="1" dirty="0"/>
              <a:t>.loc[</a:t>
            </a:r>
            <a:r>
              <a:rPr lang="en-US" sz="2300" b="1" dirty="0" err="1"/>
              <a:t>row_indexer</a:t>
            </a:r>
            <a:r>
              <a:rPr lang="en-US" sz="2300" b="1" dirty="0"/>
              <a:t>, </a:t>
            </a:r>
            <a:r>
              <a:rPr lang="en-US" sz="2300" b="1" dirty="0" err="1"/>
              <a:t>column_indexer</a:t>
            </a:r>
            <a:r>
              <a:rPr lang="en-US" sz="2300" b="1" dirty="0"/>
              <a:t>]:	</a:t>
            </a:r>
            <a:r>
              <a:rPr lang="pt-BR" sz="2300" dirty="0"/>
              <a:t>Acessa um grupo de linhas e colunas por rótulos (nomes).</a:t>
            </a:r>
          </a:p>
          <a:p>
            <a:pPr lvl="0" algn="just"/>
            <a:r>
              <a:rPr lang="en-US" sz="2300" b="1" dirty="0"/>
              <a:t>.</a:t>
            </a:r>
            <a:r>
              <a:rPr lang="en-US" sz="2300" b="1" dirty="0" err="1"/>
              <a:t>iloc</a:t>
            </a:r>
            <a:r>
              <a:rPr lang="en-US" sz="2300" b="1" dirty="0"/>
              <a:t>[</a:t>
            </a:r>
            <a:r>
              <a:rPr lang="en-US" sz="2300" b="1" dirty="0" err="1"/>
              <a:t>row_indexer</a:t>
            </a:r>
            <a:r>
              <a:rPr lang="en-US" sz="2300" b="1" dirty="0"/>
              <a:t>, </a:t>
            </a:r>
            <a:r>
              <a:rPr lang="en-US" sz="2300" b="1" dirty="0" err="1"/>
              <a:t>column_indexer</a:t>
            </a:r>
            <a:r>
              <a:rPr lang="en-US" sz="2300" b="1" dirty="0"/>
              <a:t>]:	</a:t>
            </a:r>
            <a:r>
              <a:rPr lang="pt-BR" sz="2300" dirty="0"/>
              <a:t>Acessa um grupo de linhas e colunas por posições inteiras.</a:t>
            </a:r>
          </a:p>
          <a:p>
            <a:pPr lvl="0" algn="just"/>
            <a:r>
              <a:rPr lang="en-US" sz="2300" b="1" dirty="0"/>
              <a:t>.at[</a:t>
            </a:r>
            <a:r>
              <a:rPr lang="en-US" sz="2300" b="1" dirty="0" err="1"/>
              <a:t>row_label</a:t>
            </a:r>
            <a:r>
              <a:rPr lang="en-US" sz="2300" b="1" dirty="0"/>
              <a:t>, </a:t>
            </a:r>
            <a:r>
              <a:rPr lang="en-US" sz="2300" b="1" dirty="0" err="1"/>
              <a:t>column_label</a:t>
            </a:r>
            <a:r>
              <a:rPr lang="en-US" sz="2300" b="1" dirty="0"/>
              <a:t>]:	</a:t>
            </a:r>
            <a:r>
              <a:rPr lang="pt-BR" sz="2300" dirty="0"/>
              <a:t>Acessa um único valor escalar por rótulo de linha e coluna, sendo mais rápido para acesso a um único elemento.</a:t>
            </a:r>
          </a:p>
          <a:p>
            <a:pPr lvl="0" algn="just"/>
            <a:r>
              <a:rPr lang="en-US" sz="2300" b="1" dirty="0"/>
              <a:t>.</a:t>
            </a:r>
            <a:r>
              <a:rPr lang="en-US" sz="2300" b="1" dirty="0" err="1"/>
              <a:t>iat</a:t>
            </a:r>
            <a:r>
              <a:rPr lang="en-US" sz="2300" b="1" dirty="0"/>
              <a:t>[</a:t>
            </a:r>
            <a:r>
              <a:rPr lang="en-US" sz="2300" b="1" dirty="0" err="1"/>
              <a:t>row_position</a:t>
            </a:r>
            <a:r>
              <a:rPr lang="en-US" sz="2300" b="1" dirty="0"/>
              <a:t>, </a:t>
            </a:r>
            <a:r>
              <a:rPr lang="en-US" sz="2300" b="1" dirty="0" err="1"/>
              <a:t>column_position</a:t>
            </a:r>
            <a:r>
              <a:rPr lang="en-US" sz="2300" b="1" dirty="0"/>
              <a:t>]:	</a:t>
            </a:r>
            <a:r>
              <a:rPr lang="pt-BR" sz="2300" dirty="0"/>
              <a:t>Acessa um único valor escalar por posição inteira de linha e coluna, sendo mais rápido para acesso a um único elemento.</a:t>
            </a:r>
            <a:endParaRPr lang="pt-BR" sz="23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65639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5FB7-3647-127B-7DE0-AEBF3C843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CD277753-A8E1-C2D7-DBF6-A481CE079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7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lang="en-US" altLang="pt-BR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ATAFRAME – </a:t>
            </a:r>
            <a:r>
              <a:rPr lang="en-US" altLang="pt-BR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Limpeza</a:t>
            </a:r>
            <a:r>
              <a:rPr lang="en-US" altLang="pt-BR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Tratamento</a:t>
            </a:r>
            <a:r>
              <a:rPr lang="en-US" altLang="pt-BR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Dados </a:t>
            </a:r>
            <a:r>
              <a:rPr lang="en-US" altLang="pt-BR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Ausentes</a:t>
            </a:r>
            <a:endParaRPr lang="pt-BR" altLang="pt-BR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8B81EA-20A2-1CF6-762C-5A9329FC0778}"/>
              </a:ext>
            </a:extLst>
          </p:cNvPr>
          <p:cNvSpPr txBox="1"/>
          <p:nvPr/>
        </p:nvSpPr>
        <p:spPr>
          <a:xfrm>
            <a:off x="891083" y="810906"/>
            <a:ext cx="76962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isnull</a:t>
            </a:r>
            <a:r>
              <a:rPr lang="pt-BR" sz="2000" b="1" dirty="0"/>
              <a:t>() / .</a:t>
            </a:r>
            <a:r>
              <a:rPr lang="pt-BR" sz="2000" b="1" dirty="0" err="1"/>
              <a:t>isna</a:t>
            </a:r>
            <a:r>
              <a:rPr lang="pt-BR" sz="2000" b="1" dirty="0"/>
              <a:t>():	</a:t>
            </a:r>
            <a:r>
              <a:rPr lang="pt-BR" sz="2000" dirty="0"/>
              <a:t>Retorna uma </a:t>
            </a:r>
            <a:r>
              <a:rPr lang="pt-BR" sz="2000" dirty="0" err="1"/>
              <a:t>dataframe</a:t>
            </a:r>
            <a:r>
              <a:rPr lang="pt-BR" sz="2000" dirty="0"/>
              <a:t> booleano de mesmo tamanho, indicando </a:t>
            </a:r>
            <a:r>
              <a:rPr lang="pt-BR" sz="2000" dirty="0" err="1"/>
              <a:t>True</a:t>
            </a:r>
            <a:r>
              <a:rPr lang="pt-BR" sz="2000" dirty="0"/>
              <a:t> onde o valor é nulo e False onde não é.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notnull</a:t>
            </a:r>
            <a:r>
              <a:rPr lang="pt-BR" sz="2000" b="1" dirty="0"/>
              <a:t>() / .</a:t>
            </a:r>
            <a:r>
              <a:rPr lang="pt-BR" sz="2000" b="1" dirty="0" err="1"/>
              <a:t>notna</a:t>
            </a:r>
            <a:r>
              <a:rPr lang="pt-BR" sz="2000" b="1" dirty="0"/>
              <a:t>(): </a:t>
            </a:r>
            <a:r>
              <a:rPr lang="pt-BR" sz="2000" dirty="0"/>
              <a:t> Retorna uma </a:t>
            </a:r>
            <a:r>
              <a:rPr lang="pt-BR" sz="2000" dirty="0" err="1"/>
              <a:t>dataframe</a:t>
            </a:r>
            <a:r>
              <a:rPr lang="pt-BR" sz="2000" dirty="0"/>
              <a:t> booleano de mesmo tamanho, indicando </a:t>
            </a:r>
            <a:r>
              <a:rPr lang="pt-BR" sz="2000" dirty="0" err="1"/>
              <a:t>True</a:t>
            </a:r>
            <a:r>
              <a:rPr lang="pt-BR" sz="2000" dirty="0"/>
              <a:t> onde o valor não é nulo e False onde é.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dropna</a:t>
            </a:r>
            <a:r>
              <a:rPr lang="pt-BR" sz="2000" b="1" dirty="0"/>
              <a:t>(</a:t>
            </a:r>
            <a:r>
              <a:rPr lang="pt-BR" sz="2000" b="1" dirty="0" err="1"/>
              <a:t>inplace</a:t>
            </a:r>
            <a:r>
              <a:rPr lang="pt-BR" sz="2000" b="1" dirty="0"/>
              <a:t>=False):	</a:t>
            </a:r>
            <a:r>
              <a:rPr lang="pt-BR" sz="2000" dirty="0"/>
              <a:t>Retorna um novo </a:t>
            </a:r>
            <a:r>
              <a:rPr lang="pt-BR" sz="2000" dirty="0" err="1"/>
              <a:t>dataframe</a:t>
            </a:r>
            <a:r>
              <a:rPr lang="pt-BR" sz="2000" dirty="0"/>
              <a:t> com os valores nulos removidos.</a:t>
            </a:r>
          </a:p>
          <a:p>
            <a:pPr lvl="0" algn="just"/>
            <a:r>
              <a:rPr lang="en-US" sz="2000" b="1" dirty="0"/>
              <a:t>.</a:t>
            </a:r>
            <a:r>
              <a:rPr lang="en-US" sz="2000" b="1" dirty="0" err="1"/>
              <a:t>fillna</a:t>
            </a:r>
            <a:r>
              <a:rPr lang="en-US" sz="2000" b="1" dirty="0"/>
              <a:t>(value=None,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Preenche valores nulos com um valor específico .</a:t>
            </a:r>
          </a:p>
          <a:p>
            <a:pPr algn="just"/>
            <a:r>
              <a:rPr lang="pt-BR" sz="2000" dirty="0"/>
              <a:t>.</a:t>
            </a:r>
            <a:r>
              <a:rPr lang="en-US" sz="2000" b="1" dirty="0"/>
              <a:t> .</a:t>
            </a:r>
            <a:r>
              <a:rPr lang="en-US" sz="2000" b="1" dirty="0" err="1"/>
              <a:t>ffillna</a:t>
            </a:r>
            <a:r>
              <a:rPr lang="en-US" sz="2000" b="1" dirty="0"/>
              <a:t>(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Preenche os próximos valores nulos com o último valor não nulo encontrado .</a:t>
            </a:r>
          </a:p>
          <a:p>
            <a:pPr algn="just"/>
            <a:r>
              <a:rPr lang="en-US" sz="2000" b="1" dirty="0"/>
              <a:t> .</a:t>
            </a:r>
            <a:r>
              <a:rPr lang="en-US" sz="2000" b="1" dirty="0" err="1"/>
              <a:t>bfillna</a:t>
            </a:r>
            <a:r>
              <a:rPr lang="en-US" sz="2000" b="1" dirty="0"/>
              <a:t>(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Preenche os valores nulos anteriores com o próximo valor não nulo encontrado .</a:t>
            </a:r>
          </a:p>
          <a:p>
            <a:pPr lvl="0"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489459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D7299-9B86-D837-EF2C-6208CB97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2A6E5C6-833C-078A-F1C3-A1FB0602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2" y="166061"/>
            <a:ext cx="6400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O PANDAS?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4A781B-1F91-8C31-CB1E-9C8CEC90CB12}"/>
              </a:ext>
            </a:extLst>
          </p:cNvPr>
          <p:cNvSpPr txBox="1"/>
          <p:nvPr/>
        </p:nvSpPr>
        <p:spPr>
          <a:xfrm>
            <a:off x="943276" y="856648"/>
            <a:ext cx="77387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Ele oferece funções poderosas para transformação, agregação e visualização de dados, que são importantes para uma análise confiável. </a:t>
            </a:r>
          </a:p>
          <a:p>
            <a:pPr algn="just"/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Criado por Wes </a:t>
            </a:r>
            <a:r>
              <a:rPr lang="pt-BR" sz="2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McKinney</a:t>
            </a:r>
            <a:r>
              <a:rPr lang="pt-BR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em 2008, o Pandas cresceu e se tornou um pilar fundamental da análise de dados em Python, amplamente usado por cientistas de dados, analistas e pesquisadores em todo o mundo. </a:t>
            </a:r>
            <a:endParaRPr lang="pt-BR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93494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C08E-35E7-6FEB-0AB9-EBC7103BB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AAD39C4E-5838-DCC3-2FB4-EFC8FB37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6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altLang="pt-BR" sz="16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6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6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6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Limpeza</a:t>
            </a:r>
            <a:r>
              <a:rPr lang="en-US" altLang="pt-BR" sz="16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6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Tratamento</a:t>
            </a:r>
            <a:r>
              <a:rPr lang="en-US" altLang="pt-BR" sz="16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Dados </a:t>
            </a:r>
            <a:r>
              <a:rPr lang="en-US" altLang="pt-BR" sz="16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Ausentes</a:t>
            </a:r>
            <a:endParaRPr lang="pt-BR" altLang="pt-BR" sz="16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AE7332-75DC-7A5B-F46F-6A387888BDC9}"/>
              </a:ext>
            </a:extLst>
          </p:cNvPr>
          <p:cNvSpPr txBox="1"/>
          <p:nvPr/>
        </p:nvSpPr>
        <p:spPr>
          <a:xfrm>
            <a:off x="891083" y="810906"/>
            <a:ext cx="76962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interpolate</a:t>
            </a:r>
            <a:r>
              <a:rPr lang="pt-BR" sz="2000" b="1" dirty="0"/>
              <a:t>(</a:t>
            </a:r>
            <a:r>
              <a:rPr lang="pt-BR" sz="2000" b="1" dirty="0" err="1"/>
              <a:t>mathod</a:t>
            </a:r>
            <a:r>
              <a:rPr lang="pt-BR" sz="2000" b="1" dirty="0"/>
              <a:t>=</a:t>
            </a:r>
            <a:r>
              <a:rPr lang="pt-BR" sz="2000" b="1" dirty="0" err="1"/>
              <a:t>método,inplace</a:t>
            </a:r>
            <a:r>
              <a:rPr lang="pt-BR" sz="2000" b="1" dirty="0"/>
              <a:t>=False):	</a:t>
            </a:r>
            <a:r>
              <a:rPr lang="pt-BR" sz="2000" dirty="0"/>
              <a:t>Preenche os valores nulos a partir do método especificado</a:t>
            </a:r>
          </a:p>
          <a:p>
            <a:pPr lvl="0" algn="just"/>
            <a:endParaRPr lang="pt-BR" sz="2000" dirty="0"/>
          </a:p>
          <a:p>
            <a:pPr lvl="0" algn="just"/>
            <a:r>
              <a:rPr lang="pt-BR" sz="2000" dirty="0" err="1"/>
              <a:t>Obs</a:t>
            </a:r>
            <a:r>
              <a:rPr lang="pt-BR" sz="2000" dirty="0"/>
              <a:t>: existem diversos métodos matemáticos para a interpolação devendo ser analisado qual o melhor em cada caso</a:t>
            </a:r>
          </a:p>
          <a:p>
            <a:pPr lvl="0" algn="just"/>
            <a:endParaRPr lang="pt-BR" sz="2000" dirty="0"/>
          </a:p>
          <a:p>
            <a:pPr lvl="0" algn="just"/>
            <a:r>
              <a:rPr lang="pt-BR" sz="2000" dirty="0"/>
              <a:t>O </a:t>
            </a:r>
            <a:r>
              <a:rPr lang="pt-BR" sz="2000" dirty="0" err="1"/>
              <a:t>interpolate</a:t>
            </a:r>
            <a:r>
              <a:rPr lang="pt-BR" sz="2000" dirty="0"/>
              <a:t> não funciona bem com colunas do tipo </a:t>
            </a:r>
            <a:r>
              <a:rPr lang="pt-BR" sz="2000" dirty="0" err="1"/>
              <a:t>object</a:t>
            </a:r>
            <a:r>
              <a:rPr lang="pt-BR" sz="2000" dirty="0"/>
              <a:t>, esta manipulação esta em </a:t>
            </a:r>
            <a:r>
              <a:rPr lang="pt-BR" sz="2000" dirty="0" err="1"/>
              <a:t>deprecate</a:t>
            </a:r>
            <a:r>
              <a:rPr lang="pt-BR" sz="2000" dirty="0"/>
              <a:t>, ou seja, nas próximas versões do pandas não será mais aceito</a:t>
            </a:r>
          </a:p>
          <a:p>
            <a:pPr lvl="0"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0870770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96E6E-0B4B-6CDA-CD46-923277F2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DA715546-9CB2-5504-8BC2-442729AE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Transformação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Manipulação</a:t>
            </a:r>
            <a:endParaRPr lang="pt-BR" altLang="pt-BR" sz="18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546463-8F97-8EF9-A114-86756FAC8091}"/>
              </a:ext>
            </a:extLst>
          </p:cNvPr>
          <p:cNvSpPr txBox="1"/>
          <p:nvPr/>
        </p:nvSpPr>
        <p:spPr>
          <a:xfrm>
            <a:off x="891083" y="810906"/>
            <a:ext cx="76962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/>
              <a:t>.drop(labels=None, axis=0, index=None, columns=None,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Remove linhas ou colunas especificadas por rótulo.</a:t>
            </a:r>
          </a:p>
          <a:p>
            <a:pPr lvl="0" algn="just"/>
            <a:r>
              <a:rPr lang="en-US" sz="2000" b="1" dirty="0"/>
              <a:t>.rename(mapper=None, index=None, columns=None,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Renomeia rótulos de índice ou colunas.</a:t>
            </a:r>
          </a:p>
          <a:p>
            <a:pPr lvl="0" algn="just"/>
            <a:r>
              <a:rPr lang="en-US" sz="2000" b="1" dirty="0"/>
              <a:t>.</a:t>
            </a:r>
            <a:r>
              <a:rPr lang="en-US" sz="2000" b="1" dirty="0" err="1"/>
              <a:t>set_index</a:t>
            </a:r>
            <a:r>
              <a:rPr lang="en-US" sz="2000" b="1" dirty="0"/>
              <a:t>(keys, drop=True,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Define uma ou mais colunas como o índice do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pPr lvl="0" algn="just"/>
            <a:r>
              <a:rPr lang="en-US" sz="2000" b="1" dirty="0"/>
              <a:t>.</a:t>
            </a:r>
            <a:r>
              <a:rPr lang="en-US" sz="2000" b="1" dirty="0" err="1"/>
              <a:t>reset_index</a:t>
            </a:r>
            <a:r>
              <a:rPr lang="en-US" sz="2000" b="1" dirty="0"/>
              <a:t>(level=None, drop=False,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Reseta o índice do </a:t>
            </a:r>
            <a:r>
              <a:rPr lang="pt-BR" sz="2000" dirty="0" err="1"/>
              <a:t>DataFrame</a:t>
            </a:r>
            <a:r>
              <a:rPr lang="pt-BR" sz="2000" dirty="0"/>
              <a:t> para a indexação padrão (0, 1, 2...), movendo o índice atual para uma coluna.</a:t>
            </a:r>
          </a:p>
          <a:p>
            <a:pPr lvl="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4145331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BAF9-DD53-EEA1-5785-9715B4AE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407B9061-4443-C574-D165-16C0E8A2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Transformação</a:t>
            </a:r>
            <a:r>
              <a:rPr lang="en-US" altLang="pt-BR" sz="18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n-US" altLang="pt-BR" sz="18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Manipulação</a:t>
            </a:r>
            <a:endParaRPr lang="pt-BR" altLang="pt-BR" sz="18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66024C-9091-89D1-0968-986C75982C0E}"/>
              </a:ext>
            </a:extLst>
          </p:cNvPr>
          <p:cNvSpPr txBox="1"/>
          <p:nvPr/>
        </p:nvSpPr>
        <p:spPr>
          <a:xfrm>
            <a:off x="891083" y="810906"/>
            <a:ext cx="76962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/>
              <a:t>.</a:t>
            </a:r>
            <a:r>
              <a:rPr lang="en-US" sz="2000" b="1" dirty="0" err="1"/>
              <a:t>sort_values</a:t>
            </a:r>
            <a:r>
              <a:rPr lang="en-US" sz="2000" b="1" dirty="0"/>
              <a:t>(by, axis=0, ascending=True,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Ordena o </a:t>
            </a:r>
            <a:r>
              <a:rPr lang="pt-BR" sz="2000" dirty="0" err="1"/>
              <a:t>DataFrame</a:t>
            </a:r>
            <a:r>
              <a:rPr lang="pt-BR" sz="2000" dirty="0"/>
              <a:t> pelos valores de uma ou mais colunas.</a:t>
            </a:r>
          </a:p>
          <a:p>
            <a:pPr lvl="0" algn="just"/>
            <a:r>
              <a:rPr lang="en-US" sz="2000" b="1" dirty="0"/>
              <a:t>.</a:t>
            </a:r>
            <a:r>
              <a:rPr lang="en-US" sz="2000" b="1" dirty="0" err="1"/>
              <a:t>sort_index</a:t>
            </a:r>
            <a:r>
              <a:rPr lang="en-US" sz="2000" b="1" dirty="0"/>
              <a:t>(axis=0, ascending=True, </a:t>
            </a:r>
            <a:r>
              <a:rPr lang="en-US" sz="2000" b="1" dirty="0" err="1"/>
              <a:t>inplace</a:t>
            </a:r>
            <a:r>
              <a:rPr lang="en-US" sz="2000" b="1" dirty="0"/>
              <a:t>=False):	</a:t>
            </a:r>
            <a:r>
              <a:rPr lang="pt-BR" sz="2000" dirty="0"/>
              <a:t>Ordena o </a:t>
            </a:r>
            <a:r>
              <a:rPr lang="pt-BR" sz="2000" dirty="0" err="1"/>
              <a:t>DataFrame</a:t>
            </a:r>
            <a:r>
              <a:rPr lang="pt-BR" sz="2000" dirty="0"/>
              <a:t> pelo seu índice (rótulos das linhas ou colunas).</a:t>
            </a:r>
          </a:p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apply</a:t>
            </a:r>
            <a:r>
              <a:rPr lang="pt-BR" sz="2000" b="1" dirty="0"/>
              <a:t>(</a:t>
            </a:r>
            <a:r>
              <a:rPr lang="pt-BR" sz="2000" b="1" dirty="0" err="1"/>
              <a:t>func</a:t>
            </a:r>
            <a:r>
              <a:rPr lang="pt-BR" sz="2000" b="1" dirty="0"/>
              <a:t>, 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Aplica uma função ao longo de um eixo do </a:t>
            </a:r>
            <a:r>
              <a:rPr lang="pt-BR" sz="2000" dirty="0" err="1"/>
              <a:t>DataFrame</a:t>
            </a:r>
            <a:r>
              <a:rPr lang="pt-BR" sz="2000" dirty="0"/>
              <a:t> (colunas ou linhas).</a:t>
            </a:r>
          </a:p>
          <a:p>
            <a:pPr lvl="0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7656716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50E3A-BFB8-FCA6-F36A-9E3220B4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A3D6B425-3651-1DBB-3984-E47237C62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Agregação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Grupo</a:t>
            </a:r>
            <a:endParaRPr lang="pt-BR" altLang="pt-BR" sz="24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1444E3-B7F2-0678-CA9D-675B55DE5DF9}"/>
              </a:ext>
            </a:extLst>
          </p:cNvPr>
          <p:cNvSpPr txBox="1"/>
          <p:nvPr/>
        </p:nvSpPr>
        <p:spPr>
          <a:xfrm>
            <a:off x="891083" y="810906"/>
            <a:ext cx="76962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.</a:t>
            </a:r>
            <a:r>
              <a:rPr lang="pt-BR" sz="2000" b="1" dirty="0" err="1"/>
              <a:t>groupby</a:t>
            </a:r>
            <a:r>
              <a:rPr lang="pt-BR" sz="2000" b="1" dirty="0"/>
              <a:t>(</a:t>
            </a:r>
            <a:r>
              <a:rPr lang="pt-BR" sz="2000" b="1" dirty="0" err="1"/>
              <a:t>by</a:t>
            </a:r>
            <a:r>
              <a:rPr lang="pt-BR" sz="2000" b="1" dirty="0"/>
              <a:t>, 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Usado para agrupar dados com base em uma ou mais colunas, permitindo então aplicar funções de agregação (média, soma, contagem, etc.) a cada grupo</a:t>
            </a:r>
          </a:p>
          <a:p>
            <a:pPr lvl="0"/>
            <a:r>
              <a:rPr lang="en-US" sz="2000" b="1" dirty="0"/>
              <a:t>.</a:t>
            </a:r>
            <a:r>
              <a:rPr lang="en-US" sz="2000" b="1" dirty="0" err="1"/>
              <a:t>agg</a:t>
            </a:r>
            <a:r>
              <a:rPr lang="en-US" sz="2000" b="1" dirty="0"/>
              <a:t>(</a:t>
            </a:r>
            <a:r>
              <a:rPr lang="en-US" sz="2000" b="1" dirty="0" err="1"/>
              <a:t>func</a:t>
            </a:r>
            <a:r>
              <a:rPr lang="en-US" sz="2000" b="1" dirty="0"/>
              <a:t>, axis=0) / .aggregate(</a:t>
            </a:r>
            <a:r>
              <a:rPr lang="en-US" sz="2000" b="1" dirty="0" err="1"/>
              <a:t>func</a:t>
            </a:r>
            <a:r>
              <a:rPr lang="en-US" sz="2000" b="1" dirty="0"/>
              <a:t>, axis=0):	</a:t>
            </a:r>
            <a:r>
              <a:rPr lang="pt-BR" sz="2000" dirty="0"/>
              <a:t>Aplica uma ou mais funções de agregação sobre um eixo ou para colunas específicas.</a:t>
            </a:r>
          </a:p>
          <a:p>
            <a:pPr lvl="0"/>
            <a:r>
              <a:rPr lang="pt-BR" sz="2000" b="1" dirty="0"/>
              <a:t>.sum(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Retorna a soma dos valores ao longo do eixo especificado.</a:t>
            </a:r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mean</a:t>
            </a:r>
            <a:r>
              <a:rPr lang="pt-BR" sz="2000" b="1" dirty="0"/>
              <a:t>(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Retorna a média dos valores ao longo do eixo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2527717890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8F81A-FF75-7598-4E49-93182E61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C7EC8885-772E-7040-0726-1B4676E4E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Agregação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 Grupo</a:t>
            </a:r>
            <a:endParaRPr lang="pt-BR" altLang="pt-BR" sz="24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FF5A2-4A43-9D61-5473-413725F7941A}"/>
              </a:ext>
            </a:extLst>
          </p:cNvPr>
          <p:cNvSpPr txBox="1"/>
          <p:nvPr/>
        </p:nvSpPr>
        <p:spPr>
          <a:xfrm>
            <a:off x="891083" y="810906"/>
            <a:ext cx="76962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000" b="1" dirty="0"/>
              <a:t>.min(</a:t>
            </a:r>
            <a:r>
              <a:rPr lang="pt-BR" sz="2000" b="1" dirty="0" err="1"/>
              <a:t>axis</a:t>
            </a:r>
            <a:r>
              <a:rPr lang="pt-BR" sz="2000" b="1" dirty="0"/>
              <a:t>=0) / .</a:t>
            </a:r>
            <a:r>
              <a:rPr lang="pt-BR" sz="2000" b="1" dirty="0" err="1"/>
              <a:t>max</a:t>
            </a:r>
            <a:r>
              <a:rPr lang="pt-BR" sz="2000" b="1" dirty="0"/>
              <a:t>(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Retorna o valor mínimo/máximo ao longo do eixo especificado.</a:t>
            </a:r>
          </a:p>
          <a:p>
            <a:pPr lvl="0"/>
            <a:endParaRPr lang="pt-BR" sz="2000" dirty="0"/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median</a:t>
            </a:r>
            <a:r>
              <a:rPr lang="pt-BR" sz="2000" b="1" dirty="0"/>
              <a:t>(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Retorna a mediana dos valores ao longo do eixo especificado.</a:t>
            </a:r>
          </a:p>
          <a:p>
            <a:pPr lvl="0"/>
            <a:endParaRPr lang="pt-BR" sz="2000" dirty="0"/>
          </a:p>
          <a:p>
            <a:pPr lvl="0"/>
            <a:r>
              <a:rPr lang="pt-BR" sz="2000" b="1" dirty="0"/>
              <a:t>.</a:t>
            </a:r>
            <a:r>
              <a:rPr lang="pt-BR" sz="2000" b="1" dirty="0" err="1"/>
              <a:t>std</a:t>
            </a:r>
            <a:r>
              <a:rPr lang="pt-BR" sz="2000" b="1" dirty="0"/>
              <a:t>(</a:t>
            </a:r>
            <a:r>
              <a:rPr lang="pt-BR" sz="2000" b="1" dirty="0" err="1"/>
              <a:t>axis</a:t>
            </a:r>
            <a:r>
              <a:rPr lang="pt-BR" sz="2000" b="1" dirty="0"/>
              <a:t>=0) / .var(</a:t>
            </a:r>
            <a:r>
              <a:rPr lang="pt-BR" sz="2000" b="1" dirty="0" err="1"/>
              <a:t>axis</a:t>
            </a:r>
            <a:r>
              <a:rPr lang="pt-BR" sz="2000" b="1" dirty="0"/>
              <a:t>=0):	</a:t>
            </a:r>
            <a:r>
              <a:rPr lang="pt-BR" sz="2000" dirty="0"/>
              <a:t>Retorna o desvio padrão/variância dos valores ao longo do eixo especificado.</a:t>
            </a:r>
          </a:p>
        </p:txBody>
      </p:sp>
    </p:spTree>
    <p:extLst>
      <p:ext uri="{BB962C8B-B14F-4D97-AF65-F5344CB8AC3E}">
        <p14:creationId xmlns:p14="http://schemas.microsoft.com/office/powerpoint/2010/main" val="360368996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66FA6-7B55-CB14-9B34-A90D52F0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64F358C-D7B1-D2C2-E33C-67BD0AF5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90" y="254324"/>
            <a:ext cx="7861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Dataframe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lang="en-US" altLang="pt-BR" sz="2400" b="1" i="1" dirty="0" err="1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altLang="pt-BR" sz="2400" b="1" i="1" dirty="0">
                <a:solidFill>
                  <a:srgbClr val="0033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Saida</a:t>
            </a:r>
            <a:endParaRPr lang="pt-BR" altLang="pt-BR" sz="2400" b="1" i="1" dirty="0">
              <a:solidFill>
                <a:srgbClr val="0033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B1896B-7B60-841D-544A-A457F9B6B19E}"/>
              </a:ext>
            </a:extLst>
          </p:cNvPr>
          <p:cNvSpPr txBox="1"/>
          <p:nvPr/>
        </p:nvSpPr>
        <p:spPr>
          <a:xfrm>
            <a:off x="891083" y="810906"/>
            <a:ext cx="7696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/>
              <a:t>.</a:t>
            </a:r>
            <a:r>
              <a:rPr lang="pt-BR" sz="2000" b="1" dirty="0" err="1"/>
              <a:t>to_xxxx</a:t>
            </a:r>
            <a:r>
              <a:rPr lang="pt-BR" sz="2000" b="1" dirty="0"/>
              <a:t>:</a:t>
            </a:r>
            <a:r>
              <a:rPr lang="pt-BR" sz="2000" dirty="0"/>
              <a:t>	Salva o </a:t>
            </a:r>
            <a:r>
              <a:rPr lang="pt-BR" sz="2000" dirty="0" err="1"/>
              <a:t>Dataframe</a:t>
            </a:r>
            <a:r>
              <a:rPr lang="pt-BR" sz="2000" dirty="0"/>
              <a:t> em um formato especificado. A exemplo do método </a:t>
            </a:r>
            <a:r>
              <a:rPr lang="pt-BR" sz="2000" dirty="0" err="1"/>
              <a:t>dse</a:t>
            </a:r>
            <a:r>
              <a:rPr lang="pt-BR" sz="2000" dirty="0"/>
              <a:t> leitura, </a:t>
            </a:r>
            <a:r>
              <a:rPr lang="pt-BR" sz="2000" dirty="0" err="1"/>
              <a:t>devevemos</a:t>
            </a:r>
            <a:r>
              <a:rPr lang="pt-BR" sz="2000" dirty="0"/>
              <a:t> </a:t>
            </a:r>
            <a:r>
              <a:rPr lang="pt-BR" sz="2000" dirty="0" err="1"/>
              <a:t>trocacar</a:t>
            </a:r>
            <a:r>
              <a:rPr lang="pt-BR" sz="2000" dirty="0"/>
              <a:t> o </a:t>
            </a:r>
            <a:r>
              <a:rPr lang="pt-BR" sz="2000" dirty="0" err="1"/>
              <a:t>xxxx</a:t>
            </a:r>
            <a:r>
              <a:rPr lang="pt-BR" sz="2000" dirty="0"/>
              <a:t> pelo formato desejado, para cada formato seus </a:t>
            </a:r>
            <a:r>
              <a:rPr lang="pt-BR" sz="2000" dirty="0" err="1"/>
              <a:t>patâmentros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5203084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6ECD-F29B-529E-1BDD-76F7E44E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5A360281-55F9-AEF9-5AB0-0D6C9C63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2" y="166061"/>
            <a:ext cx="6400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O PANDAS?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AF1CC2-3F56-6A24-4078-7FB4507F12CA}"/>
              </a:ext>
            </a:extLst>
          </p:cNvPr>
          <p:cNvSpPr txBox="1"/>
          <p:nvPr/>
        </p:nvSpPr>
        <p:spPr>
          <a:xfrm>
            <a:off x="943276" y="856648"/>
            <a:ext cx="7738711" cy="2745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 Pandas gira em torno de duas estruturas de dados primárias: Series (1D) para colunas únicas e </a:t>
            </a:r>
            <a:r>
              <a:rPr lang="pt-BR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pt-B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para dados tabulares, permitindo uma manipulação de dados eficiente.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Apesar de ser possível a utilização do </a:t>
            </a:r>
            <a:r>
              <a:rPr lang="pt-BR" sz="20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DataFram</a:t>
            </a:r>
            <a:r>
              <a:rPr lang="pt-BR" sz="20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 n dimensões a estrutura mais usual é a de 2 dimensões assemelhando-se a uma planilha do </a:t>
            </a:r>
            <a:r>
              <a:rPr lang="pt-BR" sz="20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excel</a:t>
            </a: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031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6012-3137-ACA8-83A6-67E59443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40C28807-DB9B-FE1A-A787-C8333260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PARA QUE O PANDAS É UTILIZADO?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C89C54-2F8B-E073-091B-50A62A87E50E}"/>
              </a:ext>
            </a:extLst>
          </p:cNvPr>
          <p:cNvSpPr txBox="1"/>
          <p:nvPr/>
        </p:nvSpPr>
        <p:spPr>
          <a:xfrm>
            <a:off x="972152" y="856648"/>
            <a:ext cx="7738711" cy="330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Ler e gravar dados de vários formatos de arquivo, como CSV, Excel e bancos de dados SQL.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Limpar e preparar dados manipulando valores ausentes e filtrando entradas.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Mesclar e unir vários conjuntos de dados perfeitamente</a:t>
            </a:r>
            <a:r>
              <a:rPr lang="pt-BR" sz="2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endParaRPr lang="pt-BR" sz="2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7240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FEC91-AFFB-A045-403F-75E92640C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21DA3F9E-5B34-00D4-6441-5552D671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PARA QUE O PANDAS É UTILIZADO?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E5D3BA-2BC4-99CA-0307-E844CE8553FA}"/>
              </a:ext>
            </a:extLst>
          </p:cNvPr>
          <p:cNvSpPr txBox="1"/>
          <p:nvPr/>
        </p:nvSpPr>
        <p:spPr>
          <a:xfrm>
            <a:off x="972152" y="856648"/>
            <a:ext cx="7738711" cy="280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Remodelar dados por meio de operações de pivotamento e empilhamento.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Realizar análises estatísticas e gerar estatísticas descritivas.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Visualizar dados com recursos de plotagem integrados.</a:t>
            </a:r>
          </a:p>
        </p:txBody>
      </p:sp>
    </p:spTree>
    <p:extLst>
      <p:ext uri="{BB962C8B-B14F-4D97-AF65-F5344CB8AC3E}">
        <p14:creationId xmlns:p14="http://schemas.microsoft.com/office/powerpoint/2010/main" val="365786914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8C11F-ECEB-BD80-4DF1-CDBDC314D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8BE8F5C3-D616-ACE8-D9A1-3629D8C64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Principais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Métodos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do PANDAS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DE15B0A-7463-5BFF-BAB6-CF0FA835EB31}"/>
              </a:ext>
            </a:extLst>
          </p:cNvPr>
          <p:cNvSpPr txBox="1"/>
          <p:nvPr/>
        </p:nvSpPr>
        <p:spPr>
          <a:xfrm>
            <a:off x="972152" y="856648"/>
            <a:ext cx="77387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 err="1"/>
              <a:t>pd.DataFrame</a:t>
            </a:r>
            <a:r>
              <a:rPr lang="pt-BR" sz="2000" b="1" dirty="0"/>
              <a:t>():	</a:t>
            </a:r>
            <a:r>
              <a:rPr lang="pt-BR" sz="2000" dirty="0"/>
              <a:t>É o construtor principal para criar um objeto </a:t>
            </a:r>
            <a:r>
              <a:rPr lang="pt-BR" sz="2000" dirty="0" err="1"/>
              <a:t>DataFrame</a:t>
            </a:r>
            <a:r>
              <a:rPr lang="pt-BR" sz="2000" dirty="0"/>
              <a:t>. Você pode passar dados de várias formas (dicionários, </a:t>
            </a:r>
            <a:r>
              <a:rPr lang="pt-BR" sz="2000" dirty="0" err="1"/>
              <a:t>arrays</a:t>
            </a:r>
            <a:r>
              <a:rPr lang="pt-BR" sz="2000" dirty="0"/>
              <a:t> </a:t>
            </a:r>
            <a:r>
              <a:rPr lang="pt-BR" sz="2000" dirty="0" err="1"/>
              <a:t>NumPy</a:t>
            </a:r>
            <a:r>
              <a:rPr lang="pt-BR" sz="2000" dirty="0"/>
              <a:t>, outras </a:t>
            </a:r>
            <a:r>
              <a:rPr lang="pt-BR" sz="2000" dirty="0" err="1"/>
              <a:t>DataFrames</a:t>
            </a:r>
            <a:r>
              <a:rPr lang="pt-BR" sz="2000" dirty="0"/>
              <a:t>, etc.) para inicializar um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pPr lvl="0" algn="just"/>
            <a:r>
              <a:rPr lang="pt-BR" sz="2000" b="1" dirty="0" err="1"/>
              <a:t>pd.Series</a:t>
            </a:r>
            <a:r>
              <a:rPr lang="pt-BR" sz="2000" b="1" dirty="0"/>
              <a:t>():	</a:t>
            </a:r>
            <a:r>
              <a:rPr lang="pt-BR" sz="2000" dirty="0"/>
              <a:t>Construtor para criar um objeto Series, que é uma estrutura de dados unidimensional com rótulos de eixo (um índice). Pense nela como uma única coluna de um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pPr lvl="0" algn="just"/>
            <a:r>
              <a:rPr lang="pt-BR" sz="2000" b="1" dirty="0" err="1"/>
              <a:t>pd.read_xxxx</a:t>
            </a:r>
            <a:r>
              <a:rPr lang="pt-BR" sz="2000" b="1" dirty="0"/>
              <a:t>:	</a:t>
            </a:r>
            <a:r>
              <a:rPr lang="pt-BR" sz="2000" dirty="0"/>
              <a:t>Este conjuntos de métodos, deve ser trocado o </a:t>
            </a:r>
            <a:r>
              <a:rPr lang="pt-BR" sz="2000" dirty="0" err="1"/>
              <a:t>xxx</a:t>
            </a:r>
            <a:r>
              <a:rPr lang="pt-BR" sz="2000" dirty="0"/>
              <a:t> pelo formato do arquivo, cria um </a:t>
            </a:r>
            <a:r>
              <a:rPr lang="pt-BR" sz="2000" dirty="0" err="1"/>
              <a:t>Dataframe</a:t>
            </a:r>
            <a:r>
              <a:rPr lang="pt-BR" sz="2000" dirty="0"/>
              <a:t> a partir de um arquivo existente. </a:t>
            </a:r>
            <a:r>
              <a:rPr lang="pt-BR" sz="2000" dirty="0" err="1"/>
              <a:t>Eziste</a:t>
            </a:r>
            <a:r>
              <a:rPr lang="pt-BR" sz="2000" dirty="0"/>
              <a:t> uma grande variedade de formatos possíveis de serem lidos diretamente para o </a:t>
            </a:r>
            <a:r>
              <a:rPr lang="pt-BR" sz="2000" dirty="0" err="1"/>
              <a:t>Dataframe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318734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795D5-0032-5890-E58D-447AAA5F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6A8836B-63A5-2AE7-79C3-6E642305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Principais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Métodos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do PANDAS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7E954B-4945-C9CB-6968-3E0567050D6D}"/>
              </a:ext>
            </a:extLst>
          </p:cNvPr>
          <p:cNvSpPr txBox="1"/>
          <p:nvPr/>
        </p:nvSpPr>
        <p:spPr>
          <a:xfrm>
            <a:off x="972152" y="856648"/>
            <a:ext cx="773871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000" b="1" dirty="0" err="1"/>
              <a:t>pd.concat</a:t>
            </a:r>
            <a:r>
              <a:rPr lang="pt-BR" sz="2000" b="1" dirty="0"/>
              <a:t>():	</a:t>
            </a:r>
            <a:r>
              <a:rPr lang="pt-BR" sz="2000" dirty="0"/>
              <a:t>Concatena (une) objetos Pandas (Series ou </a:t>
            </a:r>
            <a:r>
              <a:rPr lang="pt-BR" sz="2000" dirty="0" err="1"/>
              <a:t>DataFrames</a:t>
            </a:r>
            <a:r>
              <a:rPr lang="pt-BR" sz="2000" dirty="0"/>
              <a:t>) ao longo de um eixo específico.</a:t>
            </a:r>
          </a:p>
          <a:p>
            <a:pPr lvl="0" algn="just"/>
            <a:r>
              <a:rPr lang="pt-BR" sz="2000" b="1" dirty="0" err="1"/>
              <a:t>pd.merge</a:t>
            </a:r>
            <a:r>
              <a:rPr lang="pt-BR" sz="2000" b="1" dirty="0"/>
              <a:t>():	</a:t>
            </a:r>
            <a:r>
              <a:rPr lang="pt-BR" sz="2000" dirty="0"/>
              <a:t>Combina objetos </a:t>
            </a:r>
            <a:r>
              <a:rPr lang="pt-BR" sz="2000" dirty="0" err="1"/>
              <a:t>DataFrame</a:t>
            </a:r>
            <a:r>
              <a:rPr lang="pt-BR" sz="2000" dirty="0"/>
              <a:t> ou Series com base em uma ou mais chaves (colunas ou índices), de forma similar a um JOIN em SQL</a:t>
            </a:r>
          </a:p>
          <a:p>
            <a:pPr lvl="0" algn="just"/>
            <a:r>
              <a:rPr lang="pt-BR" sz="2000" b="1" dirty="0" err="1"/>
              <a:t>pd.to_datetime</a:t>
            </a:r>
            <a:r>
              <a:rPr lang="pt-BR" sz="2000" b="1" dirty="0"/>
              <a:t>():	</a:t>
            </a:r>
            <a:r>
              <a:rPr lang="pt-BR" sz="2000" dirty="0"/>
              <a:t>Converte argumentos (geralmente uma coluna de </a:t>
            </a:r>
            <a:r>
              <a:rPr lang="pt-BR" sz="2000" dirty="0" err="1"/>
              <a:t>string</a:t>
            </a:r>
            <a:r>
              <a:rPr lang="pt-BR" sz="2000" dirty="0"/>
              <a:t> ou inteiro) para o formato </a:t>
            </a:r>
            <a:r>
              <a:rPr lang="pt-BR" sz="2000" dirty="0" err="1"/>
              <a:t>datetime</a:t>
            </a:r>
            <a:r>
              <a:rPr lang="pt-BR" sz="2000" dirty="0"/>
              <a:t> do Pandas. Essencial para trabalhar com dados de tempo.</a:t>
            </a:r>
          </a:p>
          <a:p>
            <a:pPr lvl="0" algn="just"/>
            <a:r>
              <a:rPr lang="pt-BR" sz="2000" b="1" dirty="0" err="1"/>
              <a:t>pd.to_numeric</a:t>
            </a:r>
            <a:r>
              <a:rPr lang="pt-BR" sz="2000" b="1" dirty="0"/>
              <a:t>():	</a:t>
            </a:r>
            <a:r>
              <a:rPr lang="pt-BR" sz="2000" dirty="0"/>
              <a:t>Converte argumentos (geralmente uma coluna de </a:t>
            </a:r>
            <a:r>
              <a:rPr lang="pt-BR" sz="2000" dirty="0" err="1"/>
              <a:t>string</a:t>
            </a:r>
            <a:r>
              <a:rPr lang="pt-BR" sz="2000" dirty="0"/>
              <a:t>) para o formato numérico (inteiro ou </a:t>
            </a:r>
            <a:r>
              <a:rPr lang="pt-BR" sz="2000" dirty="0" err="1"/>
              <a:t>float</a:t>
            </a:r>
            <a:r>
              <a:rPr lang="pt-BR" sz="2000" dirty="0"/>
              <a:t>). </a:t>
            </a:r>
          </a:p>
          <a:p>
            <a:pPr lvl="0"/>
            <a:endParaRPr lang="pt-BR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953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0448-1EE8-4898-4053-709FB146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C3A0E33B-61EA-E7F4-801C-C3D1ED67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31" y="166061"/>
            <a:ext cx="773871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Principais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Métodos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do PANDAS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F57BC2-0A7F-20C8-A6A9-791265BA2A45}"/>
              </a:ext>
            </a:extLst>
          </p:cNvPr>
          <p:cNvSpPr txBox="1"/>
          <p:nvPr/>
        </p:nvSpPr>
        <p:spPr>
          <a:xfrm>
            <a:off x="972152" y="856648"/>
            <a:ext cx="7738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pt-BR" sz="2400" b="1" dirty="0" err="1"/>
              <a:t>pd.set_option</a:t>
            </a:r>
            <a:r>
              <a:rPr lang="pt-BR" sz="2400" b="1" dirty="0"/>
              <a:t>():	</a:t>
            </a:r>
            <a:r>
              <a:rPr lang="pt-BR" sz="2400" dirty="0"/>
              <a:t>Permite configurar opções de exibição e comportamento global do Pandas</a:t>
            </a:r>
            <a:r>
              <a:rPr lang="pt-BR" dirty="0"/>
              <a:t>.</a:t>
            </a:r>
            <a:endParaRPr lang="pt-BR" sz="20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61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19040</TotalTime>
  <Words>3199</Words>
  <Application>Microsoft Office PowerPoint</Application>
  <PresentationFormat>Apresentação na tela (16:9)</PresentationFormat>
  <Paragraphs>169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9</vt:i4>
      </vt:variant>
      <vt:variant>
        <vt:lpstr>Títulos de slides</vt:lpstr>
      </vt:variant>
      <vt:variant>
        <vt:i4>35</vt:i4>
      </vt:variant>
    </vt:vector>
  </HeadingPairs>
  <TitlesOfParts>
    <vt:vector size="48" baseType="lpstr">
      <vt:lpstr>Calibri Light</vt:lpstr>
      <vt:lpstr>Arial</vt:lpstr>
      <vt:lpstr>Verdana</vt:lpstr>
      <vt:lpstr>Calibri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8_Personalizar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17</cp:revision>
  <cp:lastPrinted>2023-04-24T16:47:04Z</cp:lastPrinted>
  <dcterms:created xsi:type="dcterms:W3CDTF">2020-01-19T22:21:58Z</dcterms:created>
  <dcterms:modified xsi:type="dcterms:W3CDTF">2025-06-26T10:16:10Z</dcterms:modified>
</cp:coreProperties>
</file>