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34.png" ContentType="image/png"/>
  <Override PartName="/ppt/media/image35.png" ContentType="image/png"/>
  <Override PartName="/ppt/media/image36.png" ContentType="image/png"/>
  <Override PartName="/ppt/media/image37.png" ContentType="image/png"/>
  <Override PartName="/ppt/media/image38.png" ContentType="image/png"/>
  <Override PartName="/ppt/media/image39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_rels/slide53.xml.rels" ContentType="application/vnd.openxmlformats-package.relationships+xml"/>
  <Override PartName="/ppt/slides/_rels/slide9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38.xml.rels" ContentType="application/vnd.openxmlformats-package.relationships+xml"/>
  <Override PartName="/ppt/slides/_rels/slide4.xml.rels" ContentType="application/vnd.openxmlformats-package.relationships+xml"/>
  <Override PartName="/ppt/slides/_rels/slide39.xml.rels" ContentType="application/vnd.openxmlformats-package.relationships+xml"/>
  <Override PartName="/ppt/slides/_rels/slide5.xml.rels" ContentType="application/vnd.openxmlformats-package.relationships+xml"/>
  <Override PartName="/ppt/slides/_rels/slide50.xml.rels" ContentType="application/vnd.openxmlformats-package.relationships+xml"/>
  <Override PartName="/ppt/slides/_rels/slide6.xml.rels" ContentType="application/vnd.openxmlformats-package.relationships+xml"/>
  <Override PartName="/ppt/slides/_rels/slide51.xml.rels" ContentType="application/vnd.openxmlformats-package.relationships+xml"/>
  <Override PartName="/ppt/slides/_rels/slide7.xml.rels" ContentType="application/vnd.openxmlformats-package.relationships+xml"/>
  <Override PartName="/ppt/slides/_rels/slide52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slides/_rels/slide48.xml.rels" ContentType="application/vnd.openxmlformats-package.relationships+xml"/>
  <Override PartName="/ppt/slides/_rels/slide49.xml.rels" ContentType="application/vnd.openxmlformats-package.relationships+xml"/>
  <Override PartName="/ppt/slides/_rels/slide54.xml.rels" ContentType="application/vnd.openxmlformats-package.relationships+xml"/>
  <Override PartName="/ppt/slides/_rels/slide55.xml.rels" ContentType="application/vnd.openxmlformats-package.relationships+xml"/>
  <Override PartName="/ppt/slides/_rels/slide56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2430720" y="1152000"/>
            <a:ext cx="4281480" cy="34160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pt-BR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</p:spPr>
        <p:txBody>
          <a:bodyPr lIns="0" rIns="0" tIns="0" bIns="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</p:spPr>
        <p:txBody>
          <a:bodyPr tIns="91440" bIns="9144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63B74986-49C5-4E45-AA88-4399B15BD9F8}" type="slidenum">
              <a:rPr b="0" lang="pt-BR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Clique para editar o formato do texto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5.º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6.º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7.º nível da estrutura de tópicos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81512AC9-7313-4533-8C94-1E102CD61808}" type="slidenum">
              <a:rPr b="0" lang="pt-BR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hyperlink" Target="https://docs.google.com/presentation/d/1god5fDDd1aP6PwhPodOnAZSPpD80lqYDrHhuhyD7Tvg/edit#slide=id.g3f5c82004_99_135" TargetMode="External"/><Relationship Id="rId3" Type="http://schemas.openxmlformats.org/officeDocument/2006/relationships/slideLayout" Target="../slideLayouts/slideLayout1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hyperlink" Target="https://testing.googleblog.com/2020/08/code-coverage-best-practices.html" TargetMode="External"/><Relationship Id="rId3" Type="http://schemas.openxmlformats.org/officeDocument/2006/relationships/slideLayout" Target="../slideLayouts/slideLayout1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5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5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5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5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slideLayout" Target="../slideLayouts/slideLayout15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5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311760" y="1693800"/>
            <a:ext cx="8520120" cy="841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Testes de Software</a:t>
            </a:r>
            <a:r>
              <a:rPr b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1" lang="pt-BR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Prof. Eduardo Campos (CEFET-MG)</a:t>
            </a: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pt-BR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https://engsoftmoderna.info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BAE9A762-3F82-42CA-A4B0-A1279F377501}" type="slidenum">
              <a:rPr b="0" lang="pt-BR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6" name="CustomShape 3"/>
          <p:cNvSpPr/>
          <p:nvPr/>
        </p:nvSpPr>
        <p:spPr>
          <a:xfrm>
            <a:off x="751320" y="4455720"/>
            <a:ext cx="7695720" cy="52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pt-BR" sz="14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Slides do prof. Marco Tulio Valente do DCC/UFMG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311760" y="2926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Anti-padrões de suíte de testes: "casquinha de sorvete" e "ampulheta"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84F8F500-97BB-4FAB-B8AB-EE5D313DF07A}" type="slidenum">
              <a:rPr b="0" lang="pt-BR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11" name="Google Shape;127;p22" descr=""/>
          <p:cNvPicPr/>
          <p:nvPr/>
        </p:nvPicPr>
        <p:blipFill>
          <a:blip r:embed="rId1"/>
          <a:stretch/>
        </p:blipFill>
        <p:spPr>
          <a:xfrm>
            <a:off x="426960" y="1418040"/>
            <a:ext cx="5134680" cy="3344040"/>
          </a:xfrm>
          <a:prstGeom prst="rect">
            <a:avLst/>
          </a:prstGeom>
          <a:ln w="9360">
            <a:solidFill>
              <a:schemeClr val="dk2"/>
            </a:solidFill>
            <a:round/>
          </a:ln>
        </p:spPr>
      </p:pic>
      <p:sp>
        <p:nvSpPr>
          <p:cNvPr id="112" name="CustomShape 3"/>
          <p:cNvSpPr/>
          <p:nvPr/>
        </p:nvSpPr>
        <p:spPr>
          <a:xfrm>
            <a:off x="1182600" y="4845240"/>
            <a:ext cx="2972520" cy="22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pt-BR" sz="9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Fonte: Software Engineering at Google. O'Reilly, 2020.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311760" y="1693800"/>
            <a:ext cx="8520120" cy="841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Testes de Unidade </a:t>
            </a:r>
            <a:r>
              <a:rPr b="1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pt-BR" sz="3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(nosso principal objeto de estudo)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4FB37D71-AF74-4B09-94B5-196BA2D1EE19}" type="slidenum">
              <a:rPr b="0" lang="pt-BR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Testes de Unidade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311760" y="1152360"/>
            <a:ext cx="4977360" cy="10432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pt-B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São testes automatizados 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pt-B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 pequenas unidades de 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pt-B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código (normalmente, classes)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>
              <a:lnSpc>
                <a:spcPct val="115000"/>
              </a:lnSpc>
            </a:pP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>
              <a:lnSpc>
                <a:spcPct val="100000"/>
              </a:lnSpc>
            </a:pP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BC1B65D7-7EA7-49D8-968C-B84F5A330B28}" type="slidenum">
              <a:rPr b="0" lang="pt-BR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18" name="Google Shape;142;p24" descr=""/>
          <p:cNvPicPr/>
          <p:nvPr/>
        </p:nvPicPr>
        <p:blipFill>
          <a:blip r:embed="rId1"/>
          <a:stretch/>
        </p:blipFill>
        <p:spPr>
          <a:xfrm>
            <a:off x="5746680" y="103320"/>
            <a:ext cx="2544840" cy="3820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311760" y="1693800"/>
            <a:ext cx="8520120" cy="841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Primeiro Exemplo: teste de unidade para uma classe Stack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680B5403-AC19-4B25-9FA5-D8C2720E2C48}" type="slidenum">
              <a:rPr b="0" lang="pt-BR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2691DC92-A797-4377-835A-0DE4F11F4781}" type="slidenum">
              <a:rPr b="0" lang="pt-BR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22" name="Google Shape;154;p26" descr=""/>
          <p:cNvPicPr/>
          <p:nvPr/>
        </p:nvPicPr>
        <p:blipFill>
          <a:blip r:embed="rId1"/>
          <a:stretch/>
        </p:blipFill>
        <p:spPr>
          <a:xfrm>
            <a:off x="228600" y="291600"/>
            <a:ext cx="3323520" cy="4764960"/>
          </a:xfrm>
          <a:prstGeom prst="rect">
            <a:avLst/>
          </a:prstGeom>
          <a:ln>
            <a:noFill/>
          </a:ln>
        </p:spPr>
      </p:pic>
      <p:sp>
        <p:nvSpPr>
          <p:cNvPr id="123" name="CustomShape 2"/>
          <p:cNvSpPr/>
          <p:nvPr/>
        </p:nvSpPr>
        <p:spPr>
          <a:xfrm>
            <a:off x="1283400" y="38160"/>
            <a:ext cx="770040" cy="39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Classe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4E559428-7DB4-42F1-B0BF-9BEEF911A1F8}" type="slidenum">
              <a:rPr b="0" lang="pt-BR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25" name="Google Shape;161;p27" descr=""/>
          <p:cNvPicPr/>
          <p:nvPr/>
        </p:nvPicPr>
        <p:blipFill>
          <a:blip r:embed="rId1"/>
          <a:stretch/>
        </p:blipFill>
        <p:spPr>
          <a:xfrm>
            <a:off x="228600" y="291600"/>
            <a:ext cx="3323520" cy="4764960"/>
          </a:xfrm>
          <a:prstGeom prst="rect">
            <a:avLst/>
          </a:prstGeom>
          <a:ln>
            <a:noFill/>
          </a:ln>
        </p:spPr>
      </p:pic>
      <p:sp>
        <p:nvSpPr>
          <p:cNvPr id="126" name="CustomShape 2"/>
          <p:cNvSpPr/>
          <p:nvPr/>
        </p:nvSpPr>
        <p:spPr>
          <a:xfrm>
            <a:off x="1283400" y="38160"/>
            <a:ext cx="770040" cy="39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Classe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5042880" y="38160"/>
            <a:ext cx="2550600" cy="39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Teste (também é uma classe)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28" name="Google Shape;164;p27" descr=""/>
          <p:cNvPicPr/>
          <p:nvPr/>
        </p:nvPicPr>
        <p:blipFill>
          <a:blip r:embed="rId2"/>
          <a:stretch/>
        </p:blipFill>
        <p:spPr>
          <a:xfrm>
            <a:off x="3857400" y="355680"/>
            <a:ext cx="4614840" cy="37501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A4D32422-14BC-4771-9F4A-87897ECCC340}" type="slidenum">
              <a:rPr b="0" lang="pt-BR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30" name="Google Shape;170;p28" descr=""/>
          <p:cNvPicPr/>
          <p:nvPr/>
        </p:nvPicPr>
        <p:blipFill>
          <a:blip r:embed="rId1"/>
          <a:stretch/>
        </p:blipFill>
        <p:spPr>
          <a:xfrm>
            <a:off x="152280" y="533520"/>
            <a:ext cx="5505120" cy="4352400"/>
          </a:xfrm>
          <a:prstGeom prst="rect">
            <a:avLst/>
          </a:prstGeom>
          <a:ln>
            <a:noFill/>
          </a:ln>
        </p:spPr>
      </p:pic>
      <p:sp>
        <p:nvSpPr>
          <p:cNvPr id="131" name="CustomShape 2"/>
          <p:cNvSpPr/>
          <p:nvPr/>
        </p:nvSpPr>
        <p:spPr>
          <a:xfrm flipH="1" rot="10800000">
            <a:off x="6354000" y="2374200"/>
            <a:ext cx="5094000" cy="941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3"/>
          <p:cNvSpPr/>
          <p:nvPr/>
        </p:nvSpPr>
        <p:spPr>
          <a:xfrm>
            <a:off x="6354000" y="1082880"/>
            <a:ext cx="297144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Métodos de teste (sem parâmetros,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começam com test)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4"/>
          <p:cNvSpPr/>
          <p:nvPr/>
        </p:nvSpPr>
        <p:spPr>
          <a:xfrm flipH="1" rot="10800000">
            <a:off x="6353280" y="2873880"/>
            <a:ext cx="2824200" cy="679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5"/>
          <p:cNvSpPr/>
          <p:nvPr/>
        </p:nvSpPr>
        <p:spPr>
          <a:xfrm>
            <a:off x="6354000" y="1997280"/>
            <a:ext cx="1679760" cy="39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Fixture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(contexto)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6"/>
          <p:cNvSpPr/>
          <p:nvPr/>
        </p:nvSpPr>
        <p:spPr>
          <a:xfrm>
            <a:off x="6354000" y="2454480"/>
            <a:ext cx="2394720" cy="39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Chama </a:t>
            </a:r>
            <a:r>
              <a:rPr b="1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método sob teste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6" name="CustomShape 7"/>
          <p:cNvSpPr/>
          <p:nvPr/>
        </p:nvSpPr>
        <p:spPr>
          <a:xfrm flipH="1" rot="10800000">
            <a:off x="6353280" y="3206880"/>
            <a:ext cx="2320920" cy="555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8"/>
          <p:cNvSpPr/>
          <p:nvPr/>
        </p:nvSpPr>
        <p:spPr>
          <a:xfrm flipH="1" rot="10800000">
            <a:off x="6329880" y="3623400"/>
            <a:ext cx="3591720" cy="259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9"/>
          <p:cNvSpPr/>
          <p:nvPr/>
        </p:nvSpPr>
        <p:spPr>
          <a:xfrm>
            <a:off x="6354000" y="2911680"/>
            <a:ext cx="2394720" cy="39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Comando </a:t>
            </a:r>
            <a:r>
              <a:rPr b="1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assert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verifica se resultado é aquele esperado; se não for, lança uma exceção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TextShape 10"/>
          <p:cNvSpPr txBox="1"/>
          <p:nvPr/>
        </p:nvSpPr>
        <p:spPr>
          <a:xfrm>
            <a:off x="235440" y="640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Anatomia de um Teste de Unidade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3E0A96A2-B50F-4451-8370-6DFF1FCD962E}" type="slidenum">
              <a:rPr b="0" lang="pt-BR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235440" y="640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Framework de testes: xUnit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2" name="Google Shape;186;p29" descr=""/>
          <p:cNvPicPr/>
          <p:nvPr/>
        </p:nvPicPr>
        <p:blipFill>
          <a:blip r:embed="rId1"/>
          <a:stretch/>
        </p:blipFill>
        <p:spPr>
          <a:xfrm>
            <a:off x="380880" y="941400"/>
            <a:ext cx="4238280" cy="1018800"/>
          </a:xfrm>
          <a:prstGeom prst="rect">
            <a:avLst/>
          </a:prstGeom>
          <a:ln w="9360">
            <a:solidFill>
              <a:schemeClr val="dk2"/>
            </a:solidFill>
            <a:round/>
          </a:ln>
        </p:spPr>
      </p:pic>
      <p:sp>
        <p:nvSpPr>
          <p:cNvPr id="143" name="CustomShape 3"/>
          <p:cNvSpPr/>
          <p:nvPr/>
        </p:nvSpPr>
        <p:spPr>
          <a:xfrm>
            <a:off x="5785200" y="1263600"/>
            <a:ext cx="2419560" cy="39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Testes passaram!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4"/>
          <p:cNvSpPr/>
          <p:nvPr/>
        </p:nvSpPr>
        <p:spPr>
          <a:xfrm>
            <a:off x="4830480" y="1187640"/>
            <a:ext cx="905400" cy="532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145" name="Google Shape;189;p29" descr=""/>
          <p:cNvPicPr/>
          <p:nvPr/>
        </p:nvPicPr>
        <p:blipFill>
          <a:blip r:embed="rId2"/>
          <a:stretch/>
        </p:blipFill>
        <p:spPr>
          <a:xfrm>
            <a:off x="7700400" y="118440"/>
            <a:ext cx="1018800" cy="1018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DEF19BC6-9F28-4F6E-A061-35C5C6C0021A}" type="slidenum">
              <a:rPr b="0" lang="pt-BR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47" name="TextShape 2"/>
          <p:cNvSpPr txBox="1"/>
          <p:nvPr/>
        </p:nvSpPr>
        <p:spPr>
          <a:xfrm>
            <a:off x="235440" y="6408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Framework de testes: xUnit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8" name="Google Shape;196;p30" descr=""/>
          <p:cNvPicPr/>
          <p:nvPr/>
        </p:nvPicPr>
        <p:blipFill>
          <a:blip r:embed="rId1"/>
          <a:stretch/>
        </p:blipFill>
        <p:spPr>
          <a:xfrm>
            <a:off x="380880" y="941400"/>
            <a:ext cx="4238280" cy="1018800"/>
          </a:xfrm>
          <a:prstGeom prst="rect">
            <a:avLst/>
          </a:prstGeom>
          <a:ln w="9360">
            <a:solidFill>
              <a:schemeClr val="dk2"/>
            </a:solidFill>
            <a:round/>
          </a:ln>
        </p:spPr>
      </p:pic>
      <p:pic>
        <p:nvPicPr>
          <p:cNvPr id="149" name="Google Shape;197;p30" descr=""/>
          <p:cNvPicPr/>
          <p:nvPr/>
        </p:nvPicPr>
        <p:blipFill>
          <a:blip r:embed="rId2"/>
          <a:stretch/>
        </p:blipFill>
        <p:spPr>
          <a:xfrm>
            <a:off x="380880" y="2494080"/>
            <a:ext cx="4276440" cy="1304640"/>
          </a:xfrm>
          <a:prstGeom prst="rect">
            <a:avLst/>
          </a:prstGeom>
          <a:ln w="9360">
            <a:solidFill>
              <a:schemeClr val="dk2"/>
            </a:solidFill>
            <a:round/>
          </a:ln>
        </p:spPr>
      </p:pic>
      <p:sp>
        <p:nvSpPr>
          <p:cNvPr id="150" name="CustomShape 3"/>
          <p:cNvSpPr/>
          <p:nvPr/>
        </p:nvSpPr>
        <p:spPr>
          <a:xfrm>
            <a:off x="5785200" y="1263600"/>
            <a:ext cx="2419560" cy="39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Testes passaram!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4830480" y="1187640"/>
            <a:ext cx="905400" cy="532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5"/>
          <p:cNvSpPr/>
          <p:nvPr/>
        </p:nvSpPr>
        <p:spPr>
          <a:xfrm>
            <a:off x="5861520" y="2863800"/>
            <a:ext cx="2419560" cy="39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Algum teste falhou!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53" name="Google Shape;201;p30" descr=""/>
          <p:cNvPicPr/>
          <p:nvPr/>
        </p:nvPicPr>
        <p:blipFill>
          <a:blip r:embed="rId3"/>
          <a:stretch/>
        </p:blipFill>
        <p:spPr>
          <a:xfrm>
            <a:off x="7700400" y="118440"/>
            <a:ext cx="1018800" cy="1018800"/>
          </a:xfrm>
          <a:prstGeom prst="rect">
            <a:avLst/>
          </a:prstGeom>
          <a:ln>
            <a:noFill/>
          </a:ln>
        </p:spPr>
      </p:pic>
      <p:sp>
        <p:nvSpPr>
          <p:cNvPr id="154" name="CustomShape 6"/>
          <p:cNvSpPr/>
          <p:nvPr/>
        </p:nvSpPr>
        <p:spPr>
          <a:xfrm>
            <a:off x="4906440" y="2787840"/>
            <a:ext cx="905400" cy="5328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Shape 1"/>
          <p:cNvSpPr txBox="1"/>
          <p:nvPr/>
        </p:nvSpPr>
        <p:spPr>
          <a:xfrm>
            <a:off x="311760" y="1693800"/>
            <a:ext cx="8520120" cy="841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Mais métodos de teste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A858EBCD-0218-45A7-AB79-FCCE3446DC2F}" type="slidenum">
              <a:rPr b="0" lang="pt-BR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311760" y="1465200"/>
            <a:ext cx="8520120" cy="841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Relembrando Cap. 1 (Introdução)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AE1CB866-0D0C-4DFE-BB1F-576C32300C65}" type="slidenum">
              <a:rPr b="0" lang="pt-BR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8DD3902B-FDEA-4A77-8F71-7DD72E915D21}" type="slidenum">
              <a:rPr b="0" lang="pt-BR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58" name="Google Shape;214;p32" descr=""/>
          <p:cNvPicPr/>
          <p:nvPr/>
        </p:nvPicPr>
        <p:blipFill>
          <a:blip r:embed="rId1"/>
          <a:stretch/>
        </p:blipFill>
        <p:spPr>
          <a:xfrm>
            <a:off x="228600" y="228600"/>
            <a:ext cx="3295440" cy="4628880"/>
          </a:xfrm>
          <a:prstGeom prst="rect">
            <a:avLst/>
          </a:prstGeom>
          <a:ln>
            <a:noFill/>
          </a:ln>
        </p:spPr>
      </p:pic>
      <p:sp>
        <p:nvSpPr>
          <p:cNvPr id="159" name="CustomShape 2"/>
          <p:cNvSpPr/>
          <p:nvPr/>
        </p:nvSpPr>
        <p:spPr>
          <a:xfrm flipH="1" rot="10800000">
            <a:off x="4143960" y="1270080"/>
            <a:ext cx="2998080" cy="45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3"/>
          <p:cNvSpPr/>
          <p:nvPr/>
        </p:nvSpPr>
        <p:spPr>
          <a:xfrm>
            <a:off x="4168440" y="624600"/>
            <a:ext cx="3727080" cy="39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Executado antes de qualquer método @Test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3664AAA4-69B0-43DF-AAB3-9A4861B6589D}" type="slidenum">
              <a:rPr b="0" lang="pt-BR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62" name="Google Shape;222;p33" descr=""/>
          <p:cNvPicPr/>
          <p:nvPr/>
        </p:nvPicPr>
        <p:blipFill>
          <a:blip r:embed="rId1"/>
          <a:stretch/>
        </p:blipFill>
        <p:spPr>
          <a:xfrm>
            <a:off x="304920" y="228600"/>
            <a:ext cx="3466800" cy="4505040"/>
          </a:xfrm>
          <a:prstGeom prst="rect">
            <a:avLst/>
          </a:prstGeom>
          <a:ln>
            <a:noFill/>
          </a:ln>
        </p:spPr>
      </p:pic>
      <p:sp>
        <p:nvSpPr>
          <p:cNvPr id="163" name="CustomShape 2"/>
          <p:cNvSpPr/>
          <p:nvPr/>
        </p:nvSpPr>
        <p:spPr>
          <a:xfrm flipH="1" rot="10800000">
            <a:off x="4478760" y="1724040"/>
            <a:ext cx="2581200" cy="654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3"/>
          <p:cNvSpPr/>
          <p:nvPr/>
        </p:nvSpPr>
        <p:spPr>
          <a:xfrm>
            <a:off x="4478760" y="549000"/>
            <a:ext cx="3466800" cy="104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Parâmetros: valor esperado (3) e valor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encontrado (size), nesta ordem.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Mensagem quando o assert falha: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Expected 3 but found [valor]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204C44CD-08BC-43BA-988E-F654C23BCB3E}" type="slidenum">
              <a:rPr b="0" lang="pt-BR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66" name="Google Shape;230;p34" descr=""/>
          <p:cNvPicPr/>
          <p:nvPr/>
        </p:nvPicPr>
        <p:blipFill>
          <a:blip r:embed="rId1"/>
          <a:stretch/>
        </p:blipFill>
        <p:spPr>
          <a:xfrm>
            <a:off x="152280" y="228600"/>
            <a:ext cx="5009760" cy="2104560"/>
          </a:xfrm>
          <a:prstGeom prst="rect">
            <a:avLst/>
          </a:prstGeom>
          <a:ln>
            <a:noFill/>
          </a:ln>
        </p:spPr>
      </p:pic>
      <p:sp>
        <p:nvSpPr>
          <p:cNvPr id="167" name="CustomShape 2"/>
          <p:cNvSpPr/>
          <p:nvPr/>
        </p:nvSpPr>
        <p:spPr>
          <a:xfrm>
            <a:off x="1144080" y="1522080"/>
            <a:ext cx="1455840" cy="153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3"/>
          <p:cNvSpPr/>
          <p:nvPr/>
        </p:nvSpPr>
        <p:spPr>
          <a:xfrm>
            <a:off x="2574000" y="2758680"/>
            <a:ext cx="3466800" cy="104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1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assert</a:t>
            </a: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não seria útil aqui; pois ele não seria alcançado.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311760" y="1693800"/>
            <a:ext cx="8520120" cy="841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1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Mais alguns conceitos sobre testes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5575377D-A5DA-4CAE-9E3B-BA85B1DE8B8C}" type="slidenum">
              <a:rPr b="0" lang="pt-BR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311760" y="1693800"/>
            <a:ext cx="8520120" cy="841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15000"/>
              </a:lnSpc>
            </a:pP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Testes tiveram profundo impacto na indústria de software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A10E8AA2-CD75-4C62-9D5F-7EA41A8BC00D}" type="slidenum">
              <a:rPr b="0" lang="pt-BR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Shape 1"/>
          <p:cNvSpPr txBox="1"/>
          <p:nvPr/>
        </p:nvSpPr>
        <p:spPr>
          <a:xfrm>
            <a:off x="616680" y="1312560"/>
            <a:ext cx="8520120" cy="22939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marL="457200">
              <a:lnSpc>
                <a:spcPct val="114000"/>
              </a:lnSpc>
            </a:pPr>
            <a:r>
              <a:rPr b="0" lang="pt-BR" sz="2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"Testes de unidade são amplamente usados no Google. Todo código de produção deve ter testes de unidade"</a:t>
            </a:r>
            <a:r>
              <a:rPr b="0" lang="pt-BR" sz="2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pt-BR" sz="2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pt-BR" sz="2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"No Facebook, engenheiros são responsáveis pelos testes de unidade de qualquer código novo que eles desenvolvam."</a:t>
            </a:r>
            <a:r>
              <a:rPr b="0" lang="pt-BR" sz="2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pt-BR" sz="2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pt-BR" sz="2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"Código sem testes é código ruim" </a:t>
            </a:r>
            <a:r>
              <a:rPr b="0" lang="pt-BR" sz="2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pt-BR" sz="2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-- Michael Feathers</a:t>
            </a:r>
            <a:r>
              <a:rPr b="0" lang="pt-BR" sz="2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pt-BR" sz="22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86372202-90EC-4B3D-9BCC-CB16582AE138}" type="slidenum">
              <a:rPr b="0" lang="pt-BR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75" name="Google Shape;251;p37" descr=""/>
          <p:cNvPicPr/>
          <p:nvPr/>
        </p:nvPicPr>
        <p:blipFill>
          <a:blip r:embed="rId1"/>
          <a:stretch/>
        </p:blipFill>
        <p:spPr>
          <a:xfrm>
            <a:off x="152280" y="457200"/>
            <a:ext cx="742320" cy="756720"/>
          </a:xfrm>
          <a:prstGeom prst="rect">
            <a:avLst/>
          </a:prstGeom>
          <a:ln>
            <a:noFill/>
          </a:ln>
        </p:spPr>
      </p:pic>
      <p:pic>
        <p:nvPicPr>
          <p:cNvPr id="176" name="Google Shape;252;p37" descr=""/>
          <p:cNvPicPr/>
          <p:nvPr/>
        </p:nvPicPr>
        <p:blipFill>
          <a:blip r:embed="rId2"/>
          <a:stretch/>
        </p:blipFill>
        <p:spPr>
          <a:xfrm>
            <a:off x="147600" y="1805040"/>
            <a:ext cx="742320" cy="742320"/>
          </a:xfrm>
          <a:prstGeom prst="rect">
            <a:avLst/>
          </a:prstGeom>
          <a:ln>
            <a:noFill/>
          </a:ln>
        </p:spPr>
      </p:pic>
      <p:pic>
        <p:nvPicPr>
          <p:cNvPr id="177" name="Google Shape;253;p37" descr=""/>
          <p:cNvPicPr/>
          <p:nvPr/>
        </p:nvPicPr>
        <p:blipFill>
          <a:blip r:embed="rId3"/>
          <a:stretch/>
        </p:blipFill>
        <p:spPr>
          <a:xfrm>
            <a:off x="86760" y="3191760"/>
            <a:ext cx="942840" cy="942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Benefícios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9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14000"/>
              </a:lnSpc>
              <a:buClr>
                <a:srgbClr val="595959"/>
              </a:buClr>
              <a:buFont typeface="Arial"/>
              <a:buChar char="●"/>
            </a:pPr>
            <a:r>
              <a:rPr b="0" lang="pt-B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Detectar bugs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80520">
              <a:lnSpc>
                <a:spcPct val="114000"/>
              </a:lnSpc>
              <a:buClr>
                <a:srgbClr val="595959"/>
              </a:buClr>
              <a:buFont typeface="Arial"/>
              <a:buChar char="○"/>
            </a:pPr>
            <a:r>
              <a:rPr b="0" lang="pt-B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Na classe C sendo implementada ou modificada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80520">
              <a:lnSpc>
                <a:spcPct val="114000"/>
              </a:lnSpc>
              <a:buClr>
                <a:srgbClr val="595959"/>
              </a:buClr>
              <a:buFont typeface="Arial"/>
              <a:buChar char="○"/>
            </a:pPr>
            <a:r>
              <a:rPr b="0" lang="pt-B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Em uma outra classe; mudança em C pode afetar C' (regressão)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14000"/>
              </a:lnSpc>
              <a:buClr>
                <a:srgbClr val="595959"/>
              </a:buClr>
              <a:buFont typeface="Arial"/>
              <a:buChar char="●"/>
            </a:pPr>
            <a:r>
              <a:rPr b="0" lang="pt-B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Documentação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>
              <a:lnSpc>
                <a:spcPct val="115000"/>
              </a:lnSpc>
            </a:pP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>
              <a:lnSpc>
                <a:spcPct val="100000"/>
              </a:lnSpc>
            </a:pP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0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0AA3F522-1F59-4415-9D06-E8F9E9C4C080}" type="slidenum">
              <a:rPr b="0" lang="pt-BR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Princípios FIRST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14000"/>
              </a:lnSpc>
              <a:buClr>
                <a:srgbClr val="595959"/>
              </a:buClr>
              <a:buFont typeface="Arial"/>
              <a:buChar char="●"/>
            </a:pPr>
            <a:r>
              <a:rPr b="0" lang="pt-B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Rápidos (Fast)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14000"/>
              </a:lnSpc>
              <a:buClr>
                <a:srgbClr val="595959"/>
              </a:buClr>
              <a:buFont typeface="Arial"/>
              <a:buChar char="●"/>
            </a:pPr>
            <a:r>
              <a:rPr b="0" lang="pt-B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Independentes (ordem não é importante)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14000"/>
              </a:lnSpc>
              <a:buClr>
                <a:srgbClr val="595959"/>
              </a:buClr>
              <a:buFont typeface="Arial"/>
              <a:buChar char="●"/>
            </a:pPr>
            <a:r>
              <a:rPr b="0" lang="pt-B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Determinísticos (Repeatable, não-flaky ou não-erráticos)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14000"/>
              </a:lnSpc>
              <a:buClr>
                <a:srgbClr val="595959"/>
              </a:buClr>
              <a:buFont typeface="Arial"/>
              <a:buChar char="●"/>
            </a:pPr>
            <a:r>
              <a:rPr b="0" lang="pt-B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Auto-verificáveis (Self-checking): barra verde ou vermelha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14000"/>
              </a:lnSpc>
              <a:buClr>
                <a:srgbClr val="595959"/>
              </a:buClr>
              <a:buFont typeface="Arial"/>
              <a:buChar char="●"/>
            </a:pPr>
            <a:r>
              <a:rPr b="0" lang="pt-B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Timely (escritos o quanto antes)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>
              <a:lnSpc>
                <a:spcPct val="115000"/>
              </a:lnSpc>
            </a:pP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>
              <a:lnSpc>
                <a:spcPct val="100000"/>
              </a:lnSpc>
            </a:pP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3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F962C8FB-AC7F-4FA4-8DBB-0A262C458477}" type="slidenum">
              <a:rPr b="0" lang="pt-BR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Cobertura de Testes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14000"/>
              </a:lnSpc>
              <a:buClr>
                <a:srgbClr val="595959"/>
              </a:buClr>
              <a:buFont typeface="Arial"/>
              <a:buChar char="●"/>
            </a:pPr>
            <a:r>
              <a:rPr b="0" lang="pt-B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Cobertura de testes = (número de comandos executados pelos testes) / (total de comandos do programa)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>
              <a:lnSpc>
                <a:spcPct val="100000"/>
              </a:lnSpc>
            </a:pP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6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93E97D48-BC87-4825-8903-BFD898AC0D55}" type="slidenum">
              <a:rPr b="0" lang="pt-BR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5537880" y="444960"/>
            <a:ext cx="32803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100% de cobertura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8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72D326C5-E4CD-4FFC-B846-92528B70B6AC}" type="slidenum">
              <a:rPr b="0" lang="pt-BR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89" name="Google Shape;316;p45" descr=""/>
          <p:cNvPicPr/>
          <p:nvPr/>
        </p:nvPicPr>
        <p:blipFill>
          <a:blip r:embed="rId1"/>
          <a:stretch/>
        </p:blipFill>
        <p:spPr>
          <a:xfrm>
            <a:off x="152280" y="353880"/>
            <a:ext cx="5076360" cy="4636800"/>
          </a:xfrm>
          <a:prstGeom prst="rect">
            <a:avLst/>
          </a:prstGeom>
          <a:ln w="9360">
            <a:solidFill>
              <a:schemeClr val="dk2"/>
            </a:solidFill>
            <a:round/>
          </a:ln>
        </p:spPr>
      </p:pic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Testes de Software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14000"/>
              </a:lnSpc>
              <a:buClr>
                <a:srgbClr val="595959"/>
              </a:buClr>
              <a:buFont typeface="Arial"/>
              <a:buChar char="●"/>
            </a:pPr>
            <a:r>
              <a:rPr b="0" lang="pt-B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Verificam se um programa apresenta um resultado esperado, ao ser executado com alguns casos de teste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14000"/>
              </a:lnSpc>
              <a:buClr>
                <a:srgbClr val="595959"/>
              </a:buClr>
              <a:buFont typeface="Arial"/>
              <a:buChar char="●"/>
            </a:pPr>
            <a:r>
              <a:rPr b="0" lang="pt-B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Podem ser: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80520">
              <a:lnSpc>
                <a:spcPct val="114000"/>
              </a:lnSpc>
              <a:buClr>
                <a:srgbClr val="595959"/>
              </a:buClr>
              <a:buFont typeface="Arial"/>
              <a:buChar char="○"/>
            </a:pPr>
            <a:r>
              <a:rPr b="0" lang="pt-B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Manuais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80520">
              <a:lnSpc>
                <a:spcPct val="114000"/>
              </a:lnSpc>
              <a:buClr>
                <a:srgbClr val="595959"/>
              </a:buClr>
              <a:buFont typeface="Arial"/>
              <a:buChar char="○"/>
            </a:pPr>
            <a:r>
              <a:rPr b="1" lang="pt-B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Automatizados</a:t>
            </a:r>
            <a:r>
              <a:rPr b="0" lang="pt-B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(nosso foco)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>
              <a:lnSpc>
                <a:spcPct val="100000"/>
              </a:lnSpc>
            </a:pP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06AE1545-C1D9-42FB-9EC2-15D31D5EC83F}" type="slidenum">
              <a:rPr b="0" lang="pt-BR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43A3A813-6EC0-41AF-8A2C-2F31CE2FEBC0}" type="slidenum">
              <a:rPr b="0" lang="pt-BR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91" name="Google Shape;322;p46" descr=""/>
          <p:cNvPicPr/>
          <p:nvPr/>
        </p:nvPicPr>
        <p:blipFill>
          <a:blip r:embed="rId1"/>
          <a:stretch/>
        </p:blipFill>
        <p:spPr>
          <a:xfrm>
            <a:off x="152280" y="152280"/>
            <a:ext cx="5375880" cy="4838400"/>
          </a:xfrm>
          <a:prstGeom prst="rect">
            <a:avLst/>
          </a:prstGeom>
          <a:ln w="9360">
            <a:solidFill>
              <a:schemeClr val="dk2"/>
            </a:solidFill>
            <a:round/>
          </a:ln>
        </p:spPr>
      </p:pic>
      <p:sp>
        <p:nvSpPr>
          <p:cNvPr id="192" name="CustomShape 2"/>
          <p:cNvSpPr/>
          <p:nvPr/>
        </p:nvSpPr>
        <p:spPr>
          <a:xfrm flipH="1" rot="10800000">
            <a:off x="5966280" y="3573720"/>
            <a:ext cx="4213800" cy="1152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3"/>
          <p:cNvSpPr/>
          <p:nvPr/>
        </p:nvSpPr>
        <p:spPr>
          <a:xfrm>
            <a:off x="5967000" y="2019960"/>
            <a:ext cx="2294280" cy="80136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amarelo: apenas um dos branches do comando de decisão é avaliado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4"/>
          <p:cNvSpPr/>
          <p:nvPr/>
        </p:nvSpPr>
        <p:spPr>
          <a:xfrm flipH="1" rot="10800000">
            <a:off x="5987880" y="3765960"/>
            <a:ext cx="1855440" cy="579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5"/>
          <p:cNvSpPr/>
          <p:nvPr/>
        </p:nvSpPr>
        <p:spPr>
          <a:xfrm>
            <a:off x="5967000" y="2934360"/>
            <a:ext cx="2294280" cy="80136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vermelho: esse comando não é coberto pelos testes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Qual a cobertura de testes ideal?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14000"/>
              </a:lnSpc>
              <a:buClr>
                <a:srgbClr val="595959"/>
              </a:buClr>
              <a:buFont typeface="Arial"/>
              <a:buChar char="●"/>
            </a:pPr>
            <a:r>
              <a:rPr b="0" lang="pt-B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Varia de projeto para projeto …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14000"/>
              </a:lnSpc>
              <a:buClr>
                <a:srgbClr val="595959"/>
              </a:buClr>
              <a:buFont typeface="Arial"/>
              <a:buChar char="●"/>
            </a:pPr>
            <a:r>
              <a:rPr b="0" lang="pt-B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Mas não precisa ser 100% … pelo menos 60%, segundo alguns autores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D13ABF97-1136-4B7A-AA06-1CE6BFFD65DD}" type="slidenum">
              <a:rPr b="0" lang="pt-BR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Exemplo: Google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0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7B327257-0335-4A67-8404-1E42953EBFED}" type="slidenum">
              <a:rPr b="0" lang="pt-BR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01" name="Google Shape;340;p48" descr=""/>
          <p:cNvPicPr/>
          <p:nvPr/>
        </p:nvPicPr>
        <p:blipFill>
          <a:blip r:embed="rId1"/>
          <a:stretch/>
        </p:blipFill>
        <p:spPr>
          <a:xfrm>
            <a:off x="152280" y="934200"/>
            <a:ext cx="9143640" cy="3274920"/>
          </a:xfrm>
          <a:prstGeom prst="rect">
            <a:avLst/>
          </a:prstGeom>
          <a:ln>
            <a:noFill/>
          </a:ln>
        </p:spPr>
      </p:pic>
      <p:sp>
        <p:nvSpPr>
          <p:cNvPr id="202" name="CustomShape 3"/>
          <p:cNvSpPr/>
          <p:nvPr/>
        </p:nvSpPr>
        <p:spPr>
          <a:xfrm>
            <a:off x="603720" y="4209480"/>
            <a:ext cx="8229240" cy="472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/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333336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The median is 78%, the 75th percentile 85% and 90th percentile 90%.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4"/>
          <p:cNvSpPr/>
          <p:nvPr/>
        </p:nvSpPr>
        <p:spPr>
          <a:xfrm>
            <a:off x="385200" y="4291200"/>
            <a:ext cx="8402040" cy="69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b"/>
          <a:p>
            <a:pPr>
              <a:lnSpc>
                <a:spcPct val="100000"/>
              </a:lnSpc>
            </a:pPr>
            <a:r>
              <a:rPr b="0" lang="pt-BR" sz="11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"/>
              </a:rPr>
              <a:t>https://docs.google.com/presentation/d1god5/fDDd1aP6PwhPodOnAZSPpD80lqYDrHhuhyD7Tvg/edit#slide=id.g3f5c82004_99_135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4BD44925-F7F3-461E-87F6-9BF0B365B435}" type="slidenum">
              <a:rPr b="0" lang="pt-BR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05" name="Google Shape;348;p49" descr=""/>
          <p:cNvPicPr/>
          <p:nvPr/>
        </p:nvPicPr>
        <p:blipFill>
          <a:blip r:embed="rId1"/>
          <a:stretch/>
        </p:blipFill>
        <p:spPr>
          <a:xfrm>
            <a:off x="1174680" y="1080000"/>
            <a:ext cx="6902280" cy="2110320"/>
          </a:xfrm>
          <a:prstGeom prst="rect">
            <a:avLst/>
          </a:prstGeom>
          <a:ln w="9360">
            <a:solidFill>
              <a:schemeClr val="dk2"/>
            </a:solidFill>
            <a:round/>
          </a:ln>
        </p:spPr>
      </p:pic>
      <p:sp>
        <p:nvSpPr>
          <p:cNvPr id="206" name="CustomShape 2"/>
          <p:cNvSpPr/>
          <p:nvPr/>
        </p:nvSpPr>
        <p:spPr>
          <a:xfrm>
            <a:off x="1857600" y="3362400"/>
            <a:ext cx="5778720" cy="461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pt-BR" sz="1200" spc="-1" strike="noStrike" u="sng">
                <a:solidFill>
                  <a:srgbClr val="0097a7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  <a:hlinkClick r:id="rId2"/>
              </a:rPr>
              <a:t>https://testing.googleblog.com/2020/08/code-coverage-best-practices.html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Mas cuidado!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2C358120-6F2F-49F2-B331-64043F4C5EB3}" type="slidenum">
              <a:rPr b="0" lang="pt-BR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762120" y="1823040"/>
            <a:ext cx="7752600" cy="11401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pt-BR" sz="2550" spc="-1" strike="noStrike">
                <a:solidFill>
                  <a:srgbClr val="202122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Quando uma medida torna-se uma meta, ela deixa de ser uma boa medida.  -- Lei de Goodhart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311760" y="1693800"/>
            <a:ext cx="8520120" cy="841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Desenvolvimento Dirigido por Testes (TDD)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705F98F5-64F5-43DA-9038-C2C4990B3298}" type="slidenum">
              <a:rPr b="0" lang="pt-BR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TDD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14000"/>
              </a:lnSpc>
              <a:buClr>
                <a:srgbClr val="595959"/>
              </a:buClr>
              <a:buFont typeface="Arial"/>
              <a:buChar char="●"/>
            </a:pPr>
            <a:r>
              <a:rPr b="0" lang="pt-B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Uma das práticas de programação propostas por XP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14000"/>
              </a:lnSpc>
              <a:buClr>
                <a:srgbClr val="595959"/>
              </a:buClr>
              <a:buFont typeface="Arial"/>
              <a:buChar char="●"/>
            </a:pPr>
            <a:r>
              <a:rPr b="0" lang="pt-B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Ideia simples: escrever o teste T antes da classe C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70F086DB-0AF3-42D5-B0AA-815D98A6FC8F}" type="slidenum">
              <a:rPr b="0" lang="pt-BR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15" name="Google Shape;503;p68" descr=""/>
          <p:cNvPicPr/>
          <p:nvPr/>
        </p:nvPicPr>
        <p:blipFill>
          <a:blip r:embed="rId1"/>
          <a:stretch/>
        </p:blipFill>
        <p:spPr>
          <a:xfrm>
            <a:off x="563760" y="2438280"/>
            <a:ext cx="1940760" cy="2433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Benefícios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7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14000"/>
              </a:lnSpc>
              <a:buClr>
                <a:srgbClr val="595959"/>
              </a:buClr>
              <a:buFont typeface="Arial"/>
              <a:buChar char="●"/>
            </a:pPr>
            <a:r>
              <a:rPr b="0" lang="pt-B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Evita que os devs esqueçam de escrever os testes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14000"/>
              </a:lnSpc>
              <a:buClr>
                <a:srgbClr val="595959"/>
              </a:buClr>
              <a:buFont typeface="Arial"/>
              <a:buChar char="●"/>
            </a:pPr>
            <a:r>
              <a:rPr b="0" lang="pt-B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Incentiva a escrita de código com testabilidade; cobertura pode chegar a 90%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14000"/>
              </a:lnSpc>
              <a:buClr>
                <a:srgbClr val="595959"/>
              </a:buClr>
              <a:buFont typeface="Arial"/>
              <a:buChar char="●"/>
            </a:pPr>
            <a:r>
              <a:rPr b="0" lang="pt-B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Melhora o design e/ou usabilidade do código; pois o dev passa a ser o primeiro cliente do seu código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B9F8954E-A20D-4770-BE6C-B5FCCFC518A2}" type="slidenum">
              <a:rPr b="0" lang="pt-BR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73" dur="indefinite" restart="never" nodeType="tmRoot">
          <p:childTnLst>
            <p:seq>
              <p:cTn id="7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Ciclo TDD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0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BF4F2FC6-C081-40A2-9ADC-ADC208D1E6E3}" type="slidenum">
              <a:rPr b="0" lang="pt-BR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21" name="Google Shape;517;p70" descr=""/>
          <p:cNvPicPr/>
          <p:nvPr/>
        </p:nvPicPr>
        <p:blipFill>
          <a:blip r:embed="rId1"/>
          <a:stretch/>
        </p:blipFill>
        <p:spPr>
          <a:xfrm>
            <a:off x="457200" y="1170000"/>
            <a:ext cx="6015240" cy="26150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5" dur="indefinite" restart="never" nodeType="tmRoot">
          <p:childTnLst>
            <p:seq>
              <p:cTn id="7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311760" y="1693800"/>
            <a:ext cx="8520120" cy="841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Exemplo de TDD: carrinho de compras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DD75599D-0955-4692-BEAD-516710F628FB}" type="slidenum">
              <a:rPr b="0" lang="pt-BR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77" dur="indefinite" restart="never" nodeType="tmRoot">
          <p:childTnLst>
            <p:seq>
              <p:cTn id="7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311760" y="712800"/>
            <a:ext cx="8520120" cy="129996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Testes de software mostram a presença de bugs, 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mas não a sua ausência. -- 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Edsger W. Dijkstra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>
              <a:lnSpc>
                <a:spcPct val="115000"/>
              </a:lnSpc>
            </a:pP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>
              <a:lnSpc>
                <a:spcPct val="100000"/>
              </a:lnSpc>
            </a:pP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BB8E3946-56E6-472D-BA67-FA2FBBC865E1}" type="slidenum">
              <a:rPr b="0" lang="pt-BR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84" name="Google Shape;76;p16" descr=""/>
          <p:cNvPicPr/>
          <p:nvPr/>
        </p:nvPicPr>
        <p:blipFill>
          <a:blip r:embed="rId1"/>
          <a:stretch/>
        </p:blipFill>
        <p:spPr>
          <a:xfrm>
            <a:off x="482400" y="2301480"/>
            <a:ext cx="1522440" cy="2027880"/>
          </a:xfrm>
          <a:prstGeom prst="rect">
            <a:avLst/>
          </a:prstGeom>
          <a:ln>
            <a:noFill/>
          </a:ln>
        </p:spPr>
      </p:pic>
      <p:sp>
        <p:nvSpPr>
          <p:cNvPr id="85" name="CustomShape 3"/>
          <p:cNvSpPr/>
          <p:nvPr/>
        </p:nvSpPr>
        <p:spPr>
          <a:xfrm>
            <a:off x="4902840" y="1194480"/>
            <a:ext cx="2234520" cy="156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4"/>
          <p:cNvSpPr/>
          <p:nvPr/>
        </p:nvSpPr>
        <p:spPr>
          <a:xfrm>
            <a:off x="6423840" y="2806200"/>
            <a:ext cx="1636920" cy="39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principal objetivo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5"/>
          <p:cNvSpPr/>
          <p:nvPr/>
        </p:nvSpPr>
        <p:spPr>
          <a:xfrm>
            <a:off x="3130560" y="1560240"/>
            <a:ext cx="1145880" cy="924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stealth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6"/>
          <p:cNvSpPr/>
          <p:nvPr/>
        </p:nvSpPr>
        <p:spPr>
          <a:xfrm>
            <a:off x="3604320" y="2501640"/>
            <a:ext cx="2049120" cy="39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principal limitação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Vermelho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3A43E761-330A-41BD-AC11-4205B840B133}" type="slidenum">
              <a:rPr b="0" lang="pt-BR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26" name="Google Shape;530;p72" descr=""/>
          <p:cNvPicPr/>
          <p:nvPr/>
        </p:nvPicPr>
        <p:blipFill>
          <a:blip r:embed="rId1"/>
          <a:stretch/>
        </p:blipFill>
        <p:spPr>
          <a:xfrm>
            <a:off x="464760" y="1194840"/>
            <a:ext cx="4562640" cy="2973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9" dur="indefinite" restart="never" nodeType="tmRoot">
          <p:childTnLst>
            <p:seq>
              <p:cTn id="8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4578840" y="140400"/>
            <a:ext cx="55249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Ainda </a:t>
            </a:r>
            <a:r>
              <a:rPr b="0" lang="pt-BR" sz="28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vermelho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, mas 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pelo menos compilando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C41F1F1E-73E5-40DF-AC0C-5517141F8D30}" type="slidenum">
              <a:rPr b="0" lang="pt-BR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29" name="Google Shape;537;p73" descr=""/>
          <p:cNvPicPr/>
          <p:nvPr/>
        </p:nvPicPr>
        <p:blipFill>
          <a:blip r:embed="rId1"/>
          <a:stretch/>
        </p:blipFill>
        <p:spPr>
          <a:xfrm>
            <a:off x="152280" y="96840"/>
            <a:ext cx="4316400" cy="4665600"/>
          </a:xfrm>
          <a:prstGeom prst="rect">
            <a:avLst/>
          </a:prstGeom>
          <a:ln>
            <a:noFill/>
          </a:ln>
        </p:spPr>
      </p:pic>
      <p:sp>
        <p:nvSpPr>
          <p:cNvPr id="230" name="CustomShape 3"/>
          <p:cNvSpPr/>
          <p:nvPr/>
        </p:nvSpPr>
        <p:spPr>
          <a:xfrm flipH="1" rot="10800000">
            <a:off x="4902120" y="4160880"/>
            <a:ext cx="3313080" cy="69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CustomShape 4"/>
          <p:cNvSpPr/>
          <p:nvPr/>
        </p:nvSpPr>
        <p:spPr>
          <a:xfrm>
            <a:off x="4888440" y="3287520"/>
            <a:ext cx="2720520" cy="4417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Implementação ainda provisória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1" dur="indefinite" restart="never" nodeType="tmRoot">
          <p:childTnLst>
            <p:seq>
              <p:cTn id="8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Primeiro </a:t>
            </a:r>
            <a:r>
              <a:rPr b="0" lang="pt-BR" sz="28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Verde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E14BA6B6-F641-4A47-978A-8ECC94B6CF91}" type="slidenum">
              <a:rPr b="0" lang="pt-BR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34" name="Google Shape;546;p74" descr=""/>
          <p:cNvPicPr/>
          <p:nvPr/>
        </p:nvPicPr>
        <p:blipFill>
          <a:blip r:embed="rId1"/>
          <a:stretch/>
        </p:blipFill>
        <p:spPr>
          <a:xfrm>
            <a:off x="304920" y="1094040"/>
            <a:ext cx="4086000" cy="2962080"/>
          </a:xfrm>
          <a:prstGeom prst="rect">
            <a:avLst/>
          </a:prstGeom>
          <a:ln>
            <a:noFill/>
          </a:ln>
        </p:spPr>
      </p:pic>
      <p:sp>
        <p:nvSpPr>
          <p:cNvPr id="235" name="CustomShape 3"/>
          <p:cNvSpPr/>
          <p:nvPr/>
        </p:nvSpPr>
        <p:spPr>
          <a:xfrm flipH="1" rot="10800000">
            <a:off x="5192280" y="2918520"/>
            <a:ext cx="2592360" cy="61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4"/>
          <p:cNvSpPr/>
          <p:nvPr/>
        </p:nvSpPr>
        <p:spPr>
          <a:xfrm>
            <a:off x="5193000" y="1992240"/>
            <a:ext cx="2947320" cy="62748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Só mesmo para ter uma "pequena vitória" … </a:t>
            </a:r>
            <a:r>
              <a:rPr b="1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baby steps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83" dur="indefinite" restart="never" nodeType="tmRoot">
          <p:childTnLst>
            <p:seq>
              <p:cTn id="8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3588480" y="216360"/>
            <a:ext cx="480564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Agora um </a:t>
            </a:r>
            <a:r>
              <a:rPr b="0" lang="pt-BR" sz="2800" spc="-1" strike="noStrike">
                <a:solidFill>
                  <a:srgbClr val="38761d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verde 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mais real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8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63C270D5-EC33-43A8-AEF9-CF145FB298C1}" type="slidenum">
              <a:rPr b="0" lang="pt-BR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39" name="Google Shape;555;p75" descr=""/>
          <p:cNvPicPr/>
          <p:nvPr/>
        </p:nvPicPr>
        <p:blipFill>
          <a:blip r:embed="rId1"/>
          <a:stretch/>
        </p:blipFill>
        <p:spPr>
          <a:xfrm>
            <a:off x="152280" y="52920"/>
            <a:ext cx="3151080" cy="4937760"/>
          </a:xfrm>
          <a:prstGeom prst="rect">
            <a:avLst/>
          </a:prstGeom>
          <a:ln>
            <a:noFill/>
          </a:ln>
        </p:spPr>
      </p:pic>
      <p:sp>
        <p:nvSpPr>
          <p:cNvPr id="240" name="CustomShape 3"/>
          <p:cNvSpPr/>
          <p:nvPr/>
        </p:nvSpPr>
        <p:spPr>
          <a:xfrm>
            <a:off x="472680" y="674280"/>
            <a:ext cx="2513520" cy="317520"/>
          </a:xfrm>
          <a:prstGeom prst="rect">
            <a:avLst/>
          </a:prstGeom>
          <a:noFill/>
          <a:ln w="93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4"/>
          <p:cNvSpPr/>
          <p:nvPr/>
        </p:nvSpPr>
        <p:spPr>
          <a:xfrm>
            <a:off x="472680" y="2579400"/>
            <a:ext cx="2513520" cy="1003320"/>
          </a:xfrm>
          <a:prstGeom prst="rect">
            <a:avLst/>
          </a:prstGeom>
          <a:noFill/>
          <a:ln w="93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85" dur="indefinite" restart="never" nodeType="tmRoot">
          <p:childTnLst>
            <p:seq>
              <p:cTn id="8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Shape 1"/>
          <p:cNvSpPr txBox="1"/>
          <p:nvPr/>
        </p:nvSpPr>
        <p:spPr>
          <a:xfrm>
            <a:off x="311760" y="444960"/>
            <a:ext cx="1633680" cy="572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ffff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Amarelo: 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8CA6D6CA-3CB4-4275-B6DF-30C97982381C}" type="slidenum">
              <a:rPr b="0" lang="pt-BR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5955120" y="1535040"/>
            <a:ext cx="2720520" cy="62748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Por exemplo, encapsular esses campos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4"/>
          <p:cNvSpPr/>
          <p:nvPr/>
        </p:nvSpPr>
        <p:spPr>
          <a:xfrm>
            <a:off x="1945800" y="464760"/>
            <a:ext cx="6905520" cy="57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podemos refatorar e melhorar o código?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46" name="Google Shape;566;p76" descr=""/>
          <p:cNvPicPr/>
          <p:nvPr/>
        </p:nvPicPr>
        <p:blipFill>
          <a:blip r:embed="rId1"/>
          <a:stretch/>
        </p:blipFill>
        <p:spPr>
          <a:xfrm>
            <a:off x="228600" y="1242000"/>
            <a:ext cx="5504400" cy="3217320"/>
          </a:xfrm>
          <a:prstGeom prst="rect">
            <a:avLst/>
          </a:prstGeom>
          <a:ln>
            <a:noFill/>
          </a:ln>
        </p:spPr>
      </p:pic>
      <p:sp>
        <p:nvSpPr>
          <p:cNvPr id="247" name="CustomShape 5"/>
          <p:cNvSpPr/>
          <p:nvPr/>
        </p:nvSpPr>
        <p:spPr>
          <a:xfrm flipH="1" rot="10800000">
            <a:off x="5955120" y="2008440"/>
            <a:ext cx="3229200" cy="15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6"/>
          <p:cNvSpPr/>
          <p:nvPr/>
        </p:nvSpPr>
        <p:spPr>
          <a:xfrm>
            <a:off x="606960" y="1608480"/>
            <a:ext cx="2118600" cy="799200"/>
          </a:xfrm>
          <a:prstGeom prst="rect">
            <a:avLst/>
          </a:prstGeom>
          <a:noFill/>
          <a:ln w="93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87" dur="indefinite" restart="never" nodeType="tmRoot">
          <p:childTnLst>
            <p:seq>
              <p:cTn id="8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Próximo passo?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14000"/>
              </a:lnSpc>
              <a:buClr>
                <a:srgbClr val="595959"/>
              </a:buClr>
              <a:buFont typeface="Arial"/>
              <a:buChar char="●"/>
            </a:pPr>
            <a:r>
              <a:rPr b="0" lang="pt-B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Precisamos de mais alguma funcionalidade?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14000"/>
              </a:lnSpc>
              <a:buClr>
                <a:srgbClr val="595959"/>
              </a:buClr>
              <a:buFont typeface="Arial"/>
              <a:buChar char="●"/>
            </a:pPr>
            <a:r>
              <a:rPr b="0" lang="pt-B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 sim: mais um ciclo TDD (vermelho-verde-amarelo)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3DD4AA46-E394-48D0-8191-F4CCC39F6A99}" type="slidenum">
              <a:rPr b="0" lang="pt-BR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89" dur="indefinite" restart="never" nodeType="tmRoot">
          <p:childTnLst>
            <p:seq>
              <p:cTn id="9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Shape 1"/>
          <p:cNvSpPr txBox="1"/>
          <p:nvPr/>
        </p:nvSpPr>
        <p:spPr>
          <a:xfrm>
            <a:off x="311760" y="1693800"/>
            <a:ext cx="8520120" cy="841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Testes de Integração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3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2C1205ED-9771-44D3-AC3E-1A5CB554A393}" type="slidenum">
              <a:rPr b="0" lang="pt-BR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91" dur="indefinite" restart="never" nodeType="tmRoot">
          <p:childTnLst>
            <p:seq>
              <p:cTn id="9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Testes de Integração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14000"/>
              </a:lnSpc>
              <a:buClr>
                <a:srgbClr val="595959"/>
              </a:buClr>
              <a:buFont typeface="Arial"/>
              <a:buChar char="●"/>
            </a:pPr>
            <a:r>
              <a:rPr b="0" lang="pt-B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Testam uma funcionalidade ou serviço (do seu sistema)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14000"/>
              </a:lnSpc>
              <a:buClr>
                <a:srgbClr val="595959"/>
              </a:buClr>
              <a:buFont typeface="Arial"/>
              <a:buChar char="●"/>
            </a:pPr>
            <a:r>
              <a:rPr b="0" lang="pt-B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Incluindo classes e serviços externos (BD, por exemplo)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6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B419DFEF-B19D-4D52-A7BF-03E1D9652F6F}" type="slidenum">
              <a:rPr b="0" lang="pt-BR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57" name="Google Shape;589;p79" descr=""/>
          <p:cNvPicPr/>
          <p:nvPr/>
        </p:nvPicPr>
        <p:blipFill>
          <a:blip r:embed="rId1"/>
          <a:stretch/>
        </p:blipFill>
        <p:spPr>
          <a:xfrm>
            <a:off x="311760" y="2319120"/>
            <a:ext cx="4008960" cy="2602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3" dur="indefinite" restart="never" nodeType="tmRoot">
          <p:childTnLst>
            <p:seq>
              <p:cTn id="9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7270F563-A0CE-4E38-BA6A-08425378443C}" type="slidenum">
              <a:rPr b="0" lang="pt-BR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59" name="TextShape 2"/>
          <p:cNvSpPr txBox="1"/>
          <p:nvPr/>
        </p:nvSpPr>
        <p:spPr>
          <a:xfrm>
            <a:off x="159480" y="3690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Relembrando ...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60" name="Google Shape;596;p80" descr=""/>
          <p:cNvPicPr/>
          <p:nvPr/>
        </p:nvPicPr>
        <p:blipFill>
          <a:blip r:embed="rId1"/>
          <a:stretch/>
        </p:blipFill>
        <p:spPr>
          <a:xfrm>
            <a:off x="304920" y="1170000"/>
            <a:ext cx="1977480" cy="2343600"/>
          </a:xfrm>
          <a:prstGeom prst="rect">
            <a:avLst/>
          </a:prstGeom>
          <a:ln w="9360">
            <a:solidFill>
              <a:schemeClr val="dk2"/>
            </a:solidFill>
            <a:round/>
          </a:ln>
        </p:spPr>
      </p:pic>
      <p:pic>
        <p:nvPicPr>
          <p:cNvPr id="261" name="Google Shape;597;p80" descr=""/>
          <p:cNvPicPr/>
          <p:nvPr/>
        </p:nvPicPr>
        <p:blipFill>
          <a:blip r:embed="rId2"/>
          <a:stretch/>
        </p:blipFill>
        <p:spPr>
          <a:xfrm>
            <a:off x="2739960" y="1170000"/>
            <a:ext cx="2058480" cy="2343600"/>
          </a:xfrm>
          <a:prstGeom prst="rect">
            <a:avLst/>
          </a:prstGeom>
          <a:ln w="9360">
            <a:solidFill>
              <a:schemeClr val="dk2"/>
            </a:solidFill>
            <a:round/>
          </a:ln>
        </p:spPr>
      </p:pic>
      <p:pic>
        <p:nvPicPr>
          <p:cNvPr id="262" name="Google Shape;598;p80" descr=""/>
          <p:cNvPicPr/>
          <p:nvPr/>
        </p:nvPicPr>
        <p:blipFill>
          <a:blip r:embed="rId3"/>
          <a:stretch/>
        </p:blipFill>
        <p:spPr>
          <a:xfrm>
            <a:off x="5256000" y="1170000"/>
            <a:ext cx="2139840" cy="2343600"/>
          </a:xfrm>
          <a:prstGeom prst="rect">
            <a:avLst/>
          </a:prstGeom>
          <a:ln w="9360">
            <a:solidFill>
              <a:schemeClr val="dk2"/>
            </a:solidFill>
            <a:round/>
          </a:ln>
        </p:spPr>
      </p:pic>
      <p:sp>
        <p:nvSpPr>
          <p:cNvPr id="263" name="CustomShape 3"/>
          <p:cNvSpPr/>
          <p:nvPr/>
        </p:nvSpPr>
        <p:spPr>
          <a:xfrm>
            <a:off x="830160" y="3670560"/>
            <a:ext cx="933840" cy="39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Unidade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4"/>
          <p:cNvSpPr/>
          <p:nvPr/>
        </p:nvSpPr>
        <p:spPr>
          <a:xfrm>
            <a:off x="3268440" y="3670560"/>
            <a:ext cx="1048320" cy="39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Integração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5" name="CustomShape 5"/>
          <p:cNvSpPr/>
          <p:nvPr/>
        </p:nvSpPr>
        <p:spPr>
          <a:xfrm>
            <a:off x="5859360" y="3670560"/>
            <a:ext cx="1048320" cy="39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Sistema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5" dur="indefinite" restart="never" nodeType="tmRoot">
          <p:childTnLst>
            <p:seq>
              <p:cTn id="9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14000"/>
              </a:lnSpc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Dois testes de unidade, zero testes de integração</a:t>
            </a: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
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C9CEF5C5-7BCD-49F2-AD43-84BEFDA5D604}" type="slidenum">
              <a:rPr b="0" lang="pt-BR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68" name="Google Shape;625;p83" descr=""/>
          <p:cNvPicPr/>
          <p:nvPr/>
        </p:nvPicPr>
        <p:blipFill>
          <a:blip r:embed="rId1"/>
          <a:stretch/>
        </p:blipFill>
        <p:spPr>
          <a:xfrm>
            <a:off x="1965960" y="1348560"/>
            <a:ext cx="4829760" cy="279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7" dur="indefinite" restart="never" nodeType="tmRoot">
          <p:childTnLst>
            <p:seq>
              <p:cTn id="9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Defeitos, Bugs, Fallhas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14000"/>
              </a:lnSpc>
              <a:buClr>
                <a:srgbClr val="595959"/>
              </a:buClr>
              <a:buFont typeface="Arial"/>
              <a:buChar char="●"/>
            </a:pPr>
            <a:r>
              <a:rPr b="0" lang="pt-B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 seguinte código possui um </a:t>
            </a:r>
            <a:r>
              <a:rPr b="1" lang="pt-B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defeito</a:t>
            </a:r>
            <a:r>
              <a:rPr b="0" lang="pt-B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(</a:t>
            </a:r>
            <a:r>
              <a:rPr b="0" i="1" lang="pt-B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defect</a:t>
            </a:r>
            <a:r>
              <a:rPr b="0" lang="pt-B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 ou um </a:t>
            </a:r>
            <a:r>
              <a:rPr b="1" lang="pt-B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bug</a:t>
            </a:r>
            <a:r>
              <a:rPr b="0" lang="pt-B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14000"/>
              </a:lnSpc>
            </a:pPr>
            <a:r>
              <a:rPr b="0" lang="pt-BR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if (condition)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>
              <a:lnSpc>
                <a:spcPct val="114000"/>
              </a:lnSpc>
            </a:pPr>
            <a:r>
              <a:rPr b="0" lang="pt-BR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    </a:t>
            </a:r>
            <a:r>
              <a:rPr b="0" lang="pt-BR" sz="1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Courier New"/>
              </a:rPr>
              <a:t>area = pi * raio * raio * raio;     // código defeituoso; 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14000"/>
              </a:lnSpc>
              <a:buClr>
                <a:srgbClr val="595959"/>
              </a:buClr>
              <a:buFont typeface="Arial"/>
              <a:buChar char="●"/>
            </a:pPr>
            <a:r>
              <a:rPr b="0" lang="pt-B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 certo é "área é igual a pi vezes raio ao quadrado"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14000"/>
              </a:lnSpc>
              <a:buClr>
                <a:srgbClr val="595959"/>
              </a:buClr>
              <a:buFont typeface="Arial"/>
              <a:buChar char="●"/>
            </a:pPr>
            <a:r>
              <a:rPr b="0" lang="pt-B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Quando o código for executado ele vai causar uma </a:t>
            </a:r>
            <a:r>
              <a:rPr b="1" lang="pt-B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falha</a:t>
            </a:r>
            <a:r>
              <a:rPr b="0" lang="pt-B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(</a:t>
            </a:r>
            <a:r>
              <a:rPr b="0" i="1" lang="pt-B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failure</a:t>
            </a:r>
            <a:r>
              <a:rPr b="0" lang="pt-B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); ou seja, um resultado errado.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>
              <a:lnSpc>
                <a:spcPct val="100000"/>
              </a:lnSpc>
            </a:pP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C5AE85DA-7410-4945-9204-1F55E80A30A2}" type="slidenum">
              <a:rPr b="0" lang="pt-BR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311760" y="1693800"/>
            <a:ext cx="8520120" cy="841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Testes de Sistema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0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2D652E84-80C6-410E-8A2C-19E327899B8F}" type="slidenum">
              <a:rPr b="0" lang="pt-BR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99" dur="indefinite" restart="never" nodeType="tmRoot">
          <p:childTnLst>
            <p:seq>
              <p:cTn id="10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Testes de Sistema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2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14000"/>
              </a:lnSpc>
              <a:buClr>
                <a:srgbClr val="595959"/>
              </a:buClr>
              <a:buFont typeface="Arial"/>
              <a:buChar char="●"/>
            </a:pPr>
            <a:r>
              <a:rPr b="0" lang="pt-B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Testes ponta-a-ponta (end-to-end)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14000"/>
              </a:lnSpc>
              <a:buClr>
                <a:srgbClr val="595959"/>
              </a:buClr>
              <a:buFont typeface="Arial"/>
              <a:buChar char="●"/>
            </a:pPr>
            <a:r>
              <a:rPr b="0" lang="pt-B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Testam o sistema inteiro; via sua interface externa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3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0488AF0F-C77E-4217-AD62-002A32C5D04C}" type="slidenum">
              <a:rPr b="0" lang="pt-BR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01" dur="indefinite" restart="never" nodeType="tmRoot">
          <p:childTnLst>
            <p:seq>
              <p:cTn id="10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TextShape 1"/>
          <p:cNvSpPr txBox="1"/>
          <p:nvPr/>
        </p:nvSpPr>
        <p:spPr>
          <a:xfrm>
            <a:off x="311760" y="1846080"/>
            <a:ext cx="8520120" cy="841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Exemplo: Testes de Sistema Web usando Selenium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5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D2DCC2AB-5E4E-4B34-B746-8E31487B96E0}" type="slidenum">
              <a:rPr b="0" lang="pt-BR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276" name="Google Shape;645;p86" descr=""/>
          <p:cNvPicPr/>
          <p:nvPr/>
        </p:nvPicPr>
        <p:blipFill>
          <a:blip r:embed="rId1"/>
          <a:stretch/>
        </p:blipFill>
        <p:spPr>
          <a:xfrm>
            <a:off x="6133320" y="173160"/>
            <a:ext cx="2877120" cy="1153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3" dur="indefinite" restart="never" nodeType="tmRoot">
          <p:childTnLst>
            <p:seq>
              <p:cTn id="10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Shape 1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7E4996C8-5E6C-4F36-BD11-7B31A137F126}" type="slidenum">
              <a:rPr b="0" lang="pt-BR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5313960" y="222480"/>
            <a:ext cx="2921040" cy="933120"/>
          </a:xfrm>
          <a:prstGeom prst="rect">
            <a:avLst/>
          </a:pr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15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Robô que entra em uma página, 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15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preenche campos, clica em botões, testa respostas, etc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79" name="Google Shape;652;p87" descr=""/>
          <p:cNvPicPr/>
          <p:nvPr/>
        </p:nvPicPr>
        <p:blipFill>
          <a:blip r:embed="rId1"/>
          <a:stretch/>
        </p:blipFill>
        <p:spPr>
          <a:xfrm>
            <a:off x="152280" y="57960"/>
            <a:ext cx="5109480" cy="4933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05" dur="indefinite" restart="never" nodeType="tmRoot">
          <p:childTnLst>
            <p:seq>
              <p:cTn id="10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TextShape 1"/>
          <p:cNvSpPr txBox="1"/>
          <p:nvPr/>
        </p:nvSpPr>
        <p:spPr>
          <a:xfrm>
            <a:off x="311760" y="1693800"/>
            <a:ext cx="8520120" cy="8413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pt-BR" sz="3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Outros Tipos de Testes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AEF550D4-0C99-4E63-8D13-291AA9E7A296}" type="slidenum">
              <a:rPr b="0" lang="pt-BR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07" dur="indefinite" restart="never" nodeType="tmRoot">
          <p:childTnLst>
            <p:seq>
              <p:cTn id="10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Outros Tipos de Testes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14000"/>
              </a:lnSpc>
              <a:buClr>
                <a:srgbClr val="595959"/>
              </a:buClr>
              <a:buFont typeface="Arial"/>
              <a:buChar char="●"/>
            </a:pPr>
            <a:r>
              <a:rPr b="0" lang="pt-B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Caixa-preta (funcionais)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14000"/>
              </a:lnSpc>
              <a:buClr>
                <a:srgbClr val="595959"/>
              </a:buClr>
              <a:buFont typeface="Arial"/>
              <a:buChar char="●"/>
            </a:pPr>
            <a:r>
              <a:rPr b="0" lang="pt-B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Caixa-branca (estruturais)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14000"/>
              </a:lnSpc>
              <a:buClr>
                <a:srgbClr val="595959"/>
              </a:buClr>
              <a:buFont typeface="Arial"/>
              <a:buChar char="●"/>
            </a:pPr>
            <a:r>
              <a:rPr b="0" lang="pt-B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Aceitação (manual)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14000"/>
              </a:lnSpc>
              <a:buClr>
                <a:srgbClr val="595959"/>
              </a:buClr>
              <a:buFont typeface="Arial"/>
              <a:buChar char="●"/>
            </a:pPr>
            <a:r>
              <a:rPr b="0" lang="pt-B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Alfa e beta (manual)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14000"/>
              </a:lnSpc>
              <a:buClr>
                <a:srgbClr val="595959"/>
              </a:buClr>
              <a:buFont typeface="Arial"/>
              <a:buChar char="●"/>
            </a:pPr>
            <a:r>
              <a:rPr b="0" lang="pt-B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Requisitos não-funcionais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4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869B4F53-24BA-46D2-A3BB-108B9E190E73}" type="slidenum">
              <a:rPr b="0" lang="pt-BR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09" dur="indefinite" restart="never" nodeType="tmRoot">
          <p:childTnLst>
            <p:seq>
              <p:cTn id="1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TextShape 1"/>
          <p:cNvSpPr txBox="1"/>
          <p:nvPr/>
        </p:nvSpPr>
        <p:spPr>
          <a:xfrm>
            <a:off x="4631040" y="53622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6" name="TextShape 2"/>
          <p:cNvSpPr txBox="1"/>
          <p:nvPr/>
        </p:nvSpPr>
        <p:spPr>
          <a:xfrm>
            <a:off x="311760" y="1152360"/>
            <a:ext cx="3288240" cy="273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Saiba mais: </a:t>
            </a:r>
            <a:r>
              <a:rPr b="1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Capítulo 8 - Testes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Livro: 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87" name="" descr=""/>
          <p:cNvPicPr/>
          <p:nvPr/>
        </p:nvPicPr>
        <p:blipFill>
          <a:blip r:embed="rId1"/>
          <a:stretch/>
        </p:blipFill>
        <p:spPr>
          <a:xfrm>
            <a:off x="1407240" y="1757160"/>
            <a:ext cx="1616760" cy="23468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1" dur="indefinite" restart="never" nodeType="tmRoot">
          <p:childTnLst>
            <p:seq>
              <p:cTn id="1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Verificação vs Validação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14000"/>
              </a:lnSpc>
              <a:buClr>
                <a:srgbClr val="595959"/>
              </a:buClr>
              <a:buFont typeface="Arial"/>
              <a:buChar char="●"/>
            </a:pPr>
            <a:r>
              <a:rPr b="1" lang="pt-B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Verificação</a:t>
            </a:r>
            <a:r>
              <a:rPr b="0" lang="pt-B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estamos implementando o sistema corretamente?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80520">
              <a:lnSpc>
                <a:spcPct val="114000"/>
              </a:lnSpc>
              <a:buClr>
                <a:srgbClr val="595959"/>
              </a:buClr>
              <a:buFont typeface="Arial"/>
              <a:buChar char="○"/>
            </a:pPr>
            <a:r>
              <a:rPr b="0" lang="pt-B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 acordo com os requisitos e especificações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14000"/>
              </a:lnSpc>
              <a:buClr>
                <a:srgbClr val="595959"/>
              </a:buClr>
              <a:buFont typeface="Arial"/>
              <a:buChar char="●"/>
            </a:pPr>
            <a:r>
              <a:rPr b="1" lang="pt-B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Validação</a:t>
            </a:r>
            <a:r>
              <a:rPr b="0" lang="pt-B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estamos implementando o sistema correto?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80520">
              <a:lnSpc>
                <a:spcPct val="114000"/>
              </a:lnSpc>
              <a:buClr>
                <a:srgbClr val="595959"/>
              </a:buClr>
              <a:buFont typeface="Arial"/>
              <a:buChar char="○"/>
            </a:pPr>
            <a:r>
              <a:rPr b="0" lang="pt-B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Aquele que os clientes querem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80520">
              <a:lnSpc>
                <a:spcPct val="114000"/>
              </a:lnSpc>
              <a:buClr>
                <a:srgbClr val="595959"/>
              </a:buClr>
              <a:buFont typeface="Arial"/>
              <a:buChar char="○"/>
            </a:pPr>
            <a:r>
              <a:rPr b="0" lang="pt-B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Testes de aceitação com os usuários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>
              <a:lnSpc>
                <a:spcPct val="115000"/>
              </a:lnSpc>
            </a:pP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>
              <a:lnSpc>
                <a:spcPct val="100000"/>
              </a:lnSpc>
            </a:pP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D070956D-974E-4C0E-A002-4964B7B9678F}" type="slidenum">
              <a:rPr b="0" lang="pt-BR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Testes com Métodos Ágeis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TextShape 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marL="457200" indent="-380520">
              <a:lnSpc>
                <a:spcPct val="114000"/>
              </a:lnSpc>
              <a:buClr>
                <a:srgbClr val="595959"/>
              </a:buClr>
              <a:buFont typeface="Arial"/>
              <a:buChar char="●"/>
            </a:pPr>
            <a:r>
              <a:rPr b="0" lang="pt-B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Automatizados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14000"/>
              </a:lnSpc>
              <a:buClr>
                <a:srgbClr val="595959"/>
              </a:buClr>
              <a:buFont typeface="Arial"/>
              <a:buChar char="●"/>
            </a:pPr>
            <a:r>
              <a:rPr b="0" lang="pt-B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Algumas vezes, implementados antes do código (TDD) 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14000"/>
              </a:lnSpc>
              <a:buClr>
                <a:srgbClr val="595959"/>
              </a:buClr>
              <a:buFont typeface="Arial"/>
              <a:buChar char="●"/>
            </a:pPr>
            <a:r>
              <a:rPr b="0" lang="pt-B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Escritos pelo próprio desenvolvedor do código sob testes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380520">
              <a:lnSpc>
                <a:spcPct val="114000"/>
              </a:lnSpc>
              <a:buClr>
                <a:srgbClr val="595959"/>
              </a:buClr>
              <a:buFont typeface="Arial"/>
              <a:buChar char="●"/>
            </a:pPr>
            <a:r>
              <a:rPr b="0" lang="pt-B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Outras funções: 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80520">
              <a:lnSpc>
                <a:spcPct val="114000"/>
              </a:lnSpc>
              <a:buClr>
                <a:srgbClr val="595959"/>
              </a:buClr>
              <a:buFont typeface="Arial"/>
              <a:buChar char="○"/>
            </a:pPr>
            <a:r>
              <a:rPr b="0" lang="pt-B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Detectar regressões 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914400" indent="-380520">
              <a:lnSpc>
                <a:spcPct val="114000"/>
              </a:lnSpc>
              <a:buClr>
                <a:srgbClr val="595959"/>
              </a:buClr>
              <a:buFont typeface="Arial"/>
              <a:buChar char="○"/>
            </a:pPr>
            <a:r>
              <a:rPr b="0" lang="pt-BR" sz="24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Documentação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>
              <a:lnSpc>
                <a:spcPct val="115000"/>
              </a:lnSpc>
            </a:pP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914400">
              <a:lnSpc>
                <a:spcPct val="100000"/>
              </a:lnSpc>
            </a:pP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TextShape 3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43D4F2FC-BD79-4F2E-BF6F-CCC915E7EA62}" type="slidenum">
              <a:rPr b="0" lang="pt-BR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Pirâmide de Testes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B3ACC2B9-F08B-48B5-BB14-244550889C86}" type="slidenum">
              <a:rPr b="0" lang="pt-BR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00" name="Google Shape;108;p20" descr=""/>
          <p:cNvPicPr/>
          <p:nvPr/>
        </p:nvPicPr>
        <p:blipFill>
          <a:blip r:embed="rId1"/>
          <a:stretch/>
        </p:blipFill>
        <p:spPr>
          <a:xfrm>
            <a:off x="457200" y="1170000"/>
            <a:ext cx="5885280" cy="3820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159480" y="36900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100000"/>
              </a:lnSpc>
            </a:pPr>
            <a:r>
              <a:rPr b="0" lang="pt-BR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Tipos de Teste</a:t>
            </a:r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B06F2C44-3681-4C82-B3D1-BE5692248E59}" type="slidenum">
              <a:rPr b="0" lang="pt-BR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pic>
        <p:nvPicPr>
          <p:cNvPr id="103" name="Google Shape;115;p21" descr=""/>
          <p:cNvPicPr/>
          <p:nvPr/>
        </p:nvPicPr>
        <p:blipFill>
          <a:blip r:embed="rId1"/>
          <a:stretch/>
        </p:blipFill>
        <p:spPr>
          <a:xfrm>
            <a:off x="304920" y="1017720"/>
            <a:ext cx="1977480" cy="2343600"/>
          </a:xfrm>
          <a:prstGeom prst="rect">
            <a:avLst/>
          </a:prstGeom>
          <a:ln w="9360">
            <a:solidFill>
              <a:schemeClr val="dk2"/>
            </a:solidFill>
            <a:round/>
          </a:ln>
        </p:spPr>
      </p:pic>
      <p:pic>
        <p:nvPicPr>
          <p:cNvPr id="104" name="Google Shape;116;p21" descr=""/>
          <p:cNvPicPr/>
          <p:nvPr/>
        </p:nvPicPr>
        <p:blipFill>
          <a:blip r:embed="rId2"/>
          <a:stretch/>
        </p:blipFill>
        <p:spPr>
          <a:xfrm>
            <a:off x="2739960" y="1017720"/>
            <a:ext cx="2058480" cy="2343600"/>
          </a:xfrm>
          <a:prstGeom prst="rect">
            <a:avLst/>
          </a:prstGeom>
          <a:ln w="9360">
            <a:solidFill>
              <a:schemeClr val="dk2"/>
            </a:solidFill>
            <a:round/>
          </a:ln>
        </p:spPr>
      </p:pic>
      <p:pic>
        <p:nvPicPr>
          <p:cNvPr id="105" name="Google Shape;117;p21" descr=""/>
          <p:cNvPicPr/>
          <p:nvPr/>
        </p:nvPicPr>
        <p:blipFill>
          <a:blip r:embed="rId3"/>
          <a:stretch/>
        </p:blipFill>
        <p:spPr>
          <a:xfrm>
            <a:off x="5256000" y="1017720"/>
            <a:ext cx="2139840" cy="2343600"/>
          </a:xfrm>
          <a:prstGeom prst="rect">
            <a:avLst/>
          </a:prstGeom>
          <a:ln w="9360">
            <a:solidFill>
              <a:schemeClr val="dk2"/>
            </a:solidFill>
            <a:round/>
          </a:ln>
        </p:spPr>
      </p:pic>
      <p:sp>
        <p:nvSpPr>
          <p:cNvPr id="106" name="CustomShape 3"/>
          <p:cNvSpPr/>
          <p:nvPr/>
        </p:nvSpPr>
        <p:spPr>
          <a:xfrm>
            <a:off x="830160" y="3518280"/>
            <a:ext cx="933840" cy="39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Unidade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7" name="CustomShape 4"/>
          <p:cNvSpPr/>
          <p:nvPr/>
        </p:nvSpPr>
        <p:spPr>
          <a:xfrm>
            <a:off x="3268440" y="3518280"/>
            <a:ext cx="1048320" cy="39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Integração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5"/>
          <p:cNvSpPr/>
          <p:nvPr/>
        </p:nvSpPr>
        <p:spPr>
          <a:xfrm>
            <a:off x="5859360" y="3518280"/>
            <a:ext cx="1048320" cy="39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pt-BR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Sistema</a:t>
            </a:r>
            <a:endParaRPr b="0" lang="pt-BR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Application>LibreOffice/5.1.2.2$Windows_x86 LibreOffice_project/d3bf12ecb743fc0d20e0be0c58ca359301eb705f</Application>
  <Words>1374</Words>
  <Paragraphs>280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pt-BR</dc:language>
  <cp:lastModifiedBy/>
  <dcterms:modified xsi:type="dcterms:W3CDTF">2025-10-22T14:00:02Z</dcterms:modified>
  <cp:revision>3</cp:revision>
  <dc:subject/>
  <dc:title> Testes de Software  Prof. Eduardo Campos (CEFET-MG)  https://engsoftmoderna.info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79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79</vt:i4>
  </property>
</Properties>
</file>