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slides/_rels/slide34.xml.rels" ContentType="application/vnd.openxmlformats-package.relationships+xml"/>
  <Override PartName="/ppt/slides/_rels/slide33.xml.rels" ContentType="application/vnd.openxmlformats-package.relationships+xml"/>
  <Override PartName="/ppt/slides/_rels/slide32.xml.rels" ContentType="application/vnd.openxmlformats-package.relationships+xml"/>
  <Override PartName="/ppt/slides/_rels/slide31.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7.xml.rels" ContentType="application/vnd.openxmlformats-package.relationships+xml"/>
  <Override PartName="/ppt/slides/_rels/slide24.xml.rels" ContentType="application/vnd.openxmlformats-package.relationships+xml"/>
  <Override PartName="/ppt/slides/_rels/slide6.xml.rels" ContentType="application/vnd.openxmlformats-package.relationships+xml"/>
  <Override PartName="/ppt/slides/_rels/slide23.xml.rels" ContentType="application/vnd.openxmlformats-package.relationships+xml"/>
  <Override PartName="/ppt/slides/_rels/slide5.xml.rels" ContentType="application/vnd.openxmlformats-package.relationships+xml"/>
  <Override PartName="/ppt/slides/_rels/slide22.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27.xml.rels" ContentType="application/vnd.openxmlformats-package.relationships+xml"/>
  <Override PartName="/ppt/slides/_rels/slide18.xml.rels" ContentType="application/vnd.openxmlformats-package.relationships+xml"/>
  <Override PartName="/ppt/slides/_rels/slide1.xml.rels" ContentType="application/vnd.openxmlformats-package.relationships+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8.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16.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7.png" ContentType="image/png"/>
  <Override PartName="/ppt/media/image6.jpeg" ContentType="image/jpeg"/>
  <Override PartName="/ppt/media/image4.png" ContentType="image/png"/>
  <Override PartName="/ppt/media/image5.jpeg" ContentType="image/jpeg"/>
  <Override PartName="/ppt/media/image3.png" ContentType="image/png"/>
  <Override PartName="/ppt/media/image2.png" ContentType="image/png"/>
  <Override PartName="/ppt/media/image1.png" ContentType="image/png"/>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17.xml" ContentType="application/vnd.openxmlformats-officedocument.presentationml.slideLayout+xml"/>
  <Override PartName="/ppt/slideLayouts/slideLayout23.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1.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Click to edit the notes format</a:t>
            </a:r>
            <a:endParaRPr/>
          </a:p>
        </p:txBody>
      </p:sp>
      <p:sp>
        <p:nvSpPr>
          <p:cNvPr id="73" name="PlaceHolder 2"/>
          <p:cNvSpPr>
            <a:spLocks noGrp="1"/>
          </p:cNvSpPr>
          <p:nvPr>
            <p:ph type="hdr"/>
          </p:nvPr>
        </p:nvSpPr>
        <p:spPr>
          <a:xfrm>
            <a:off x="0" y="0"/>
            <a:ext cx="3372840" cy="502560"/>
          </a:xfrm>
          <a:prstGeom prst="rect">
            <a:avLst/>
          </a:prstGeom>
        </p:spPr>
        <p:txBody>
          <a:bodyPr lIns="0" rIns="0" tIns="0" bIns="0"/>
          <a:p>
            <a:r>
              <a:rPr lang="en-US" sz="1400">
                <a:latin typeface="Times New Roman"/>
              </a:rPr>
              <a:t>&lt;header&gt;</a:t>
            </a:r>
            <a:endParaRPr/>
          </a:p>
        </p:txBody>
      </p:sp>
      <p:sp>
        <p:nvSpPr>
          <p:cNvPr id="74" name="PlaceHolder 3"/>
          <p:cNvSpPr>
            <a:spLocks noGrp="1"/>
          </p:cNvSpPr>
          <p:nvPr>
            <p:ph type="dt"/>
          </p:nvPr>
        </p:nvSpPr>
        <p:spPr>
          <a:xfrm>
            <a:off x="4399200" y="0"/>
            <a:ext cx="3372840" cy="502560"/>
          </a:xfrm>
          <a:prstGeom prst="rect">
            <a:avLst/>
          </a:prstGeom>
        </p:spPr>
        <p:txBody>
          <a:bodyPr lIns="0" rIns="0" tIns="0" bIns="0"/>
          <a:p>
            <a:pPr algn="r"/>
            <a:r>
              <a:rPr lang="en-US" sz="1400">
                <a:latin typeface="Times New Roman"/>
              </a:rPr>
              <a:t>&lt;date/time&gt;</a:t>
            </a:r>
            <a:endParaRPr/>
          </a:p>
        </p:txBody>
      </p:sp>
      <p:sp>
        <p:nvSpPr>
          <p:cNvPr id="75" name="PlaceHolder 4"/>
          <p:cNvSpPr>
            <a:spLocks noGrp="1"/>
          </p:cNvSpPr>
          <p:nvPr>
            <p:ph type="ftr"/>
          </p:nvPr>
        </p:nvSpPr>
        <p:spPr>
          <a:xfrm>
            <a:off x="0" y="9555480"/>
            <a:ext cx="3372840" cy="502560"/>
          </a:xfrm>
          <a:prstGeom prst="rect">
            <a:avLst/>
          </a:prstGeom>
        </p:spPr>
        <p:txBody>
          <a:bodyPr lIns="0" rIns="0" tIns="0" bIns="0" anchor="b"/>
          <a:p>
            <a:r>
              <a:rPr lang="en-US" sz="1400">
                <a:latin typeface="Times New Roman"/>
              </a:rPr>
              <a:t>&lt;footer&gt;</a:t>
            </a:r>
            <a:endParaRPr/>
          </a:p>
        </p:txBody>
      </p:sp>
      <p:sp>
        <p:nvSpPr>
          <p:cNvPr id="76" name="PlaceHolder 5"/>
          <p:cNvSpPr>
            <a:spLocks noGrp="1"/>
          </p:cNvSpPr>
          <p:nvPr>
            <p:ph type="sldNum"/>
          </p:nvPr>
        </p:nvSpPr>
        <p:spPr>
          <a:xfrm>
            <a:off x="4399200" y="9555480"/>
            <a:ext cx="3372840" cy="502560"/>
          </a:xfrm>
          <a:prstGeom prst="rect">
            <a:avLst/>
          </a:prstGeom>
        </p:spPr>
        <p:txBody>
          <a:bodyPr lIns="0" rIns="0" tIns="0" bIns="0" anchor="b"/>
          <a:p>
            <a:pPr algn="r"/>
            <a:fld id="{8A6A658F-D645-4FA2-B2B9-C24F32DCED74}"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PlaceHolder 1"/>
          <p:cNvSpPr>
            <a:spLocks noGrp="1"/>
          </p:cNvSpPr>
          <p:nvPr>
            <p:ph type="body"/>
          </p:nvPr>
        </p:nvSpPr>
        <p:spPr>
          <a:xfrm>
            <a:off x="685800" y="4343400"/>
            <a:ext cx="5485320" cy="4113720"/>
          </a:xfrm>
          <a:prstGeom prst="rect">
            <a:avLst/>
          </a:prstGeom>
        </p:spPr>
        <p:txBody>
          <a:bodyPr lIns="0" rIns="0" tIns="0" bIns="0"/>
          <a:p>
            <a:r>
              <a:rPr lang="en-US" sz="2000" strike="noStrike">
                <a:latin typeface="Arial"/>
              </a:rPr>
              <a:t>O desenvolvimento de software (dadas as características destes sistemas) é um processo complexo sendo necessário aplicar metodologias que possibilitem tratar e manipular coerentemente as características inerentes aos softwares em geral, como por exemplo, a intangibilidade e o alto grau de abstração. </a:t>
            </a:r>
            <a:endParaRPr/>
          </a:p>
          <a:p>
            <a:endParaRPr/>
          </a:p>
          <a:p>
            <a:r>
              <a:rPr lang="en-US" sz="2000" strike="noStrike">
                <a:latin typeface="Arial"/>
              </a:rPr>
              <a:t>A complexidade de softwares de tempo-real demonstra-se crescente quando de sua especificação e análise. Os sistemas de tempo-real possuem requisitos específicos, e dada a grande importância deste tipo de sistema, devem ser claramente expressados. </a:t>
            </a:r>
            <a:r>
              <a:rPr lang="en-US" sz="1200" strike="noStrike">
                <a:solidFill>
                  <a:srgbClr val="000000"/>
                </a:solidFill>
                <a:latin typeface="+mn-lt"/>
                <a:ea typeface="+mn-ea"/>
              </a:rPr>
              <a:t>Para tanto, serão estudadas técnicas e linguagens/ferramentas de modelagem que permitam modelar corretamente as propriedades intrínsecas a este tipo de aplicação como, por</a:t>
            </a:r>
            <a:endParaRPr/>
          </a:p>
          <a:p>
            <a:r>
              <a:rPr lang="en-US" sz="1200" strike="noStrike">
                <a:solidFill>
                  <a:srgbClr val="000000"/>
                </a:solidFill>
                <a:latin typeface="+mn-lt"/>
                <a:ea typeface="+mn-ea"/>
              </a:rPr>
              <a:t>exemplo, requisitos de tempo, paralelismo, segurança entre outros</a:t>
            </a:r>
            <a:endParaRPr/>
          </a:p>
          <a:p>
            <a:endParaRPr/>
          </a:p>
          <a:p>
            <a:endParaRPr/>
          </a:p>
          <a:p>
            <a:r>
              <a:rPr lang="en-US" sz="1200" strike="noStrike">
                <a:solidFill>
                  <a:srgbClr val="000000"/>
                </a:solidFill>
                <a:latin typeface="+mn-lt"/>
                <a:ea typeface="+mn-ea"/>
              </a:rPr>
              <a:t>Este trabalho objetiva propor melhorias no processo de desenvolvimento de software de tempo-real, mais especificamente, na modelagem dos requisitos deste tipo de sistema.</a:t>
            </a:r>
            <a:endParaRPr/>
          </a:p>
          <a:p>
            <a:endParaRPr/>
          </a:p>
          <a:p>
            <a:r>
              <a:rPr lang="en-US" sz="2000" strike="noStrike">
                <a:solidFill>
                  <a:srgbClr val="000000"/>
                </a:solidFill>
                <a:latin typeface="+mn-lt"/>
                <a:ea typeface="+mn-ea"/>
              </a:rPr>
              <a:t>Por esta razão, e para minimizar as dificuldades para a modelagem de requisitos de sistemas de tempo-real, propõem-se, neste trabalho, utilizar o profile SysML, que estende a UML, em conjunto com estereótipos do profile MARTE para representar requisitos não-funcionais de sistemas de tempo-real.</a:t>
            </a:r>
            <a:endParaRPr/>
          </a:p>
          <a:p>
            <a:endParaRPr/>
          </a:p>
        </p:txBody>
      </p:sp>
      <p:sp>
        <p:nvSpPr>
          <p:cNvPr id="147"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72AF2A66-AEFB-4986-918C-0796308CF28D}" type="slidenum">
              <a:rPr lang="en-US" sz="1200" strike="noStrike">
                <a:solidFill>
                  <a:srgbClr val="000000"/>
                </a:solid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9"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0"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32"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33"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34" name="" descr=""/>
          <p:cNvPicPr/>
          <p:nvPr/>
        </p:nvPicPr>
        <p:blipFill>
          <a:blip r:embed="rId2"/>
          <a:stretch/>
        </p:blipFill>
        <p:spPr>
          <a:xfrm>
            <a:off x="2079000" y="1604520"/>
            <a:ext cx="4984920" cy="3977280"/>
          </a:xfrm>
          <a:prstGeom prst="rect">
            <a:avLst/>
          </a:prstGeom>
          <a:ln>
            <a:noFill/>
          </a:ln>
        </p:spPr>
      </p:pic>
      <p:pic>
        <p:nvPicPr>
          <p:cNvPr id="35"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39"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1"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3"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44"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49"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50"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52"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4"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8"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0"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61"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5"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66"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8"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69"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70" name="" descr=""/>
          <p:cNvPicPr/>
          <p:nvPr/>
        </p:nvPicPr>
        <p:blipFill>
          <a:blip r:embed="rId2"/>
          <a:stretch/>
        </p:blipFill>
        <p:spPr>
          <a:xfrm>
            <a:off x="2079000" y="1604520"/>
            <a:ext cx="4984920" cy="3977280"/>
          </a:xfrm>
          <a:prstGeom prst="rect">
            <a:avLst/>
          </a:prstGeom>
          <a:ln>
            <a:noFill/>
          </a:ln>
        </p:spPr>
      </p:pic>
      <p:pic>
        <p:nvPicPr>
          <p:cNvPr id="71" name="" descr=""/>
          <p:cNvPicPr/>
          <p:nvPr/>
        </p:nvPicPr>
        <p:blipFill>
          <a:blip r:embed="rId3"/>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3"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4"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8880" cy="1144440"/>
          </a:xfrm>
          <a:prstGeom prst="rect">
            <a:avLst/>
          </a:prstGeom>
        </p:spPr>
        <p:txBody>
          <a:bodyPr lIns="0" rIns="0" tIns="0" bIns="0" anchor="ctr"/>
          <a:p>
            <a:r>
              <a:rPr lang="en-US">
                <a:latin typeface="Arial"/>
              </a:rPr>
              <a:t>Click to edit the title text format</a:t>
            </a:r>
            <a:endParaRPr/>
          </a:p>
        </p:txBody>
      </p:sp>
      <p:sp>
        <p:nvSpPr>
          <p:cNvPr id="1" name="PlaceHolder 2"/>
          <p:cNvSpPr>
            <a:spLocks noGrp="1"/>
          </p:cNvSpPr>
          <p:nvPr>
            <p:ph type="body"/>
          </p:nvPr>
        </p:nvSpPr>
        <p:spPr>
          <a:xfrm>
            <a:off x="457200" y="1604520"/>
            <a:ext cx="8228880" cy="397692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37"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slideLayout" Target="../slideLayouts/slideLayout13.xml"/><Relationship Id="rId4"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 name="CustomShape 1"/>
          <p:cNvSpPr/>
          <p:nvPr/>
        </p:nvSpPr>
        <p:spPr>
          <a:xfrm>
            <a:off x="685800" y="213048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Requisitos de Software</a:t>
            </a:r>
            <a:endParaRPr/>
          </a:p>
        </p:txBody>
      </p:sp>
      <p:sp>
        <p:nvSpPr>
          <p:cNvPr id="78" name="CustomShape 2"/>
          <p:cNvSpPr/>
          <p:nvPr/>
        </p:nvSpPr>
        <p:spPr>
          <a:xfrm>
            <a:off x="1371600" y="3886200"/>
            <a:ext cx="6399720" cy="1751400"/>
          </a:xfrm>
          <a:prstGeom prst="rect">
            <a:avLst/>
          </a:prstGeom>
          <a:noFill/>
          <a:ln>
            <a:noFill/>
          </a:ln>
        </p:spPr>
        <p:style>
          <a:lnRef idx="0"/>
          <a:fillRef idx="0"/>
          <a:effectRef idx="0"/>
          <a:fontRef idx="minor"/>
        </p:style>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Classificação de requisitos</a:t>
            </a:r>
            <a:endParaRPr/>
          </a:p>
        </p:txBody>
      </p:sp>
      <p:sp>
        <p:nvSpPr>
          <p:cNvPr id="97"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Funcionais: declarações sobre</a:t>
            </a:r>
            <a:endParaRPr/>
          </a:p>
          <a:p>
            <a:pPr lvl="1">
              <a:lnSpc>
                <a:spcPct val="100000"/>
              </a:lnSpc>
              <a:buFont typeface="Arial"/>
              <a:buChar char="–"/>
            </a:pPr>
            <a:r>
              <a:rPr lang="en-US" sz="2800" strike="noStrike">
                <a:solidFill>
                  <a:srgbClr val="000000"/>
                </a:solidFill>
                <a:latin typeface="Calibri"/>
                <a:ea typeface="DejaVu Sans"/>
              </a:rPr>
              <a:t>O que o software deve fazer (e o que não deve fazer)</a:t>
            </a:r>
            <a:endParaRPr/>
          </a:p>
          <a:p>
            <a:pPr lvl="1">
              <a:lnSpc>
                <a:spcPct val="100000"/>
              </a:lnSpc>
              <a:buFont typeface="Arial"/>
              <a:buChar char="–"/>
            </a:pPr>
            <a:r>
              <a:rPr lang="en-US" sz="2800" strike="noStrike">
                <a:solidFill>
                  <a:srgbClr val="000000"/>
                </a:solidFill>
                <a:latin typeface="Calibri"/>
                <a:ea typeface="DejaVu Sans"/>
              </a:rPr>
              <a:t>Como o software deve reagir a entradas específicas.</a:t>
            </a:r>
            <a:endParaRPr/>
          </a:p>
          <a:p>
            <a:pPr>
              <a:lnSpc>
                <a:spcPct val="100000"/>
              </a:lnSpc>
              <a:buFont typeface="Arial"/>
              <a:buChar char="•"/>
            </a:pPr>
            <a:r>
              <a:rPr lang="en-US" sz="3200" strike="noStrike">
                <a:solidFill>
                  <a:srgbClr val="000000"/>
                </a:solidFill>
                <a:latin typeface="Calibri"/>
                <a:ea typeface="DejaVu Sans"/>
              </a:rPr>
              <a:t>Não funcionais: restrições sobre as funções oferecidas pelo software</a:t>
            </a:r>
            <a:endParaRPr/>
          </a:p>
          <a:p>
            <a:pPr>
              <a:lnSpc>
                <a:spcPct val="100000"/>
              </a:lnSpc>
              <a:buFont typeface="Arial"/>
              <a:buChar char="•"/>
            </a:pPr>
            <a:r>
              <a:rPr lang="en-US" sz="3200" strike="noStrike">
                <a:solidFill>
                  <a:srgbClr val="000000"/>
                </a:solidFill>
                <a:latin typeface="Calibri"/>
                <a:ea typeface="DejaVu Sans"/>
              </a:rPr>
              <a:t>Domínio: </a:t>
            </a:r>
            <a:endParaRPr/>
          </a:p>
          <a:p>
            <a:pPr lvl="1">
              <a:lnSpc>
                <a:spcPct val="100000"/>
              </a:lnSpc>
              <a:buFont typeface="Arial"/>
              <a:buChar char="–"/>
            </a:pPr>
            <a:r>
              <a:rPr lang="en-US" sz="2800" strike="noStrike">
                <a:solidFill>
                  <a:srgbClr val="000000"/>
                </a:solidFill>
                <a:latin typeface="Calibri"/>
                <a:ea typeface="DejaVu Sans"/>
              </a:rPr>
              <a:t>Refletem características de um domínio. </a:t>
            </a:r>
            <a:endParaRPr/>
          </a:p>
          <a:p>
            <a:pPr lvl="1">
              <a:lnSpc>
                <a:spcPct val="100000"/>
              </a:lnSpc>
              <a:buFont typeface="Arial"/>
              <a:buChar char="–"/>
            </a:pPr>
            <a:r>
              <a:rPr lang="en-US" sz="2800" strike="noStrike">
                <a:solidFill>
                  <a:srgbClr val="000000"/>
                </a:solidFill>
                <a:latin typeface="Calibri"/>
                <a:ea typeface="DejaVu Sans"/>
              </a:rPr>
              <a:t>Podem ser funcionais ou não-funcionais.</a:t>
            </a:r>
            <a:endParaRPr/>
          </a:p>
          <a:p>
            <a:pPr>
              <a:lnSpc>
                <a:spcPct val="100000"/>
              </a:lnSpc>
            </a:pP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Ex. Requisitos funcionais</a:t>
            </a:r>
            <a:endParaRPr/>
          </a:p>
        </p:txBody>
      </p:sp>
      <p:sp>
        <p:nvSpPr>
          <p:cNvPr id="99"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O usuário deverá ser capaz de pesquisar todos os boletos não pagos nos últimos 30 dias.</a:t>
            </a:r>
            <a:endParaRPr/>
          </a:p>
          <a:p>
            <a:pPr>
              <a:lnSpc>
                <a:spcPct val="100000"/>
              </a:lnSpc>
              <a:buFont typeface="Arial"/>
              <a:buChar char="•"/>
            </a:pPr>
            <a:r>
              <a:rPr lang="en-US" sz="3200" strike="noStrike">
                <a:solidFill>
                  <a:srgbClr val="000000"/>
                </a:solidFill>
                <a:latin typeface="Calibri"/>
                <a:ea typeface="DejaVu Sans"/>
              </a:rPr>
              <a:t>O software fornecerá telas apropriadas para o usuário ler documentos do repositório de documentos</a:t>
            </a:r>
            <a:endParaRPr/>
          </a:p>
          <a:p>
            <a:pPr>
              <a:lnSpc>
                <a:spcPct val="100000"/>
              </a:lnSpc>
              <a:buFont typeface="Arial"/>
              <a:buChar char="•"/>
            </a:pPr>
            <a:r>
              <a:rPr lang="en-US" sz="3200" strike="noStrike">
                <a:solidFill>
                  <a:srgbClr val="000000"/>
                </a:solidFill>
                <a:latin typeface="Calibri"/>
                <a:ea typeface="DejaVu Sans"/>
              </a:rPr>
              <a:t>Cada pedido será alocado a um único identificador</a:t>
            </a:r>
            <a:endParaRPr/>
          </a:p>
          <a:p>
            <a:pPr>
              <a:lnSpc>
                <a:spcPct val="100000"/>
              </a:lnSpc>
            </a:pP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Sobre os requisitos funcionais</a:t>
            </a:r>
            <a:endParaRPr/>
          </a:p>
        </p:txBody>
      </p:sp>
      <p:sp>
        <p:nvSpPr>
          <p:cNvPr id="101"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Podem (e devem) ser escritos em diferentes níveis de abstração.</a:t>
            </a:r>
            <a:endParaRPr/>
          </a:p>
          <a:p>
            <a:pPr>
              <a:lnSpc>
                <a:spcPct val="100000"/>
              </a:lnSpc>
              <a:buFont typeface="Arial"/>
              <a:buChar char="•"/>
            </a:pPr>
            <a:r>
              <a:rPr lang="en-US" sz="3200" strike="noStrike">
                <a:solidFill>
                  <a:srgbClr val="000000"/>
                </a:solidFill>
                <a:latin typeface="Calibri"/>
                <a:ea typeface="DejaVu Sans"/>
              </a:rPr>
              <a:t>Deve-se evitar ambiguidades. Ex. O que são “telas apropriadas” ? </a:t>
            </a:r>
            <a:endParaRPr/>
          </a:p>
          <a:p>
            <a:pPr>
              <a:lnSpc>
                <a:spcPct val="100000"/>
              </a:lnSpc>
              <a:buFont typeface="Arial"/>
              <a:buChar char="•"/>
            </a:pPr>
            <a:r>
              <a:rPr lang="en-US" sz="3200" strike="noStrike">
                <a:solidFill>
                  <a:srgbClr val="000000"/>
                </a:solidFill>
                <a:latin typeface="Calibri"/>
                <a:ea typeface="DejaVu Sans"/>
              </a:rPr>
              <a:t>A especificação deve ser: </a:t>
            </a:r>
            <a:endParaRPr/>
          </a:p>
          <a:p>
            <a:pPr lvl="1">
              <a:lnSpc>
                <a:spcPct val="100000"/>
              </a:lnSpc>
              <a:buFont typeface="Arial"/>
              <a:buChar char="–"/>
            </a:pPr>
            <a:r>
              <a:rPr lang="en-US" sz="2800" strike="noStrike">
                <a:solidFill>
                  <a:srgbClr val="000000"/>
                </a:solidFill>
                <a:latin typeface="Calibri"/>
                <a:ea typeface="DejaVu Sans"/>
              </a:rPr>
              <a:t>Completa: todas as funções requeridas devem estar definidas</a:t>
            </a:r>
            <a:endParaRPr/>
          </a:p>
          <a:p>
            <a:pPr lvl="1">
              <a:lnSpc>
                <a:spcPct val="100000"/>
              </a:lnSpc>
              <a:buFont typeface="Arial"/>
              <a:buChar char="–"/>
            </a:pPr>
            <a:r>
              <a:rPr lang="en-US" sz="2800" strike="noStrike">
                <a:solidFill>
                  <a:srgbClr val="000000"/>
                </a:solidFill>
                <a:latin typeface="Calibri"/>
                <a:ea typeface="DejaVu Sans"/>
              </a:rPr>
              <a:t>Consistente: requisitos não podem ter definições contraditórias</a:t>
            </a:r>
            <a:endParaRPr/>
          </a:p>
          <a:p>
            <a:pPr>
              <a:lnSpc>
                <a:spcPct val="100000"/>
              </a:lnSpc>
            </a:pP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Sobre requisitos não-funcionais</a:t>
            </a:r>
            <a:endParaRPr/>
          </a:p>
        </p:txBody>
      </p:sp>
      <p:sp>
        <p:nvSpPr>
          <p:cNvPr id="103"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Não dizem respeito diretamente às funções do software</a:t>
            </a:r>
            <a:endParaRPr/>
          </a:p>
          <a:p>
            <a:pPr>
              <a:lnSpc>
                <a:spcPct val="100000"/>
              </a:lnSpc>
              <a:buFont typeface="Arial"/>
              <a:buChar char="•"/>
            </a:pPr>
            <a:r>
              <a:rPr lang="en-US" sz="3200" strike="noStrike">
                <a:solidFill>
                  <a:srgbClr val="000000"/>
                </a:solidFill>
                <a:latin typeface="Calibri"/>
                <a:ea typeface="DejaVu Sans"/>
              </a:rPr>
              <a:t>Estão relacionados a propriedades emergentes</a:t>
            </a:r>
            <a:endParaRPr/>
          </a:p>
          <a:p>
            <a:pPr>
              <a:lnSpc>
                <a:spcPct val="100000"/>
              </a:lnSpc>
              <a:buFont typeface="Arial"/>
              <a:buChar char="•"/>
            </a:pPr>
            <a:r>
              <a:rPr lang="en-US" sz="3200" strike="noStrike">
                <a:solidFill>
                  <a:srgbClr val="000000"/>
                </a:solidFill>
                <a:latin typeface="Calibri"/>
                <a:ea typeface="DejaVu Sans"/>
              </a:rPr>
              <a:t>relativas a um conjunto do sistema, e não a partes dele</a:t>
            </a:r>
            <a:endParaRPr/>
          </a:p>
          <a:p>
            <a:pPr lvl="1">
              <a:lnSpc>
                <a:spcPct val="100000"/>
              </a:lnSpc>
              <a:buFont typeface="Arial"/>
              <a:buChar char="–"/>
            </a:pPr>
            <a:r>
              <a:rPr lang="en-US" sz="2800" strike="noStrike">
                <a:solidFill>
                  <a:srgbClr val="000000"/>
                </a:solidFill>
                <a:latin typeface="Calibri"/>
                <a:ea typeface="DejaVu Sans"/>
              </a:rPr>
              <a:t>Ex. confiabilidade, desempenho, segurança</a:t>
            </a:r>
            <a:endParaRPr/>
          </a:p>
          <a:p>
            <a:pPr>
              <a:lnSpc>
                <a:spcPct val="100000"/>
              </a:lnSpc>
              <a:buFont typeface="Arial"/>
              <a:buChar char="•"/>
            </a:pPr>
            <a:r>
              <a:rPr lang="en-US" sz="3200" strike="noStrike">
                <a:solidFill>
                  <a:srgbClr val="000000"/>
                </a:solidFill>
                <a:latin typeface="Calibri"/>
                <a:ea typeface="DejaVu Sans"/>
              </a:rPr>
              <a:t>Devem ser quantificados na especificação de requisitos</a:t>
            </a:r>
            <a:endParaRPr/>
          </a:p>
          <a:p>
            <a:pPr>
              <a:lnSpc>
                <a:spcPct val="100000"/>
              </a:lnSpc>
            </a:pP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*ilities</a:t>
            </a:r>
            <a:endParaRPr/>
          </a:p>
        </p:txBody>
      </p:sp>
      <p:sp>
        <p:nvSpPr>
          <p:cNvPr id="105"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Portability, usability, performance, security,  maintainability, reliability, efficiency, scalability,  resilience, testability, flexibility, …</a:t>
            </a:r>
            <a:endParaRPr/>
          </a:p>
          <a:p>
            <a:pPr>
              <a:lnSpc>
                <a:spcPct val="100000"/>
              </a:lnSpc>
            </a:pP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Requisitos do domínio</a:t>
            </a:r>
            <a:endParaRPr/>
          </a:p>
        </p:txBody>
      </p:sp>
      <p:sp>
        <p:nvSpPr>
          <p:cNvPr id="107"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São derivados do domínio, não de necessidades específicas dos stakeholders</a:t>
            </a:r>
            <a:endParaRPr/>
          </a:p>
          <a:p>
            <a:pPr>
              <a:lnSpc>
                <a:spcPct val="100000"/>
              </a:lnSpc>
              <a:buFont typeface="Arial"/>
              <a:buChar char="•"/>
            </a:pPr>
            <a:r>
              <a:rPr lang="en-US" sz="3200" strike="noStrike">
                <a:solidFill>
                  <a:srgbClr val="000000"/>
                </a:solidFill>
                <a:latin typeface="Calibri"/>
                <a:ea typeface="DejaVu Sans"/>
              </a:rPr>
              <a:t>Podem ser:</a:t>
            </a:r>
            <a:endParaRPr/>
          </a:p>
          <a:p>
            <a:pPr lvl="1">
              <a:lnSpc>
                <a:spcPct val="100000"/>
              </a:lnSpc>
              <a:buFont typeface="Arial"/>
              <a:buChar char="–"/>
            </a:pPr>
            <a:r>
              <a:rPr lang="en-US" sz="2800" strike="noStrike">
                <a:solidFill>
                  <a:srgbClr val="000000"/>
                </a:solidFill>
                <a:latin typeface="Calibri"/>
                <a:ea typeface="DejaVu Sans"/>
              </a:rPr>
              <a:t>Novos requisitos funcionais</a:t>
            </a:r>
            <a:endParaRPr/>
          </a:p>
          <a:p>
            <a:pPr lvl="1">
              <a:lnSpc>
                <a:spcPct val="100000"/>
              </a:lnSpc>
              <a:buFont typeface="Arial"/>
              <a:buChar char="–"/>
            </a:pPr>
            <a:r>
              <a:rPr lang="en-US" sz="2800" strike="noStrike">
                <a:solidFill>
                  <a:srgbClr val="000000"/>
                </a:solidFill>
                <a:latin typeface="Calibri"/>
                <a:ea typeface="DejaVu Sans"/>
              </a:rPr>
              <a:t>Estabelecer como cálculos específicos são feitos</a:t>
            </a:r>
            <a:endParaRPr/>
          </a:p>
          <a:p>
            <a:pPr lvl="1">
              <a:lnSpc>
                <a:spcPct val="100000"/>
              </a:lnSpc>
              <a:buFont typeface="Arial"/>
              <a:buChar char="–"/>
            </a:pPr>
            <a:r>
              <a:rPr lang="en-US" sz="2800" strike="noStrike">
                <a:solidFill>
                  <a:srgbClr val="000000"/>
                </a:solidFill>
                <a:latin typeface="Calibri"/>
                <a:ea typeface="DejaVu Sans"/>
              </a:rPr>
              <a:t>Restrições dos requisitos funcionais</a:t>
            </a:r>
            <a:endParaRPr/>
          </a:p>
          <a:p>
            <a:pPr>
              <a:lnSpc>
                <a:spcPct val="100000"/>
              </a:lnSpc>
              <a:buFont typeface="Arial"/>
              <a:buChar char="•"/>
            </a:pPr>
            <a:r>
              <a:rPr lang="en-US" sz="3200" strike="noStrike">
                <a:solidFill>
                  <a:srgbClr val="000000"/>
                </a:solidFill>
                <a:latin typeface="Calibri"/>
                <a:ea typeface="DejaVu Sans"/>
              </a:rPr>
              <a:t>Ex.</a:t>
            </a:r>
            <a:endParaRPr/>
          </a:p>
          <a:p>
            <a:pPr lvl="1">
              <a:lnSpc>
                <a:spcPct val="100000"/>
              </a:lnSpc>
              <a:buFont typeface="Arial"/>
              <a:buChar char="–"/>
            </a:pPr>
            <a:r>
              <a:rPr lang="en-US" sz="2800" strike="noStrike">
                <a:solidFill>
                  <a:srgbClr val="000000"/>
                </a:solidFill>
                <a:latin typeface="Calibri"/>
                <a:ea typeface="DejaVu Sans"/>
              </a:rPr>
              <a:t>Fórmulas científicas</a:t>
            </a:r>
            <a:endParaRPr/>
          </a:p>
          <a:p>
            <a:pPr lvl="1">
              <a:lnSpc>
                <a:spcPct val="100000"/>
              </a:lnSpc>
              <a:buFont typeface="Arial"/>
              <a:buChar char="–"/>
            </a:pPr>
            <a:r>
              <a:rPr lang="en-US" sz="2800" strike="noStrike">
                <a:solidFill>
                  <a:srgbClr val="000000"/>
                </a:solidFill>
                <a:latin typeface="Calibri"/>
                <a:ea typeface="DejaVu Sans"/>
              </a:rPr>
              <a:t>Formulários padronizados</a:t>
            </a:r>
            <a:endParaRPr/>
          </a:p>
          <a:p>
            <a:pPr>
              <a:lnSpc>
                <a:spcPct val="100000"/>
              </a:lnSpc>
            </a:pP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Documento de requisitos</a:t>
            </a:r>
            <a:endParaRPr/>
          </a:p>
        </p:txBody>
      </p:sp>
      <p:sp>
        <p:nvSpPr>
          <p:cNvPr id="109"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SRS (Software Requirements Specification)</a:t>
            </a:r>
            <a:endParaRPr/>
          </a:p>
          <a:p>
            <a:pPr>
              <a:lnSpc>
                <a:spcPct val="100000"/>
              </a:lnSpc>
              <a:buFont typeface="Arial"/>
              <a:buChar char="•"/>
            </a:pPr>
            <a:r>
              <a:rPr lang="en-US" sz="3200" strike="noStrike">
                <a:solidFill>
                  <a:srgbClr val="000000"/>
                </a:solidFill>
                <a:latin typeface="Calibri"/>
                <a:ea typeface="DejaVu Sans"/>
              </a:rPr>
              <a:t>Diferentes stakeholders o usam:</a:t>
            </a:r>
            <a:endParaRPr/>
          </a:p>
          <a:p>
            <a:pPr>
              <a:lnSpc>
                <a:spcPct val="100000"/>
              </a:lnSpc>
              <a:buFont typeface="Arial"/>
              <a:buChar char="•"/>
            </a:pPr>
            <a:r>
              <a:rPr lang="en-US" sz="3200" strike="noStrike">
                <a:solidFill>
                  <a:srgbClr val="000000"/>
                </a:solidFill>
                <a:latin typeface="Calibri"/>
                <a:ea typeface="DejaVu Sans"/>
              </a:rPr>
              <a:t>Clientes</a:t>
            </a:r>
            <a:endParaRPr/>
          </a:p>
          <a:p>
            <a:pPr lvl="1">
              <a:lnSpc>
                <a:spcPct val="100000"/>
              </a:lnSpc>
              <a:buFont typeface="Arial"/>
              <a:buChar char="–"/>
            </a:pPr>
            <a:r>
              <a:rPr lang="en-US" sz="2800" strike="noStrike">
                <a:solidFill>
                  <a:srgbClr val="000000"/>
                </a:solidFill>
                <a:latin typeface="Calibri"/>
                <a:ea typeface="DejaVu Sans"/>
              </a:rPr>
              <a:t>Verificam se os requisitos atendem suas necessidades</a:t>
            </a:r>
            <a:endParaRPr/>
          </a:p>
          <a:p>
            <a:pPr lvl="1">
              <a:lnSpc>
                <a:spcPct val="100000"/>
              </a:lnSpc>
              <a:buFont typeface="Arial"/>
              <a:buChar char="–"/>
            </a:pPr>
            <a:r>
              <a:rPr lang="en-US" sz="2800" strike="noStrike">
                <a:solidFill>
                  <a:srgbClr val="000000"/>
                </a:solidFill>
                <a:latin typeface="Calibri"/>
                <a:ea typeface="DejaVu Sans"/>
              </a:rPr>
              <a:t>Especificam mudanças nos requisitos</a:t>
            </a:r>
            <a:endParaRPr/>
          </a:p>
          <a:p>
            <a:pPr>
              <a:lnSpc>
                <a:spcPct val="100000"/>
              </a:lnSpc>
              <a:buFont typeface="Arial"/>
              <a:buChar char="•"/>
            </a:pPr>
            <a:r>
              <a:rPr lang="en-US" sz="3200" strike="noStrike">
                <a:solidFill>
                  <a:srgbClr val="000000"/>
                </a:solidFill>
                <a:latin typeface="Calibri"/>
                <a:ea typeface="DejaVu Sans"/>
              </a:rPr>
              <a:t>Gerentes</a:t>
            </a:r>
            <a:endParaRPr/>
          </a:p>
          <a:p>
            <a:pPr lvl="1">
              <a:lnSpc>
                <a:spcPct val="100000"/>
              </a:lnSpc>
              <a:buFont typeface="Arial"/>
              <a:buChar char="–"/>
            </a:pPr>
            <a:r>
              <a:rPr lang="en-US" sz="2800" strike="noStrike">
                <a:solidFill>
                  <a:srgbClr val="000000"/>
                </a:solidFill>
                <a:latin typeface="Calibri"/>
                <a:ea typeface="DejaVu Sans"/>
              </a:rPr>
              <a:t>Planejam o pedido de proposta do sistema</a:t>
            </a:r>
            <a:endParaRPr/>
          </a:p>
          <a:p>
            <a:pPr lvl="1">
              <a:lnSpc>
                <a:spcPct val="100000"/>
              </a:lnSpc>
              <a:buFont typeface="Arial"/>
              <a:buChar char="–"/>
            </a:pPr>
            <a:r>
              <a:rPr lang="en-US" sz="2800" strike="noStrike">
                <a:solidFill>
                  <a:srgbClr val="000000"/>
                </a:solidFill>
                <a:latin typeface="Calibri"/>
                <a:ea typeface="DejaVu Sans"/>
              </a:rPr>
              <a:t>Planejam o processo de desenvolvimento do sistema</a:t>
            </a:r>
            <a:endParaRPr/>
          </a:p>
          <a:p>
            <a:pPr>
              <a:lnSpc>
                <a:spcPct val="100000"/>
              </a:lnSpc>
              <a:buFont typeface="Arial"/>
              <a:buChar char="•"/>
            </a:pPr>
            <a:r>
              <a:rPr lang="en-US" sz="3200" strike="noStrike">
                <a:solidFill>
                  <a:srgbClr val="000000"/>
                </a:solidFill>
                <a:latin typeface="Calibri"/>
                <a:ea typeface="DejaVu Sans"/>
              </a:rPr>
              <a:t>Desenvolvedores</a:t>
            </a:r>
            <a:endParaRPr/>
          </a:p>
          <a:p>
            <a:pPr lvl="1">
              <a:lnSpc>
                <a:spcPct val="100000"/>
              </a:lnSpc>
              <a:buFont typeface="Arial"/>
              <a:buChar char="–"/>
            </a:pPr>
            <a:r>
              <a:rPr lang="en-US" sz="2800" strike="noStrike">
                <a:solidFill>
                  <a:srgbClr val="000000"/>
                </a:solidFill>
                <a:latin typeface="Calibri"/>
                <a:ea typeface="DejaVu Sans"/>
              </a:rPr>
              <a:t>Compreender que sistema será desenvolvido </a:t>
            </a:r>
            <a:endParaRPr/>
          </a:p>
          <a:p>
            <a:pPr>
              <a:lnSpc>
                <a:spcPct val="100000"/>
              </a:lnSpc>
            </a:pP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Padrão IEEE 830/1998</a:t>
            </a:r>
            <a:endParaRPr/>
          </a:p>
        </p:txBody>
      </p:sp>
      <p:sp>
        <p:nvSpPr>
          <p:cNvPr id="111"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1 – Introdução</a:t>
            </a:r>
            <a:endParaRPr/>
          </a:p>
          <a:p>
            <a:pPr lvl="1">
              <a:lnSpc>
                <a:spcPct val="100000"/>
              </a:lnSpc>
              <a:buFont typeface="Arial"/>
              <a:buChar char="–"/>
            </a:pPr>
            <a:r>
              <a:rPr lang="en-US" sz="2800" strike="noStrike">
                <a:solidFill>
                  <a:srgbClr val="000000"/>
                </a:solidFill>
                <a:latin typeface="Calibri"/>
                <a:ea typeface="DejaVu Sans"/>
              </a:rPr>
              <a:t>1.1 propósito do documento</a:t>
            </a:r>
            <a:endParaRPr/>
          </a:p>
          <a:p>
            <a:pPr lvl="1">
              <a:lnSpc>
                <a:spcPct val="100000"/>
              </a:lnSpc>
              <a:buFont typeface="Arial"/>
              <a:buChar char="–"/>
            </a:pPr>
            <a:r>
              <a:rPr lang="en-US" sz="2800" strike="noStrike">
                <a:solidFill>
                  <a:srgbClr val="000000"/>
                </a:solidFill>
                <a:latin typeface="Calibri"/>
                <a:ea typeface="DejaVu Sans"/>
              </a:rPr>
              <a:t>1.2 escopo do produto</a:t>
            </a:r>
            <a:endParaRPr/>
          </a:p>
          <a:p>
            <a:pPr lvl="1">
              <a:lnSpc>
                <a:spcPct val="100000"/>
              </a:lnSpc>
              <a:buFont typeface="Arial"/>
              <a:buChar char="–"/>
            </a:pPr>
            <a:r>
              <a:rPr lang="en-US" sz="2800" strike="noStrike">
                <a:solidFill>
                  <a:srgbClr val="000000"/>
                </a:solidFill>
                <a:latin typeface="Calibri"/>
                <a:ea typeface="DejaVu Sans"/>
              </a:rPr>
              <a:t>1.3 definições, abreviações</a:t>
            </a:r>
            <a:endParaRPr/>
          </a:p>
          <a:p>
            <a:pPr lvl="1">
              <a:lnSpc>
                <a:spcPct val="100000"/>
              </a:lnSpc>
              <a:buFont typeface="Arial"/>
              <a:buChar char="–"/>
            </a:pPr>
            <a:r>
              <a:rPr lang="en-US" sz="2800" strike="noStrike">
                <a:solidFill>
                  <a:srgbClr val="000000"/>
                </a:solidFill>
                <a:latin typeface="Calibri"/>
                <a:ea typeface="DejaVu Sans"/>
              </a:rPr>
              <a:t>1.4 referências</a:t>
            </a:r>
            <a:endParaRPr/>
          </a:p>
          <a:p>
            <a:pPr lvl="1">
              <a:lnSpc>
                <a:spcPct val="100000"/>
              </a:lnSpc>
              <a:buFont typeface="Arial"/>
              <a:buChar char="–"/>
            </a:pPr>
            <a:r>
              <a:rPr lang="en-US" sz="2800" strike="noStrike">
                <a:solidFill>
                  <a:srgbClr val="000000"/>
                </a:solidFill>
                <a:latin typeface="Calibri"/>
                <a:ea typeface="DejaVu Sans"/>
              </a:rPr>
              <a:t>1.5 visão geral do restante do documento</a:t>
            </a:r>
            <a:endParaRPr/>
          </a:p>
          <a:p>
            <a:pPr>
              <a:lnSpc>
                <a:spcPct val="100000"/>
              </a:lnSpc>
              <a:buFont typeface="Arial"/>
              <a:buChar char="•"/>
            </a:pPr>
            <a:r>
              <a:rPr lang="en-US" sz="3200" strike="noStrike">
                <a:solidFill>
                  <a:srgbClr val="000000"/>
                </a:solidFill>
                <a:latin typeface="Calibri"/>
                <a:ea typeface="DejaVu Sans"/>
              </a:rPr>
              <a:t>2 – Descrição geral</a:t>
            </a:r>
            <a:endParaRPr/>
          </a:p>
          <a:p>
            <a:pPr lvl="1">
              <a:lnSpc>
                <a:spcPct val="100000"/>
              </a:lnSpc>
              <a:buFont typeface="Arial"/>
              <a:buChar char="–"/>
            </a:pPr>
            <a:r>
              <a:rPr lang="en-US" sz="2800" strike="noStrike">
                <a:solidFill>
                  <a:srgbClr val="000000"/>
                </a:solidFill>
                <a:latin typeface="Calibri"/>
                <a:ea typeface="DejaVu Sans"/>
              </a:rPr>
              <a:t>2.1 perspectiva do produto</a:t>
            </a:r>
            <a:endParaRPr/>
          </a:p>
          <a:p>
            <a:pPr lvl="1">
              <a:lnSpc>
                <a:spcPct val="100000"/>
              </a:lnSpc>
              <a:buFont typeface="Arial"/>
              <a:buChar char="–"/>
            </a:pPr>
            <a:r>
              <a:rPr lang="en-US" sz="2800" strike="noStrike">
                <a:solidFill>
                  <a:srgbClr val="000000"/>
                </a:solidFill>
                <a:latin typeface="Calibri"/>
                <a:ea typeface="DejaVu Sans"/>
              </a:rPr>
              <a:t>2.2 funções do produto</a:t>
            </a:r>
            <a:endParaRPr/>
          </a:p>
          <a:p>
            <a:pPr lvl="1">
              <a:lnSpc>
                <a:spcPct val="100000"/>
              </a:lnSpc>
              <a:buFont typeface="Arial"/>
              <a:buChar char="–"/>
            </a:pPr>
            <a:r>
              <a:rPr lang="en-US" sz="2800" strike="noStrike">
                <a:solidFill>
                  <a:srgbClr val="000000"/>
                </a:solidFill>
                <a:latin typeface="Calibri"/>
                <a:ea typeface="DejaVu Sans"/>
              </a:rPr>
              <a:t>2.3 características do usuário</a:t>
            </a:r>
            <a:endParaRPr/>
          </a:p>
          <a:p>
            <a:pPr lvl="1">
              <a:lnSpc>
                <a:spcPct val="100000"/>
              </a:lnSpc>
              <a:buFont typeface="Arial"/>
              <a:buChar char="–"/>
            </a:pPr>
            <a:r>
              <a:rPr lang="en-US" sz="2800" strike="noStrike">
                <a:solidFill>
                  <a:srgbClr val="000000"/>
                </a:solidFill>
                <a:latin typeface="Calibri"/>
                <a:ea typeface="DejaVu Sans"/>
              </a:rPr>
              <a:t>2.4 restrições gerais</a:t>
            </a:r>
            <a:endParaRPr/>
          </a:p>
          <a:p>
            <a:pPr lvl="1">
              <a:lnSpc>
                <a:spcPct val="100000"/>
              </a:lnSpc>
              <a:buFont typeface="Arial"/>
              <a:buChar char="–"/>
            </a:pPr>
            <a:r>
              <a:rPr lang="en-US" sz="2800" strike="noStrike">
                <a:solidFill>
                  <a:srgbClr val="000000"/>
                </a:solidFill>
                <a:latin typeface="Calibri"/>
                <a:ea typeface="DejaVu Sans"/>
              </a:rPr>
              <a:t>2.5 suposições e dependências</a:t>
            </a:r>
            <a:endParaRPr/>
          </a:p>
          <a:p>
            <a:pPr>
              <a:lnSpc>
                <a:spcPct val="100000"/>
              </a:lnSpc>
            </a:pP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Padrão IEEE 830/1998</a:t>
            </a:r>
            <a:endParaRPr/>
          </a:p>
        </p:txBody>
      </p:sp>
      <p:sp>
        <p:nvSpPr>
          <p:cNvPr id="113"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3 – Requisitos específicos (não há padrão neste tópico)</a:t>
            </a:r>
            <a:endParaRPr/>
          </a:p>
          <a:p>
            <a:pPr lvl="1">
              <a:lnSpc>
                <a:spcPct val="100000"/>
              </a:lnSpc>
              <a:buFont typeface="Arial"/>
              <a:buChar char="–"/>
            </a:pPr>
            <a:r>
              <a:rPr lang="en-US" sz="2800" strike="noStrike">
                <a:solidFill>
                  <a:srgbClr val="000000"/>
                </a:solidFill>
                <a:latin typeface="Calibri"/>
                <a:ea typeface="DejaVu Sans"/>
              </a:rPr>
              <a:t>Requisitos funcionais</a:t>
            </a:r>
            <a:endParaRPr/>
          </a:p>
          <a:p>
            <a:pPr lvl="1">
              <a:lnSpc>
                <a:spcPct val="100000"/>
              </a:lnSpc>
              <a:buFont typeface="Arial"/>
              <a:buChar char="–"/>
            </a:pPr>
            <a:r>
              <a:rPr lang="en-US" sz="2800" strike="noStrike">
                <a:solidFill>
                  <a:srgbClr val="000000"/>
                </a:solidFill>
                <a:latin typeface="Calibri"/>
                <a:ea typeface="DejaVu Sans"/>
              </a:rPr>
              <a:t>Requisitos não-funcionais</a:t>
            </a:r>
            <a:endParaRPr/>
          </a:p>
          <a:p>
            <a:pPr lvl="1">
              <a:lnSpc>
                <a:spcPct val="100000"/>
              </a:lnSpc>
              <a:buFont typeface="Arial"/>
              <a:buChar char="–"/>
            </a:pPr>
            <a:r>
              <a:rPr lang="en-US" sz="2800" strike="noStrike">
                <a:solidFill>
                  <a:srgbClr val="000000"/>
                </a:solidFill>
                <a:latin typeface="Calibri"/>
                <a:ea typeface="DejaVu Sans"/>
              </a:rPr>
              <a:t>Requisitos de interface</a:t>
            </a:r>
            <a:endParaRPr/>
          </a:p>
          <a:p>
            <a:pPr lvl="1">
              <a:lnSpc>
                <a:spcPct val="100000"/>
              </a:lnSpc>
              <a:buFont typeface="Arial"/>
              <a:buChar char="–"/>
            </a:pPr>
            <a:r>
              <a:rPr lang="en-US" sz="2800" strike="noStrike">
                <a:solidFill>
                  <a:srgbClr val="000000"/>
                </a:solidFill>
                <a:latin typeface="Calibri"/>
                <a:ea typeface="DejaVu Sans"/>
              </a:rPr>
              <a:t>Requisitos do domínio</a:t>
            </a:r>
            <a:endParaRPr/>
          </a:p>
          <a:p>
            <a:pPr lvl="1">
              <a:lnSpc>
                <a:spcPct val="100000"/>
              </a:lnSpc>
              <a:buFont typeface="Arial"/>
              <a:buChar char="–"/>
            </a:pPr>
            <a:r>
              <a:rPr lang="en-US" sz="2800" strike="noStrike">
                <a:solidFill>
                  <a:srgbClr val="000000"/>
                </a:solidFill>
                <a:latin typeface="Calibri"/>
                <a:ea typeface="DejaVu Sans"/>
              </a:rPr>
              <a:t>Restrições em geral, propriedades, características</a:t>
            </a:r>
            <a:endParaRPr/>
          </a:p>
          <a:p>
            <a:pPr>
              <a:lnSpc>
                <a:spcPct val="100000"/>
              </a:lnSpc>
              <a:buFont typeface="Arial"/>
              <a:buChar char="•"/>
            </a:pPr>
            <a:r>
              <a:rPr lang="en-US" sz="3200" strike="noStrike">
                <a:solidFill>
                  <a:srgbClr val="000000"/>
                </a:solidFill>
                <a:latin typeface="Calibri"/>
                <a:ea typeface="DejaVu Sans"/>
              </a:rPr>
              <a:t>4 – Apêndice</a:t>
            </a:r>
            <a:endParaRPr/>
          </a:p>
          <a:p>
            <a:pPr>
              <a:lnSpc>
                <a:spcPct val="100000"/>
              </a:lnSpc>
              <a:buFont typeface="Arial"/>
              <a:buChar char="•"/>
            </a:pPr>
            <a:r>
              <a:rPr lang="en-US" sz="3200" strike="noStrike">
                <a:solidFill>
                  <a:srgbClr val="000000"/>
                </a:solidFill>
                <a:latin typeface="Calibri"/>
                <a:ea typeface="DejaVu Sans"/>
              </a:rPr>
              <a:t>5 - Índice</a:t>
            </a:r>
            <a:endParaRPr/>
          </a:p>
          <a:p>
            <a:pPr>
              <a:lnSpc>
                <a:spcPct val="100000"/>
              </a:lnSpc>
            </a:pP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Processos da Engenharia de Requisitos</a:t>
            </a:r>
            <a:endParaRPr/>
          </a:p>
        </p:txBody>
      </p:sp>
      <p:sp>
        <p:nvSpPr>
          <p:cNvPr id="115"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A engenharia de requisitos envolve diversas atividades, como:</a:t>
            </a:r>
            <a:endParaRPr/>
          </a:p>
          <a:p>
            <a:pPr lvl="1">
              <a:lnSpc>
                <a:spcPct val="100000"/>
              </a:lnSpc>
              <a:buFont typeface="Arial"/>
              <a:buChar char="–"/>
            </a:pPr>
            <a:r>
              <a:rPr lang="en-US" sz="2800" strike="noStrike">
                <a:solidFill>
                  <a:srgbClr val="000000"/>
                </a:solidFill>
                <a:latin typeface="Calibri"/>
                <a:ea typeface="DejaVu Sans"/>
              </a:rPr>
              <a:t>Estudo de viabilidade</a:t>
            </a:r>
            <a:endParaRPr/>
          </a:p>
          <a:p>
            <a:pPr lvl="1">
              <a:lnSpc>
                <a:spcPct val="100000"/>
              </a:lnSpc>
              <a:buFont typeface="Arial"/>
              <a:buChar char="–"/>
            </a:pPr>
            <a:r>
              <a:rPr lang="en-US" sz="2800" strike="noStrike">
                <a:solidFill>
                  <a:srgbClr val="000000"/>
                </a:solidFill>
                <a:latin typeface="Calibri"/>
                <a:ea typeface="DejaVu Sans"/>
              </a:rPr>
              <a:t>Elicitação de requisitos</a:t>
            </a:r>
            <a:endParaRPr/>
          </a:p>
          <a:p>
            <a:pPr lvl="1">
              <a:lnSpc>
                <a:spcPct val="100000"/>
              </a:lnSpc>
              <a:buFont typeface="Arial"/>
              <a:buChar char="–"/>
            </a:pPr>
            <a:r>
              <a:rPr lang="en-US" sz="2800" strike="noStrike">
                <a:solidFill>
                  <a:srgbClr val="000000"/>
                </a:solidFill>
                <a:latin typeface="Calibri"/>
                <a:ea typeface="DejaVu Sans"/>
              </a:rPr>
              <a:t>Documentação de requisitos</a:t>
            </a:r>
            <a:endParaRPr/>
          </a:p>
          <a:p>
            <a:pPr lvl="1">
              <a:lnSpc>
                <a:spcPct val="100000"/>
              </a:lnSpc>
              <a:buFont typeface="Arial"/>
              <a:buChar char="–"/>
            </a:pPr>
            <a:r>
              <a:rPr lang="en-US" sz="2800" strike="noStrike">
                <a:solidFill>
                  <a:srgbClr val="000000"/>
                </a:solidFill>
                <a:latin typeface="Calibri"/>
                <a:ea typeface="DejaVu Sans"/>
              </a:rPr>
              <a:t>Manutenção de requisitos</a:t>
            </a:r>
            <a:endParaRPr/>
          </a:p>
          <a:p>
            <a:pPr lvl="1">
              <a:lnSpc>
                <a:spcPct val="100000"/>
              </a:lnSpc>
              <a:buFont typeface="Arial"/>
              <a:buChar char="–"/>
            </a:pPr>
            <a:r>
              <a:rPr lang="en-US" sz="2800" strike="noStrike">
                <a:solidFill>
                  <a:srgbClr val="000000"/>
                </a:solidFill>
                <a:latin typeface="Calibri"/>
                <a:ea typeface="DejaVu Sans"/>
              </a:rPr>
              <a:t>Rastreabilidade de requisitos</a:t>
            </a:r>
            <a:endParaRPr/>
          </a:p>
          <a:p>
            <a:pPr lvl="1">
              <a:lnSpc>
                <a:spcPct val="100000"/>
              </a:lnSpc>
              <a:buFont typeface="Arial"/>
              <a:buChar char="–"/>
            </a:pPr>
            <a:r>
              <a:rPr lang="en-US" sz="2800" strike="noStrike">
                <a:solidFill>
                  <a:srgbClr val="000000"/>
                </a:solidFill>
                <a:latin typeface="Calibri"/>
                <a:ea typeface="DejaVu Sans"/>
              </a:rPr>
              <a:t>Análise de requisitos</a:t>
            </a:r>
            <a:endParaRPr/>
          </a:p>
          <a:p>
            <a:pPr lvl="1">
              <a:lnSpc>
                <a:spcPct val="100000"/>
              </a:lnSpc>
              <a:buFont typeface="Arial"/>
              <a:buChar char="–"/>
            </a:pPr>
            <a:r>
              <a:rPr lang="en-US" sz="2800" strike="noStrike">
                <a:solidFill>
                  <a:srgbClr val="000000"/>
                </a:solidFill>
                <a:latin typeface="Calibri"/>
                <a:ea typeface="DejaVu Sans"/>
              </a:rPr>
              <a:t>Validação de requisitos</a:t>
            </a:r>
            <a:endParaRPr/>
          </a:p>
          <a:p>
            <a:pPr>
              <a:lnSpc>
                <a:spcPct val="100000"/>
              </a:lnSpc>
            </a:pP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r">
              <a:lnSpc>
                <a:spcPct val="100000"/>
              </a:lnSpc>
            </a:pPr>
            <a:r>
              <a:rPr lang="en-US" sz="4400" strike="noStrike">
                <a:solidFill>
                  <a:srgbClr val="000000"/>
                </a:solidFill>
                <a:latin typeface="Calibri"/>
                <a:ea typeface="DejaVu Sans"/>
              </a:rPr>
              <a:t>Motivação</a:t>
            </a:r>
            <a:endParaRPr/>
          </a:p>
        </p:txBody>
      </p:sp>
      <p:pic>
        <p:nvPicPr>
          <p:cNvPr id="80" name="Picture 2" descr=""/>
          <p:cNvPicPr/>
          <p:nvPr/>
        </p:nvPicPr>
        <p:blipFill>
          <a:blip r:embed="rId1"/>
          <a:stretch/>
        </p:blipFill>
        <p:spPr>
          <a:xfrm>
            <a:off x="4068000" y="2616120"/>
            <a:ext cx="5074920" cy="4060800"/>
          </a:xfrm>
          <a:prstGeom prst="rect">
            <a:avLst/>
          </a:prstGeom>
          <a:ln>
            <a:noFill/>
          </a:ln>
        </p:spPr>
      </p:pic>
      <p:pic>
        <p:nvPicPr>
          <p:cNvPr id="81" name="Picture 4" descr=""/>
          <p:cNvPicPr/>
          <p:nvPr/>
        </p:nvPicPr>
        <p:blipFill>
          <a:blip r:embed="rId2"/>
          <a:stretch/>
        </p:blipFill>
        <p:spPr>
          <a:xfrm>
            <a:off x="0" y="116640"/>
            <a:ext cx="4719600" cy="434088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Por que requisitos mudam?</a:t>
            </a:r>
            <a:endParaRPr/>
          </a:p>
        </p:txBody>
      </p:sp>
      <p:sp>
        <p:nvSpPr>
          <p:cNvPr id="117"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Stakeholders desenvolvem melhor compreensão do que querem/precisam</a:t>
            </a:r>
            <a:endParaRPr/>
          </a:p>
          <a:p>
            <a:pPr>
              <a:lnSpc>
                <a:spcPct val="100000"/>
              </a:lnSpc>
              <a:buFont typeface="Arial"/>
              <a:buChar char="•"/>
            </a:pPr>
            <a:r>
              <a:rPr lang="en-US" sz="3200" strike="noStrike">
                <a:solidFill>
                  <a:srgbClr val="000000"/>
                </a:solidFill>
                <a:latin typeface="Calibri"/>
                <a:ea typeface="DejaVu Sans"/>
              </a:rPr>
              <a:t>As organizações mudam</a:t>
            </a:r>
            <a:endParaRPr/>
          </a:p>
          <a:p>
            <a:pPr>
              <a:lnSpc>
                <a:spcPct val="100000"/>
              </a:lnSpc>
              <a:buFont typeface="Arial"/>
              <a:buChar char="•"/>
            </a:pPr>
            <a:r>
              <a:rPr lang="en-US" sz="3200" strike="noStrike">
                <a:solidFill>
                  <a:srgbClr val="000000"/>
                </a:solidFill>
                <a:latin typeface="Calibri"/>
                <a:ea typeface="DejaVu Sans"/>
              </a:rPr>
              <a:t>Alterações de HW, SW, ambiente</a:t>
            </a:r>
            <a:endParaRPr/>
          </a:p>
          <a:p>
            <a:pPr>
              <a:lnSpc>
                <a:spcPct val="100000"/>
              </a:lnSpc>
              <a:buFont typeface="Arial"/>
              <a:buChar char="•"/>
            </a:pPr>
            <a:r>
              <a:rPr lang="en-US" sz="3200" strike="noStrike">
                <a:solidFill>
                  <a:srgbClr val="000000"/>
                </a:solidFill>
                <a:latin typeface="Calibri"/>
                <a:ea typeface="DejaVu Sans"/>
              </a:rPr>
              <a:t>Mudanças nas leis e regras governamentais</a:t>
            </a:r>
            <a:endParaRPr/>
          </a:p>
          <a:p>
            <a:pPr>
              <a:lnSpc>
                <a:spcPct val="100000"/>
              </a:lnSpc>
            </a:pPr>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Stakeholders</a:t>
            </a:r>
            <a:endParaRPr/>
          </a:p>
        </p:txBody>
      </p:sp>
      <p:sp>
        <p:nvSpPr>
          <p:cNvPr id="119"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Usuários</a:t>
            </a:r>
            <a:endParaRPr/>
          </a:p>
          <a:p>
            <a:pPr>
              <a:lnSpc>
                <a:spcPct val="100000"/>
              </a:lnSpc>
              <a:buFont typeface="Arial"/>
              <a:buChar char="•"/>
            </a:pPr>
            <a:r>
              <a:rPr lang="en-US" sz="3200" strike="noStrike">
                <a:solidFill>
                  <a:srgbClr val="000000"/>
                </a:solidFill>
                <a:latin typeface="Calibri"/>
                <a:ea typeface="DejaVu Sans"/>
              </a:rPr>
              <a:t>Clientes</a:t>
            </a:r>
            <a:endParaRPr/>
          </a:p>
          <a:p>
            <a:pPr>
              <a:lnSpc>
                <a:spcPct val="100000"/>
              </a:lnSpc>
              <a:buFont typeface="Arial"/>
              <a:buChar char="•"/>
            </a:pPr>
            <a:r>
              <a:rPr lang="en-US" sz="3200" strike="noStrike">
                <a:solidFill>
                  <a:srgbClr val="000000"/>
                </a:solidFill>
                <a:latin typeface="Calibri"/>
                <a:ea typeface="DejaVu Sans"/>
              </a:rPr>
              <a:t>Gerentes</a:t>
            </a:r>
            <a:endParaRPr/>
          </a:p>
          <a:p>
            <a:pPr>
              <a:lnSpc>
                <a:spcPct val="100000"/>
              </a:lnSpc>
              <a:buFont typeface="Arial"/>
              <a:buChar char="•"/>
            </a:pPr>
            <a:r>
              <a:rPr lang="en-US" sz="3200" strike="noStrike">
                <a:solidFill>
                  <a:srgbClr val="000000"/>
                </a:solidFill>
                <a:latin typeface="Calibri"/>
                <a:ea typeface="DejaVu Sans"/>
              </a:rPr>
              <a:t>Desenvolvedores</a:t>
            </a:r>
            <a:endParaRPr/>
          </a:p>
          <a:p>
            <a:pPr>
              <a:lnSpc>
                <a:spcPct val="100000"/>
              </a:lnSpc>
              <a:buFont typeface="Arial"/>
              <a:buChar char="•"/>
            </a:pPr>
            <a:r>
              <a:rPr lang="en-US" sz="3200" strike="noStrike">
                <a:solidFill>
                  <a:srgbClr val="000000"/>
                </a:solidFill>
                <a:latin typeface="Calibri"/>
                <a:ea typeface="DejaVu Sans"/>
              </a:rPr>
              <a:t>Líderes de projeto</a:t>
            </a:r>
            <a:endParaRPr/>
          </a:p>
          <a:p>
            <a:pPr>
              <a:lnSpc>
                <a:spcPct val="100000"/>
              </a:lnSpc>
              <a:buFont typeface="Arial"/>
              <a:buChar char="•"/>
            </a:pPr>
            <a:r>
              <a:rPr lang="en-US" sz="3200" strike="noStrike">
                <a:solidFill>
                  <a:srgbClr val="000000"/>
                </a:solidFill>
                <a:latin typeface="Calibri"/>
                <a:ea typeface="DejaVu Sans"/>
              </a:rPr>
              <a:t>Stakeholders que trabalham juntos para definir os requisitos do sistema</a:t>
            </a:r>
            <a:endParaRPr/>
          </a:p>
          <a:p>
            <a:pPr>
              <a:lnSpc>
                <a:spcPct val="100000"/>
              </a:lnSpc>
            </a:pPr>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Dificuldade de elicitar requisitos</a:t>
            </a:r>
            <a:endParaRPr/>
          </a:p>
        </p:txBody>
      </p:sp>
      <p:sp>
        <p:nvSpPr>
          <p:cNvPr id="121"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Stakeholders frequentemente não sabem o que querem</a:t>
            </a:r>
            <a:endParaRPr/>
          </a:p>
          <a:p>
            <a:pPr>
              <a:lnSpc>
                <a:spcPct val="100000"/>
              </a:lnSpc>
              <a:buFont typeface="Arial"/>
              <a:buChar char="•"/>
            </a:pPr>
            <a:r>
              <a:rPr lang="en-US" sz="3200" strike="noStrike">
                <a:solidFill>
                  <a:srgbClr val="000000"/>
                </a:solidFill>
                <a:latin typeface="Calibri"/>
                <a:ea typeface="DejaVu Sans"/>
              </a:rPr>
              <a:t>Stakeholders apresentam visões muito gerais</a:t>
            </a:r>
            <a:endParaRPr/>
          </a:p>
          <a:p>
            <a:pPr>
              <a:lnSpc>
                <a:spcPct val="100000"/>
              </a:lnSpc>
              <a:buFont typeface="Arial"/>
              <a:buChar char="•"/>
            </a:pPr>
            <a:r>
              <a:rPr lang="en-US" sz="3200" strike="noStrike">
                <a:solidFill>
                  <a:srgbClr val="000000"/>
                </a:solidFill>
                <a:latin typeface="Calibri"/>
                <a:ea typeface="DejaVu Sans"/>
              </a:rPr>
              <a:t>Pedidos irrealistas</a:t>
            </a:r>
            <a:endParaRPr/>
          </a:p>
          <a:p>
            <a:pPr>
              <a:lnSpc>
                <a:spcPct val="100000"/>
              </a:lnSpc>
              <a:buFont typeface="Arial"/>
              <a:buChar char="•"/>
            </a:pPr>
            <a:r>
              <a:rPr lang="en-US" sz="3200" strike="noStrike">
                <a:solidFill>
                  <a:srgbClr val="000000"/>
                </a:solidFill>
                <a:latin typeface="Calibri"/>
                <a:ea typeface="DejaVu Sans"/>
              </a:rPr>
              <a:t>Não conhecimento do domínio</a:t>
            </a:r>
            <a:endParaRPr/>
          </a:p>
          <a:p>
            <a:pPr>
              <a:lnSpc>
                <a:spcPct val="100000"/>
              </a:lnSpc>
              <a:buFont typeface="Arial"/>
              <a:buChar char="•"/>
            </a:pPr>
            <a:r>
              <a:rPr lang="en-US" sz="3200" strike="noStrike">
                <a:solidFill>
                  <a:srgbClr val="000000"/>
                </a:solidFill>
                <a:latin typeface="Calibri"/>
                <a:ea typeface="DejaVu Sans"/>
              </a:rPr>
              <a:t>Diferentes formas de expressar as mesmas idéias</a:t>
            </a:r>
            <a:endParaRPr/>
          </a:p>
          <a:p>
            <a:pPr>
              <a:lnSpc>
                <a:spcPct val="100000"/>
              </a:lnSpc>
              <a:buFont typeface="Arial"/>
              <a:buChar char="•"/>
            </a:pPr>
            <a:r>
              <a:rPr lang="en-US" sz="3200" strike="noStrike">
                <a:solidFill>
                  <a:srgbClr val="000000"/>
                </a:solidFill>
                <a:latin typeface="Calibri"/>
                <a:ea typeface="DejaVu Sans"/>
              </a:rPr>
              <a:t>Fatores políticos e de negócios podem influenciar</a:t>
            </a:r>
            <a:endParaRPr/>
          </a:p>
          <a:p>
            <a:pPr>
              <a:lnSpc>
                <a:spcPct val="100000"/>
              </a:lnSpc>
              <a:buFont typeface="Arial"/>
              <a:buChar char="•"/>
            </a:pPr>
            <a:r>
              <a:rPr lang="en-US" sz="3200" strike="noStrike">
                <a:solidFill>
                  <a:srgbClr val="000000"/>
                </a:solidFill>
                <a:latin typeface="Calibri"/>
                <a:ea typeface="DejaVu Sans"/>
              </a:rPr>
              <a:t>Alterações pedidas nos requisitos</a:t>
            </a:r>
            <a:endParaRPr/>
          </a:p>
          <a:p>
            <a:pPr>
              <a:lnSpc>
                <a:spcPct val="100000"/>
              </a:lnSpc>
            </a:pPr>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Dificuldade de elicitar requisitos</a:t>
            </a:r>
            <a:endParaRPr/>
          </a:p>
        </p:txBody>
      </p:sp>
      <p:sp>
        <p:nvSpPr>
          <p:cNvPr id="123"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a:t>
            </a:r>
            <a:r>
              <a:rPr lang="en-US" sz="3200" strike="noStrike">
                <a:solidFill>
                  <a:srgbClr val="000000"/>
                </a:solidFill>
                <a:latin typeface="Calibri"/>
                <a:ea typeface="DejaVu Sans"/>
              </a:rPr>
              <a:t>O cliente nunca sabe o que quer”</a:t>
            </a:r>
            <a:endParaRPr/>
          </a:p>
          <a:p>
            <a:pPr>
              <a:lnSpc>
                <a:spcPct val="100000"/>
              </a:lnSpc>
              <a:buFont typeface="Arial"/>
              <a:buChar char="•"/>
            </a:pPr>
            <a:r>
              <a:rPr lang="en-US" sz="3200" strike="noStrike">
                <a:solidFill>
                  <a:srgbClr val="000000"/>
                </a:solidFill>
                <a:latin typeface="Calibri"/>
                <a:ea typeface="DejaVu Sans"/>
              </a:rPr>
              <a:t>“</a:t>
            </a:r>
            <a:r>
              <a:rPr lang="en-US" sz="3200" strike="noStrike">
                <a:solidFill>
                  <a:srgbClr val="000000"/>
                </a:solidFill>
                <a:latin typeface="Calibri"/>
                <a:ea typeface="DejaVu Sans"/>
              </a:rPr>
              <a:t>Não pedi porque é óbvio”</a:t>
            </a:r>
            <a:endParaRPr/>
          </a:p>
          <a:p>
            <a:pPr>
              <a:lnSpc>
                <a:spcPct val="100000"/>
              </a:lnSpc>
              <a:buFont typeface="Arial"/>
              <a:buChar char="•"/>
            </a:pPr>
            <a:r>
              <a:rPr lang="en-US" sz="3200" strike="noStrike">
                <a:solidFill>
                  <a:srgbClr val="000000"/>
                </a:solidFill>
                <a:latin typeface="Calibri"/>
                <a:ea typeface="DejaVu Sans"/>
              </a:rPr>
              <a:t>“</a:t>
            </a:r>
            <a:r>
              <a:rPr lang="en-US" sz="3200" strike="noStrike">
                <a:solidFill>
                  <a:srgbClr val="000000"/>
                </a:solidFill>
                <a:latin typeface="Calibri"/>
                <a:ea typeface="DejaVu Sans"/>
              </a:rPr>
              <a:t>Basta incluir dois campos a mais no formulário”</a:t>
            </a:r>
            <a:endParaRPr/>
          </a:p>
          <a:p>
            <a:pPr>
              <a:lnSpc>
                <a:spcPct val="100000"/>
              </a:lnSpc>
              <a:buFont typeface="Arial"/>
              <a:buChar char="•"/>
            </a:pPr>
            <a:r>
              <a:rPr lang="en-US" sz="3200" strike="noStrike">
                <a:solidFill>
                  <a:srgbClr val="000000"/>
                </a:solidFill>
                <a:latin typeface="Calibri"/>
                <a:ea typeface="DejaVu Sans"/>
              </a:rPr>
              <a:t>“</a:t>
            </a:r>
            <a:r>
              <a:rPr lang="en-US" sz="3200" strike="noStrike">
                <a:solidFill>
                  <a:srgbClr val="000000"/>
                </a:solidFill>
                <a:latin typeface="Calibri"/>
                <a:ea typeface="DejaVu Sans"/>
              </a:rPr>
              <a:t>Funcionava mais rápido na fase de testes”</a:t>
            </a:r>
            <a:endParaRPr/>
          </a:p>
          <a:p>
            <a:pPr>
              <a:lnSpc>
                <a:spcPct val="100000"/>
              </a:lnSpc>
            </a:pPr>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Técnicas de elicitação de requisitos</a:t>
            </a:r>
            <a:endParaRPr/>
          </a:p>
        </p:txBody>
      </p:sp>
      <p:sp>
        <p:nvSpPr>
          <p:cNvPr id="125"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Cenários</a:t>
            </a:r>
            <a:endParaRPr/>
          </a:p>
          <a:p>
            <a:pPr>
              <a:lnSpc>
                <a:spcPct val="100000"/>
              </a:lnSpc>
              <a:buFont typeface="Arial"/>
              <a:buChar char="•"/>
            </a:pPr>
            <a:r>
              <a:rPr lang="en-US" sz="3200" strike="noStrike">
                <a:solidFill>
                  <a:srgbClr val="000000"/>
                </a:solidFill>
                <a:latin typeface="Calibri"/>
                <a:ea typeface="DejaVu Sans"/>
              </a:rPr>
              <a:t>Brainstorming</a:t>
            </a:r>
            <a:endParaRPr/>
          </a:p>
          <a:p>
            <a:pPr>
              <a:lnSpc>
                <a:spcPct val="100000"/>
              </a:lnSpc>
              <a:buFont typeface="Arial"/>
              <a:buChar char="•"/>
            </a:pPr>
            <a:r>
              <a:rPr lang="en-US" sz="3200" strike="noStrike">
                <a:solidFill>
                  <a:srgbClr val="000000"/>
                </a:solidFill>
                <a:latin typeface="Calibri"/>
                <a:ea typeface="DejaVu Sans"/>
              </a:rPr>
              <a:t>Entrevistas</a:t>
            </a:r>
            <a:endParaRPr/>
          </a:p>
          <a:p>
            <a:pPr>
              <a:lnSpc>
                <a:spcPct val="100000"/>
              </a:lnSpc>
              <a:buFont typeface="Arial"/>
              <a:buChar char="•"/>
            </a:pPr>
            <a:r>
              <a:rPr lang="en-US" sz="3200" strike="noStrike">
                <a:solidFill>
                  <a:srgbClr val="000000"/>
                </a:solidFill>
                <a:latin typeface="Calibri"/>
                <a:ea typeface="DejaVu Sans"/>
              </a:rPr>
              <a:t>Etnografia</a:t>
            </a:r>
            <a:endParaRPr/>
          </a:p>
          <a:p>
            <a:pPr>
              <a:lnSpc>
                <a:spcPct val="100000"/>
              </a:lnSpc>
            </a:pPr>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Entrevistas</a:t>
            </a:r>
            <a:endParaRPr/>
          </a:p>
        </p:txBody>
      </p:sp>
      <p:sp>
        <p:nvSpPr>
          <p:cNvPr id="127"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Os desenvolvedores preparam perguntas a serem respondidas sobre o futuro sistema</a:t>
            </a:r>
            <a:endParaRPr/>
          </a:p>
          <a:p>
            <a:pPr>
              <a:lnSpc>
                <a:spcPct val="100000"/>
              </a:lnSpc>
              <a:buFont typeface="Arial"/>
              <a:buChar char="•"/>
            </a:pPr>
            <a:r>
              <a:rPr lang="en-US" sz="3200" strike="noStrike">
                <a:solidFill>
                  <a:srgbClr val="000000"/>
                </a:solidFill>
                <a:latin typeface="Calibri"/>
                <a:ea typeface="DejaVu Sans"/>
              </a:rPr>
              <a:t>Os stakeholders apresentam informações sobre as funções a serem implementadas</a:t>
            </a:r>
            <a:endParaRPr/>
          </a:p>
          <a:p>
            <a:pPr>
              <a:lnSpc>
                <a:spcPct val="100000"/>
              </a:lnSpc>
              <a:buFont typeface="Arial"/>
              <a:buChar char="•"/>
            </a:pPr>
            <a:r>
              <a:rPr lang="en-US" sz="3200" strike="noStrike">
                <a:solidFill>
                  <a:srgbClr val="000000"/>
                </a:solidFill>
                <a:latin typeface="Calibri"/>
                <a:ea typeface="DejaVu Sans"/>
              </a:rPr>
              <a:t>Perguntas podem ser abertas, fechadas, e de continuidade</a:t>
            </a:r>
            <a:endParaRPr/>
          </a:p>
          <a:p>
            <a:pPr>
              <a:lnSpc>
                <a:spcPct val="100000"/>
              </a:lnSpc>
              <a:buFont typeface="Arial"/>
              <a:buChar char="•"/>
            </a:pPr>
            <a:r>
              <a:rPr lang="en-US" sz="3200" strike="noStrike">
                <a:solidFill>
                  <a:srgbClr val="000000"/>
                </a:solidFill>
                <a:latin typeface="Calibri"/>
                <a:ea typeface="DejaVu Sans"/>
              </a:rPr>
              <a:t>O questionamento deve seguir uma sequência lógica</a:t>
            </a:r>
            <a:endParaRPr/>
          </a:p>
          <a:p>
            <a:pPr>
              <a:lnSpc>
                <a:spcPct val="100000"/>
              </a:lnSpc>
            </a:pPr>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Perguntas abertas</a:t>
            </a:r>
            <a:endParaRPr/>
          </a:p>
        </p:txBody>
      </p:sp>
      <p:sp>
        <p:nvSpPr>
          <p:cNvPr id="129"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Solicita-se ao entrevistado como funciona uma tarefa, ou como o sistema deve reagir, o que ele deve fazer, etc</a:t>
            </a:r>
            <a:endParaRPr/>
          </a:p>
          <a:p>
            <a:pPr lvl="1">
              <a:lnSpc>
                <a:spcPct val="100000"/>
              </a:lnSpc>
              <a:buFont typeface="Arial"/>
              <a:buChar char="–"/>
            </a:pPr>
            <a:r>
              <a:rPr lang="en-US" sz="2800" strike="noStrike">
                <a:solidFill>
                  <a:srgbClr val="000000"/>
                </a:solidFill>
                <a:latin typeface="Calibri"/>
                <a:ea typeface="DejaVu Sans"/>
              </a:rPr>
              <a:t>“</a:t>
            </a:r>
            <a:r>
              <a:rPr lang="en-US" sz="2800" strike="noStrike">
                <a:solidFill>
                  <a:srgbClr val="000000"/>
                </a:solidFill>
                <a:latin typeface="Calibri"/>
                <a:ea typeface="DejaVu Sans"/>
              </a:rPr>
              <a:t>Como será o relatório de vendas?”</a:t>
            </a:r>
            <a:endParaRPr/>
          </a:p>
          <a:p>
            <a:pPr lvl="1">
              <a:lnSpc>
                <a:spcPct val="100000"/>
              </a:lnSpc>
              <a:buFont typeface="Arial"/>
              <a:buChar char="–"/>
            </a:pPr>
            <a:r>
              <a:rPr lang="en-US" sz="2800" strike="noStrike">
                <a:solidFill>
                  <a:srgbClr val="000000"/>
                </a:solidFill>
                <a:latin typeface="Calibri"/>
                <a:ea typeface="DejaVu Sans"/>
              </a:rPr>
              <a:t>“</a:t>
            </a:r>
            <a:r>
              <a:rPr lang="en-US" sz="2800" strike="noStrike">
                <a:solidFill>
                  <a:srgbClr val="000000"/>
                </a:solidFill>
                <a:latin typeface="Calibri"/>
                <a:ea typeface="DejaVu Sans"/>
              </a:rPr>
              <a:t>Quais informações são necessárias para cadastrar um cliente?”</a:t>
            </a:r>
            <a:endParaRPr/>
          </a:p>
          <a:p>
            <a:pPr lvl="1">
              <a:lnSpc>
                <a:spcPct val="100000"/>
              </a:lnSpc>
              <a:buFont typeface="Arial"/>
              <a:buChar char="–"/>
            </a:pPr>
            <a:r>
              <a:rPr lang="en-US" sz="2800" strike="noStrike">
                <a:solidFill>
                  <a:srgbClr val="000000"/>
                </a:solidFill>
                <a:latin typeface="Calibri"/>
                <a:ea typeface="DejaVu Sans"/>
              </a:rPr>
              <a:t>“</a:t>
            </a:r>
            <a:r>
              <a:rPr lang="en-US" sz="2800" strike="noStrike">
                <a:solidFill>
                  <a:srgbClr val="000000"/>
                </a:solidFill>
                <a:latin typeface="Calibri"/>
                <a:ea typeface="DejaVu Sans"/>
              </a:rPr>
              <a:t>Como será gerenciado o pedido de férias de funcionários?”</a:t>
            </a:r>
            <a:endParaRPr/>
          </a:p>
          <a:p>
            <a:pPr>
              <a:lnSpc>
                <a:spcPct val="100000"/>
              </a:lnSpc>
            </a:pPr>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Perguntas fechadas</a:t>
            </a:r>
            <a:endParaRPr/>
          </a:p>
        </p:txBody>
      </p:sp>
      <p:sp>
        <p:nvSpPr>
          <p:cNvPr id="131"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Perguntas mais objetivas</a:t>
            </a:r>
            <a:endParaRPr/>
          </a:p>
          <a:p>
            <a:pPr lvl="1">
              <a:lnSpc>
                <a:spcPct val="100000"/>
              </a:lnSpc>
              <a:buFont typeface="Arial"/>
              <a:buChar char="–"/>
            </a:pPr>
            <a:r>
              <a:rPr lang="en-US" sz="2800" strike="noStrike">
                <a:solidFill>
                  <a:srgbClr val="000000"/>
                </a:solidFill>
                <a:latin typeface="Calibri"/>
                <a:ea typeface="DejaVu Sans"/>
              </a:rPr>
              <a:t>“</a:t>
            </a:r>
            <a:r>
              <a:rPr lang="en-US" sz="2800" strike="noStrike">
                <a:solidFill>
                  <a:srgbClr val="000000"/>
                </a:solidFill>
                <a:latin typeface="Calibri"/>
                <a:ea typeface="DejaVu Sans"/>
              </a:rPr>
              <a:t>quantos relatórios serão gerados por semana?”</a:t>
            </a:r>
            <a:endParaRPr/>
          </a:p>
          <a:p>
            <a:pPr lvl="1">
              <a:lnSpc>
                <a:spcPct val="100000"/>
              </a:lnSpc>
              <a:buFont typeface="Arial"/>
              <a:buChar char="–"/>
            </a:pPr>
            <a:r>
              <a:rPr lang="en-US" sz="2800" strike="noStrike">
                <a:solidFill>
                  <a:srgbClr val="000000"/>
                </a:solidFill>
                <a:latin typeface="Calibri"/>
                <a:ea typeface="DejaVu Sans"/>
              </a:rPr>
              <a:t>“</a:t>
            </a:r>
            <a:r>
              <a:rPr lang="en-US" sz="2800" strike="noStrike">
                <a:solidFill>
                  <a:srgbClr val="000000"/>
                </a:solidFill>
                <a:latin typeface="Calibri"/>
                <a:ea typeface="DejaVu Sans"/>
              </a:rPr>
              <a:t>quantas pessoas deverão ter acesso ao sistema?”</a:t>
            </a:r>
            <a:endParaRPr/>
          </a:p>
          <a:p>
            <a:pPr lvl="1">
              <a:lnSpc>
                <a:spcPct val="100000"/>
              </a:lnSpc>
              <a:buFont typeface="Arial"/>
              <a:buChar char="–"/>
            </a:pPr>
            <a:r>
              <a:rPr lang="en-US" sz="2800" strike="noStrike">
                <a:solidFill>
                  <a:srgbClr val="000000"/>
                </a:solidFill>
                <a:latin typeface="Calibri"/>
                <a:ea typeface="DejaVu Sans"/>
              </a:rPr>
              <a:t>“</a:t>
            </a:r>
            <a:r>
              <a:rPr lang="en-US" sz="2800" strike="noStrike">
                <a:solidFill>
                  <a:srgbClr val="000000"/>
                </a:solidFill>
                <a:latin typeface="Calibri"/>
                <a:ea typeface="DejaVu Sans"/>
              </a:rPr>
              <a:t>quantos acessos são esperados à base de dados?”</a:t>
            </a:r>
            <a:endParaRPr/>
          </a:p>
          <a:p>
            <a:pPr lvl="1">
              <a:lnSpc>
                <a:spcPct val="100000"/>
              </a:lnSpc>
              <a:buFont typeface="Arial"/>
              <a:buChar char="–"/>
            </a:pPr>
            <a:r>
              <a:rPr lang="en-US" sz="2800" strike="noStrike">
                <a:solidFill>
                  <a:srgbClr val="000000"/>
                </a:solidFill>
                <a:latin typeface="Calibri"/>
                <a:ea typeface="DejaVu Sans"/>
              </a:rPr>
              <a:t>“</a:t>
            </a:r>
            <a:r>
              <a:rPr lang="en-US" sz="2800" strike="noStrike">
                <a:solidFill>
                  <a:srgbClr val="000000"/>
                </a:solidFill>
                <a:latin typeface="Calibri"/>
                <a:ea typeface="DejaVu Sans"/>
              </a:rPr>
              <a:t>quais pessoas podem usar o módulo gerencial?”</a:t>
            </a:r>
            <a:endParaRPr/>
          </a:p>
          <a:p>
            <a:pPr>
              <a:lnSpc>
                <a:spcPct val="100000"/>
              </a:lnSpc>
            </a:pPr>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Condução da entrevista</a:t>
            </a:r>
            <a:endParaRPr/>
          </a:p>
        </p:txBody>
      </p:sp>
      <p:sp>
        <p:nvSpPr>
          <p:cNvPr id="133"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Iniciar por uma pergunta aberta</a:t>
            </a:r>
            <a:endParaRPr/>
          </a:p>
          <a:p>
            <a:pPr lvl="1">
              <a:lnSpc>
                <a:spcPct val="100000"/>
              </a:lnSpc>
              <a:buFont typeface="Arial"/>
              <a:buChar char="–"/>
            </a:pPr>
            <a:r>
              <a:rPr lang="en-US" sz="2800" strike="noStrike">
                <a:solidFill>
                  <a:srgbClr val="000000"/>
                </a:solidFill>
                <a:latin typeface="Calibri"/>
                <a:ea typeface="DejaVu Sans"/>
              </a:rPr>
              <a:t>Como funciona determinado procedimento</a:t>
            </a:r>
            <a:endParaRPr/>
          </a:p>
          <a:p>
            <a:pPr lvl="1">
              <a:lnSpc>
                <a:spcPct val="100000"/>
              </a:lnSpc>
              <a:buFont typeface="Arial"/>
              <a:buChar char="–"/>
            </a:pPr>
            <a:r>
              <a:rPr lang="en-US" sz="2800" strike="noStrike">
                <a:solidFill>
                  <a:srgbClr val="000000"/>
                </a:solidFill>
                <a:latin typeface="Calibri"/>
                <a:ea typeface="DejaVu Sans"/>
              </a:rPr>
              <a:t>Peça para explicar algo do processo atual</a:t>
            </a:r>
            <a:endParaRPr/>
          </a:p>
          <a:p>
            <a:pPr>
              <a:lnSpc>
                <a:spcPct val="100000"/>
              </a:lnSpc>
              <a:buFont typeface="Arial"/>
              <a:buChar char="•"/>
            </a:pPr>
            <a:r>
              <a:rPr lang="en-US" sz="3200" strike="noStrike">
                <a:solidFill>
                  <a:srgbClr val="000000"/>
                </a:solidFill>
                <a:latin typeface="Calibri"/>
                <a:ea typeface="DejaVu Sans"/>
              </a:rPr>
              <a:t>Fazer perguntas de seguimento para dar foco a entrevista</a:t>
            </a:r>
            <a:endParaRPr/>
          </a:p>
          <a:p>
            <a:pPr>
              <a:lnSpc>
                <a:spcPct val="100000"/>
              </a:lnSpc>
              <a:buFont typeface="Arial"/>
              <a:buChar char="•"/>
            </a:pPr>
            <a:r>
              <a:rPr lang="en-US" sz="3200" strike="noStrike">
                <a:solidFill>
                  <a:srgbClr val="000000"/>
                </a:solidFill>
                <a:latin typeface="Calibri"/>
                <a:ea typeface="DejaVu Sans"/>
              </a:rPr>
              <a:t>Fazer resumos/sumários constantemente</a:t>
            </a:r>
            <a:endParaRPr/>
          </a:p>
          <a:p>
            <a:pPr>
              <a:lnSpc>
                <a:spcPct val="100000"/>
              </a:lnSpc>
            </a:pPr>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Condução da entrevista</a:t>
            </a:r>
            <a:endParaRPr/>
          </a:p>
        </p:txBody>
      </p:sp>
      <p:sp>
        <p:nvSpPr>
          <p:cNvPr id="135"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Usar perguntas previamente preparadas</a:t>
            </a:r>
            <a:endParaRPr/>
          </a:p>
          <a:p>
            <a:pPr>
              <a:lnSpc>
                <a:spcPct val="100000"/>
              </a:lnSpc>
              <a:buFont typeface="Arial"/>
              <a:buChar char="•"/>
            </a:pPr>
            <a:r>
              <a:rPr lang="en-US" sz="3200" strike="noStrike">
                <a:solidFill>
                  <a:srgbClr val="000000"/>
                </a:solidFill>
                <a:latin typeface="Calibri"/>
                <a:ea typeface="DejaVu Sans"/>
              </a:rPr>
              <a:t>Fazer perguntas, não interrogatórios</a:t>
            </a:r>
            <a:endParaRPr/>
          </a:p>
          <a:p>
            <a:pPr>
              <a:lnSpc>
                <a:spcPct val="100000"/>
              </a:lnSpc>
              <a:buFont typeface="Arial"/>
              <a:buChar char="•"/>
            </a:pPr>
            <a:r>
              <a:rPr lang="en-US" sz="3200" strike="noStrike">
                <a:solidFill>
                  <a:srgbClr val="000000"/>
                </a:solidFill>
                <a:latin typeface="Calibri"/>
                <a:ea typeface="DejaVu Sans"/>
              </a:rPr>
              <a:t>Tomar notas/gravar a entrevista</a:t>
            </a:r>
            <a:endParaRPr/>
          </a:p>
          <a:p>
            <a:pPr>
              <a:lnSpc>
                <a:spcPct val="100000"/>
              </a:lnSpc>
              <a:buFont typeface="Arial"/>
              <a:buChar char="•"/>
            </a:pPr>
            <a:r>
              <a:rPr lang="en-US" sz="3200" strike="noStrike">
                <a:solidFill>
                  <a:srgbClr val="000000"/>
                </a:solidFill>
                <a:latin typeface="Calibri"/>
                <a:ea typeface="DejaVu Sans"/>
              </a:rPr>
              <a:t>Transcrever as anotações logo ao terminar</a:t>
            </a:r>
            <a:endParaRPr/>
          </a:p>
          <a:p>
            <a:pPr>
              <a:lnSpc>
                <a:spcPct val="100000"/>
              </a:lnSpc>
            </a:pPr>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Engenharia de requisitos de software</a:t>
            </a:r>
            <a:endParaRPr/>
          </a:p>
        </p:txBody>
      </p:sp>
      <p:sp>
        <p:nvSpPr>
          <p:cNvPr id="83"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Requisitos são as funções e restrições que estabelecem exatamente o que o software deve fazer.</a:t>
            </a:r>
            <a:endParaRPr/>
          </a:p>
          <a:p>
            <a:pPr>
              <a:lnSpc>
                <a:spcPct val="100000"/>
              </a:lnSpc>
              <a:buFont typeface="Arial"/>
              <a:buChar char="•"/>
            </a:pPr>
            <a:r>
              <a:rPr lang="en-US" sz="3200" strike="noStrike">
                <a:solidFill>
                  <a:srgbClr val="000000"/>
                </a:solidFill>
                <a:latin typeface="Calibri"/>
                <a:ea typeface="DejaVu Sans"/>
              </a:rPr>
              <a:t>O processo de descobrir, analisar, documentar, rastrear e verificar essas funções e restrições é chamado de Engenharia de Requisitos</a:t>
            </a:r>
            <a:endParaRPr/>
          </a:p>
          <a:p>
            <a:pPr>
              <a:lnSpc>
                <a:spcPct val="100000"/>
              </a:lnSpc>
              <a:buFont typeface="Arial"/>
              <a:buChar char="•"/>
            </a:pPr>
            <a:r>
              <a:rPr lang="en-US" sz="3200" strike="noStrike">
                <a:solidFill>
                  <a:srgbClr val="000000"/>
                </a:solidFill>
                <a:latin typeface="Calibri"/>
                <a:ea typeface="DejaVu Sans"/>
              </a:rPr>
              <a:t>Engenharia de Requisitos é uma parte fundamental do desenvolvimento de um software</a:t>
            </a:r>
            <a:endParaRPr/>
          </a:p>
          <a:p>
            <a:pPr>
              <a:lnSpc>
                <a:spcPct val="100000"/>
              </a:lnSpc>
            </a:pP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Documentação de requisitos</a:t>
            </a:r>
            <a:endParaRPr/>
          </a:p>
        </p:txBody>
      </p:sp>
      <p:sp>
        <p:nvSpPr>
          <p:cNvPr id="137"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Vários diferentes diagramas, notações, técnicas, métodos</a:t>
            </a:r>
            <a:endParaRPr/>
          </a:p>
          <a:p>
            <a:pPr>
              <a:lnSpc>
                <a:spcPct val="100000"/>
              </a:lnSpc>
              <a:buFont typeface="Arial"/>
              <a:buChar char="•"/>
            </a:pPr>
            <a:r>
              <a:rPr lang="en-US" sz="3200" strike="noStrike">
                <a:solidFill>
                  <a:srgbClr val="000000"/>
                </a:solidFill>
                <a:latin typeface="Calibri"/>
                <a:ea typeface="DejaVu Sans"/>
              </a:rPr>
              <a:t>Vamos usar linguagem natural:</a:t>
            </a:r>
            <a:endParaRPr/>
          </a:p>
          <a:p>
            <a:pPr lvl="1">
              <a:lnSpc>
                <a:spcPct val="100000"/>
              </a:lnSpc>
              <a:buFont typeface="Arial"/>
              <a:buChar char="–"/>
            </a:pPr>
            <a:r>
              <a:rPr lang="en-US" sz="2800" strike="noStrike">
                <a:solidFill>
                  <a:srgbClr val="000000"/>
                </a:solidFill>
                <a:latin typeface="Calibri"/>
                <a:ea typeface="DejaVu Sans"/>
              </a:rPr>
              <a:t>“</a:t>
            </a:r>
            <a:r>
              <a:rPr lang="en-US" sz="2800" strike="noStrike">
                <a:solidFill>
                  <a:srgbClr val="000000"/>
                </a:solidFill>
                <a:latin typeface="Calibri"/>
                <a:ea typeface="DejaVu Sans"/>
              </a:rPr>
              <a:t>O sistema deve ...”</a:t>
            </a:r>
            <a:endParaRPr/>
          </a:p>
          <a:p>
            <a:pPr lvl="1">
              <a:lnSpc>
                <a:spcPct val="100000"/>
              </a:lnSpc>
              <a:buFont typeface="Arial"/>
              <a:buChar char="–"/>
            </a:pPr>
            <a:r>
              <a:rPr lang="en-US" sz="2800" strike="noStrike">
                <a:solidFill>
                  <a:srgbClr val="000000"/>
                </a:solidFill>
                <a:latin typeface="Calibri"/>
                <a:ea typeface="DejaVu Sans"/>
              </a:rPr>
              <a:t>“</a:t>
            </a:r>
            <a:r>
              <a:rPr lang="en-US" sz="2800" strike="noStrike">
                <a:solidFill>
                  <a:srgbClr val="000000"/>
                </a:solidFill>
                <a:latin typeface="Calibri"/>
                <a:ea typeface="DejaVu Sans"/>
              </a:rPr>
              <a:t>Se o sistema receber a entrada X, ele deve responder com a saída Y”</a:t>
            </a:r>
            <a:endParaRPr/>
          </a:p>
          <a:p>
            <a:pPr lvl="1">
              <a:lnSpc>
                <a:spcPct val="100000"/>
              </a:lnSpc>
              <a:buFont typeface="Arial"/>
              <a:buChar char="–"/>
            </a:pPr>
            <a:r>
              <a:rPr lang="en-US" sz="2800" strike="noStrike">
                <a:solidFill>
                  <a:srgbClr val="000000"/>
                </a:solidFill>
                <a:latin typeface="Calibri"/>
                <a:ea typeface="DejaVu Sans"/>
              </a:rPr>
              <a:t>“</a:t>
            </a:r>
            <a:r>
              <a:rPr lang="en-US" sz="2800" strike="noStrike">
                <a:solidFill>
                  <a:srgbClr val="000000"/>
                </a:solidFill>
                <a:latin typeface="Calibri"/>
                <a:ea typeface="DejaVu Sans"/>
              </a:rPr>
              <a:t>O usuário deve entrar com X”</a:t>
            </a:r>
            <a:endParaRPr/>
          </a:p>
          <a:p>
            <a:pPr lvl="1">
              <a:lnSpc>
                <a:spcPct val="100000"/>
              </a:lnSpc>
              <a:buFont typeface="Arial"/>
              <a:buChar char="–"/>
            </a:pPr>
            <a:r>
              <a:rPr lang="en-US" sz="2800" strike="noStrike">
                <a:solidFill>
                  <a:srgbClr val="000000"/>
                </a:solidFill>
                <a:latin typeface="Calibri"/>
                <a:ea typeface="DejaVu Sans"/>
              </a:rPr>
              <a:t>“</a:t>
            </a:r>
            <a:r>
              <a:rPr lang="en-US" sz="2800" strike="noStrike">
                <a:solidFill>
                  <a:srgbClr val="000000"/>
                </a:solidFill>
                <a:latin typeface="Calibri"/>
                <a:ea typeface="DejaVu Sans"/>
              </a:rPr>
              <a:t>O sistema deve ser capaz de X”</a:t>
            </a:r>
            <a:endParaRPr/>
          </a:p>
          <a:p>
            <a:pPr>
              <a:lnSpc>
                <a:spcPct val="100000"/>
              </a:lnSpc>
            </a:pPr>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Revisão de requisitos</a:t>
            </a:r>
            <a:endParaRPr/>
          </a:p>
        </p:txBody>
      </p:sp>
      <p:sp>
        <p:nvSpPr>
          <p:cNvPr id="139"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Processo manual de verificação do documento de requisitos com o objetivo de detectar problemas como</a:t>
            </a:r>
            <a:endParaRPr/>
          </a:p>
          <a:p>
            <a:pPr lvl="1">
              <a:lnSpc>
                <a:spcPct val="100000"/>
              </a:lnSpc>
              <a:buFont typeface="Arial"/>
              <a:buChar char="–"/>
            </a:pPr>
            <a:r>
              <a:rPr lang="en-US" sz="2800" strike="noStrike">
                <a:solidFill>
                  <a:srgbClr val="000000"/>
                </a:solidFill>
                <a:latin typeface="Calibri"/>
                <a:ea typeface="DejaVu Sans"/>
              </a:rPr>
              <a:t>Imprecisões</a:t>
            </a:r>
            <a:endParaRPr/>
          </a:p>
          <a:p>
            <a:pPr lvl="1">
              <a:lnSpc>
                <a:spcPct val="100000"/>
              </a:lnSpc>
              <a:buFont typeface="Arial"/>
              <a:buChar char="–"/>
            </a:pPr>
            <a:r>
              <a:rPr lang="en-US" sz="2800" strike="noStrike">
                <a:solidFill>
                  <a:srgbClr val="000000"/>
                </a:solidFill>
                <a:latin typeface="Calibri"/>
                <a:ea typeface="DejaVu Sans"/>
              </a:rPr>
              <a:t>Ambiguidade</a:t>
            </a:r>
            <a:endParaRPr/>
          </a:p>
          <a:p>
            <a:pPr lvl="1">
              <a:lnSpc>
                <a:spcPct val="100000"/>
              </a:lnSpc>
              <a:buFont typeface="Arial"/>
              <a:buChar char="–"/>
            </a:pPr>
            <a:r>
              <a:rPr lang="en-US" sz="2800" strike="noStrike">
                <a:solidFill>
                  <a:srgbClr val="000000"/>
                </a:solidFill>
                <a:latin typeface="Calibri"/>
                <a:ea typeface="DejaVu Sans"/>
              </a:rPr>
              <a:t>Omissões</a:t>
            </a:r>
            <a:endParaRPr/>
          </a:p>
          <a:p>
            <a:pPr lvl="1">
              <a:lnSpc>
                <a:spcPct val="100000"/>
              </a:lnSpc>
              <a:buFont typeface="Arial"/>
              <a:buChar char="–"/>
            </a:pPr>
            <a:r>
              <a:rPr lang="en-US" sz="2800" strike="noStrike">
                <a:solidFill>
                  <a:srgbClr val="000000"/>
                </a:solidFill>
                <a:latin typeface="Calibri"/>
                <a:ea typeface="DejaVu Sans"/>
              </a:rPr>
              <a:t>Erros</a:t>
            </a:r>
            <a:endParaRPr/>
          </a:p>
          <a:p>
            <a:pPr>
              <a:lnSpc>
                <a:spcPct val="100000"/>
              </a:lnSpc>
            </a:pPr>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O que deve ser checado?</a:t>
            </a:r>
            <a:endParaRPr/>
          </a:p>
        </p:txBody>
      </p:sp>
      <p:sp>
        <p:nvSpPr>
          <p:cNvPr id="141"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Consistência entre requisitos</a:t>
            </a:r>
            <a:endParaRPr/>
          </a:p>
          <a:p>
            <a:pPr>
              <a:lnSpc>
                <a:spcPct val="100000"/>
              </a:lnSpc>
              <a:buFont typeface="Arial"/>
              <a:buChar char="•"/>
            </a:pPr>
            <a:r>
              <a:rPr lang="en-US" sz="3200" strike="noStrike">
                <a:solidFill>
                  <a:srgbClr val="000000"/>
                </a:solidFill>
                <a:latin typeface="Calibri"/>
                <a:ea typeface="DejaVu Sans"/>
              </a:rPr>
              <a:t>Consistência entre requisitos e o plano de projeto</a:t>
            </a:r>
            <a:endParaRPr/>
          </a:p>
          <a:p>
            <a:pPr>
              <a:lnSpc>
                <a:spcPct val="100000"/>
              </a:lnSpc>
              <a:buFont typeface="Arial"/>
              <a:buChar char="•"/>
            </a:pPr>
            <a:r>
              <a:rPr lang="en-US" sz="3200" strike="noStrike">
                <a:solidFill>
                  <a:srgbClr val="000000"/>
                </a:solidFill>
                <a:latin typeface="Calibri"/>
                <a:ea typeface="DejaVu Sans"/>
              </a:rPr>
              <a:t>Facilidade de compreensão dos requisitos</a:t>
            </a:r>
            <a:endParaRPr/>
          </a:p>
          <a:p>
            <a:pPr>
              <a:lnSpc>
                <a:spcPct val="100000"/>
              </a:lnSpc>
              <a:buFont typeface="Arial"/>
              <a:buChar char="•"/>
            </a:pPr>
            <a:r>
              <a:rPr lang="en-US" sz="3200" strike="noStrike">
                <a:solidFill>
                  <a:srgbClr val="000000"/>
                </a:solidFill>
                <a:latin typeface="Calibri"/>
                <a:ea typeface="DejaVu Sans"/>
              </a:rPr>
              <a:t>Facilidade de modificação dos requisitos</a:t>
            </a:r>
            <a:endParaRPr/>
          </a:p>
          <a:p>
            <a:pPr>
              <a:lnSpc>
                <a:spcPct val="100000"/>
              </a:lnSpc>
            </a:pPr>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2"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Problema com a linguagem natural</a:t>
            </a:r>
            <a:endParaRPr/>
          </a:p>
        </p:txBody>
      </p:sp>
      <p:pic>
        <p:nvPicPr>
          <p:cNvPr id="143" name="Picture 2" descr=""/>
          <p:cNvPicPr/>
          <p:nvPr/>
        </p:nvPicPr>
        <p:blipFill>
          <a:blip r:embed="rId1"/>
          <a:stretch/>
        </p:blipFill>
        <p:spPr>
          <a:xfrm>
            <a:off x="1475640" y="1433880"/>
            <a:ext cx="6586920" cy="5018400"/>
          </a:xfrm>
          <a:prstGeom prst="rect">
            <a:avLst/>
          </a:prstGeom>
          <a:ln w="9360">
            <a:noFill/>
          </a:ln>
        </p:spPr>
      </p:pic>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Qualidade de requisitos</a:t>
            </a:r>
            <a:endParaRPr/>
          </a:p>
        </p:txBody>
      </p:sp>
      <p:sp>
        <p:nvSpPr>
          <p:cNvPr id="145"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Os requisitos são consistentes? </a:t>
            </a:r>
            <a:endParaRPr/>
          </a:p>
          <a:p>
            <a:pPr>
              <a:lnSpc>
                <a:spcPct val="100000"/>
              </a:lnSpc>
              <a:buFont typeface="Arial"/>
              <a:buChar char="•"/>
            </a:pPr>
            <a:r>
              <a:rPr lang="en-US" sz="3200" strike="noStrike">
                <a:solidFill>
                  <a:srgbClr val="000000"/>
                </a:solidFill>
                <a:latin typeface="Calibri"/>
                <a:ea typeface="DejaVu Sans"/>
              </a:rPr>
              <a:t>Os requisitos estão completos?</a:t>
            </a:r>
            <a:endParaRPr/>
          </a:p>
          <a:p>
            <a:pPr>
              <a:lnSpc>
                <a:spcPct val="100000"/>
              </a:lnSpc>
              <a:buFont typeface="Arial"/>
              <a:buChar char="•"/>
            </a:pPr>
            <a:r>
              <a:rPr lang="en-US" sz="3200" strike="noStrike">
                <a:solidFill>
                  <a:srgbClr val="000000"/>
                </a:solidFill>
                <a:latin typeface="Calibri"/>
                <a:ea typeface="DejaVu Sans"/>
              </a:rPr>
              <a:t>Todos os estados, entradas, produtos e restrições estão descritos pelos requisitos? </a:t>
            </a:r>
            <a:endParaRPr/>
          </a:p>
          <a:p>
            <a:pPr>
              <a:lnSpc>
                <a:spcPct val="100000"/>
              </a:lnSpc>
              <a:buFont typeface="Arial"/>
              <a:buChar char="•"/>
            </a:pPr>
            <a:r>
              <a:rPr lang="en-US" sz="3200" strike="noStrike">
                <a:solidFill>
                  <a:srgbClr val="000000"/>
                </a:solidFill>
                <a:latin typeface="Calibri"/>
                <a:ea typeface="DejaVu Sans"/>
              </a:rPr>
              <a:t>Os requisitos são realistas? </a:t>
            </a:r>
            <a:endParaRPr/>
          </a:p>
          <a:p>
            <a:pPr>
              <a:lnSpc>
                <a:spcPct val="100000"/>
              </a:lnSpc>
              <a:buFont typeface="Arial"/>
              <a:buChar char="•"/>
            </a:pPr>
            <a:r>
              <a:rPr lang="en-US" sz="3200" strike="noStrike">
                <a:solidFill>
                  <a:srgbClr val="000000"/>
                </a:solidFill>
                <a:latin typeface="Calibri"/>
                <a:ea typeface="DejaVu Sans"/>
              </a:rPr>
              <a:t>O que o cliente pediu pode ser feito? </a:t>
            </a:r>
            <a:endParaRPr/>
          </a:p>
          <a:p>
            <a:pPr>
              <a:lnSpc>
                <a:spcPct val="100000"/>
              </a:lnSpc>
              <a:buFont typeface="Arial"/>
              <a:buChar char="•"/>
            </a:pPr>
            <a:r>
              <a:rPr lang="en-US" sz="3200" strike="noStrike">
                <a:solidFill>
                  <a:srgbClr val="000000"/>
                </a:solidFill>
                <a:latin typeface="Calibri"/>
                <a:ea typeface="DejaVu Sans"/>
              </a:rPr>
              <a:t>Cada requisito descreve algo que é necessário para o cliente?</a:t>
            </a:r>
            <a:endParaRPr/>
          </a:p>
          <a:p>
            <a:pPr>
              <a:lnSpc>
                <a:spcPct val="100000"/>
              </a:lnSpc>
              <a:buFont typeface="Arial"/>
              <a:buChar char="•"/>
            </a:pPr>
            <a:r>
              <a:rPr lang="en-US" sz="3200" strike="noStrike">
                <a:solidFill>
                  <a:srgbClr val="000000"/>
                </a:solidFill>
                <a:latin typeface="Calibri"/>
                <a:ea typeface="DejaVu Sans"/>
              </a:rPr>
              <a:t>Os requisitos são rastreáveis? </a:t>
            </a:r>
            <a:endParaRPr/>
          </a:p>
          <a:p>
            <a:pPr>
              <a:lnSpc>
                <a:spcPct val="100000"/>
              </a:lnSpc>
            </a:pPr>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Importância da Engenharia de Requisitos</a:t>
            </a:r>
            <a:endParaRPr/>
          </a:p>
        </p:txBody>
      </p:sp>
      <p:sp>
        <p:nvSpPr>
          <p:cNvPr id="85"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Errors in requirements can be up to 100 times more expensive to fix than errors introduced during implementation (Boehm, 1973). </a:t>
            </a:r>
            <a:endParaRPr/>
          </a:p>
          <a:p>
            <a:pPr>
              <a:lnSpc>
                <a:spcPct val="100000"/>
              </a:lnSpc>
              <a:buFont typeface="Arial"/>
              <a:buChar char="•"/>
            </a:pPr>
            <a:r>
              <a:rPr lang="en-US" sz="3200" strike="noStrike">
                <a:solidFill>
                  <a:srgbClr val="000000"/>
                </a:solidFill>
                <a:latin typeface="Calibri"/>
                <a:ea typeface="DejaVu Sans"/>
              </a:rPr>
              <a:t>Knowing what to build, which includes requirements elicitation, is the most difficult phase in the design of software (Brooks 1987). </a:t>
            </a:r>
            <a:endParaRPr/>
          </a:p>
          <a:p>
            <a:pPr>
              <a:lnSpc>
                <a:spcPct val="100000"/>
              </a:lnSpc>
              <a:buFont typeface="Arial"/>
              <a:buChar char="•"/>
            </a:pPr>
            <a:r>
              <a:rPr lang="en-US" sz="3200" strike="noStrike">
                <a:solidFill>
                  <a:srgbClr val="000000"/>
                </a:solidFill>
                <a:latin typeface="Calibri"/>
                <a:ea typeface="DejaVu Sans"/>
              </a:rPr>
              <a:t>60% of errors in critical systems were the results of requirements errors (Lutz, 1993). </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CustomShape 1"/>
          <p:cNvSpPr/>
          <p:nvPr/>
        </p:nvSpPr>
        <p:spPr>
          <a:xfrm>
            <a:off x="1233720" y="274320"/>
            <a:ext cx="6995520" cy="1456200"/>
          </a:xfrm>
          <a:prstGeom prst="rect">
            <a:avLst/>
          </a:prstGeom>
          <a:noFill/>
          <a:ln>
            <a:noFill/>
          </a:ln>
        </p:spPr>
        <p:style>
          <a:lnRef idx="0"/>
          <a:fillRef idx="0"/>
          <a:effectRef idx="0"/>
          <a:fontRef idx="minor"/>
        </p:style>
        <p:txBody>
          <a:bodyPr lIns="90000" rIns="90000" tIns="45000" bIns="45000"/>
          <a:p>
            <a:pPr algn="ctr">
              <a:lnSpc>
                <a:spcPct val="100000"/>
              </a:lnSpc>
            </a:pPr>
            <a:r>
              <a:rPr lang="en-US" sz="4400" strike="noStrike">
                <a:solidFill>
                  <a:srgbClr val="000000"/>
                </a:solidFill>
                <a:latin typeface="Calibri"/>
              </a:rPr>
              <a:t>Importância da Engenharia de Requisitos</a:t>
            </a:r>
            <a:endParaRPr/>
          </a:p>
        </p:txBody>
      </p:sp>
      <p:sp>
        <p:nvSpPr>
          <p:cNvPr id="87" name="CustomShape 2"/>
          <p:cNvSpPr/>
          <p:nvPr/>
        </p:nvSpPr>
        <p:spPr>
          <a:xfrm>
            <a:off x="274320" y="1811520"/>
            <a:ext cx="8777880" cy="5058000"/>
          </a:xfrm>
          <a:prstGeom prst="rect">
            <a:avLst/>
          </a:prstGeom>
          <a:noFill/>
          <a:ln>
            <a:noFill/>
          </a:ln>
        </p:spPr>
        <p:style>
          <a:lnRef idx="0"/>
          <a:fillRef idx="0"/>
          <a:effectRef idx="0"/>
          <a:fontRef idx="minor"/>
        </p:style>
        <p:txBody>
          <a:bodyPr lIns="90000" rIns="90000" tIns="45000" bIns="45000"/>
          <a:p>
            <a:pPr>
              <a:lnSpc>
                <a:spcPct val="100000"/>
              </a:lnSpc>
            </a:pPr>
            <a:r>
              <a:rPr lang="en-US" sz="3200" strike="noStrike">
                <a:solidFill>
                  <a:srgbClr val="000000"/>
                </a:solidFill>
                <a:latin typeface="Calibri"/>
              </a:rPr>
              <a:t>The main factors for problems with software projects (cost overruns, delays, user dissatisfaction) are related to requirements issues, such as lack of user input, incomplete requirements specifications, uncontrolled requirements changing, and unclear objectives (The Standish Group, 2003) (van Genuchten, 1991; Hofmann and Lehner, 2001). </a:t>
            </a:r>
            <a:endParaRPr/>
          </a:p>
          <a:p>
            <a:pPr>
              <a:lnSpc>
                <a:spcPct val="100000"/>
              </a:lnSpc>
            </a:pPr>
            <a:endParaRPr/>
          </a:p>
          <a:p>
            <a:pPr>
              <a:lnSpc>
                <a:spcPct val="100000"/>
              </a:lnSpc>
            </a:pPr>
            <a:endParaRPr/>
          </a:p>
          <a:p>
            <a:pPr>
              <a:lnSpc>
                <a:spcPct val="100000"/>
              </a:lnSpc>
            </a:pP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CustomShape 1"/>
          <p:cNvSpPr/>
          <p:nvPr/>
        </p:nvSpPr>
        <p:spPr>
          <a:xfrm>
            <a:off x="457200" y="2103120"/>
            <a:ext cx="8320680" cy="45612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rPr>
              <a:t> </a:t>
            </a:r>
            <a:r>
              <a:rPr lang="en-US" sz="3200" strike="noStrike">
                <a:solidFill>
                  <a:srgbClr val="000000"/>
                </a:solidFill>
                <a:latin typeface="Calibri"/>
              </a:rPr>
              <a:t>Dealing with ever-changing requirements is considered the real problem of Software Engineering (Berry, 2004).</a:t>
            </a:r>
            <a:endParaRPr/>
          </a:p>
          <a:p>
            <a:pPr>
              <a:lnSpc>
                <a:spcPct val="100000"/>
              </a:lnSpc>
            </a:pPr>
            <a:endParaRPr/>
          </a:p>
          <a:p>
            <a:pPr>
              <a:lnSpc>
                <a:spcPct val="100000"/>
              </a:lnSpc>
              <a:buFont typeface="Arial"/>
              <a:buChar char="•"/>
            </a:pPr>
            <a:r>
              <a:rPr lang="en-US" sz="3200" strike="noStrike">
                <a:solidFill>
                  <a:srgbClr val="000000"/>
                </a:solidFill>
                <a:latin typeface="Calibri"/>
              </a:rPr>
              <a:t>Out of a total of 268 development problems cited, 48% (128) were requirements problems. (Hall et al., 2002).</a:t>
            </a:r>
            <a:endParaRPr/>
          </a:p>
          <a:p>
            <a:pPr>
              <a:lnSpc>
                <a:spcPct val="100000"/>
              </a:lnSpc>
            </a:pPr>
            <a:endParaRPr/>
          </a:p>
          <a:p>
            <a:pPr>
              <a:lnSpc>
                <a:spcPct val="100000"/>
              </a:lnSpc>
              <a:buSzPct val="45000"/>
              <a:buFont typeface="StarSymbol"/>
              <a:buChar char="l"/>
            </a:pPr>
            <a:r>
              <a:rPr lang="en-US" sz="3200" strike="noStrike">
                <a:solidFill>
                  <a:srgbClr val="000000"/>
                </a:solidFill>
                <a:latin typeface="Calibri"/>
              </a:rPr>
              <a:t> </a:t>
            </a:r>
            <a:endParaRPr/>
          </a:p>
        </p:txBody>
      </p:sp>
      <p:sp>
        <p:nvSpPr>
          <p:cNvPr id="89" name="CustomShape 2"/>
          <p:cNvSpPr/>
          <p:nvPr/>
        </p:nvSpPr>
        <p:spPr>
          <a:xfrm>
            <a:off x="1234080" y="274320"/>
            <a:ext cx="6995520" cy="1456200"/>
          </a:xfrm>
          <a:prstGeom prst="rect">
            <a:avLst/>
          </a:prstGeom>
          <a:noFill/>
          <a:ln>
            <a:noFill/>
          </a:ln>
        </p:spPr>
        <p:style>
          <a:lnRef idx="0"/>
          <a:fillRef idx="0"/>
          <a:effectRef idx="0"/>
          <a:fontRef idx="minor"/>
        </p:style>
        <p:txBody>
          <a:bodyPr lIns="90000" rIns="90000" tIns="45000" bIns="45000"/>
          <a:p>
            <a:pPr algn="ctr">
              <a:lnSpc>
                <a:spcPct val="100000"/>
              </a:lnSpc>
            </a:pPr>
            <a:r>
              <a:rPr lang="en-US" sz="4400" strike="noStrike">
                <a:solidFill>
                  <a:srgbClr val="000000"/>
                </a:solidFill>
                <a:latin typeface="Calibri"/>
              </a:rPr>
              <a:t>Importância da Engenharia de Requisitos</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Usuário vs. Sistema</a:t>
            </a:r>
            <a:endParaRPr/>
          </a:p>
        </p:txBody>
      </p:sp>
      <p:sp>
        <p:nvSpPr>
          <p:cNvPr id="91"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Requisitos do usuário: declarações, em linguagem natural e diagramas, sobre: </a:t>
            </a:r>
            <a:endParaRPr/>
          </a:p>
          <a:p>
            <a:pPr lvl="1">
              <a:lnSpc>
                <a:spcPct val="100000"/>
              </a:lnSpc>
              <a:buFont typeface="Arial"/>
              <a:buChar char="–"/>
            </a:pPr>
            <a:r>
              <a:rPr lang="en-US" sz="2800" strike="noStrike">
                <a:solidFill>
                  <a:srgbClr val="000000"/>
                </a:solidFill>
                <a:latin typeface="Calibri"/>
                <a:ea typeface="DejaVu Sans"/>
              </a:rPr>
              <a:t>as funções que o software deve fornecer </a:t>
            </a:r>
            <a:endParaRPr/>
          </a:p>
          <a:p>
            <a:pPr lvl="1">
              <a:lnSpc>
                <a:spcPct val="100000"/>
              </a:lnSpc>
              <a:buFont typeface="Arial"/>
              <a:buChar char="–"/>
            </a:pPr>
            <a:r>
              <a:rPr lang="en-US" sz="2800" strike="noStrike">
                <a:solidFill>
                  <a:srgbClr val="000000"/>
                </a:solidFill>
                <a:latin typeface="Calibri"/>
                <a:ea typeface="DejaVu Sans"/>
              </a:rPr>
              <a:t>as restrições sob as quais deve operar</a:t>
            </a:r>
            <a:endParaRPr/>
          </a:p>
          <a:p>
            <a:pPr>
              <a:lnSpc>
                <a:spcPct val="100000"/>
              </a:lnSpc>
              <a:buFont typeface="Arial"/>
              <a:buChar char="•"/>
            </a:pPr>
            <a:r>
              <a:rPr lang="en-US" sz="3200" strike="noStrike">
                <a:solidFill>
                  <a:srgbClr val="000000"/>
                </a:solidFill>
                <a:latin typeface="Calibri"/>
                <a:ea typeface="DejaVu Sans"/>
              </a:rPr>
              <a:t>Requisitos do sistema: detalhamento das funções e restrições do software</a:t>
            </a:r>
            <a:endParaRPr/>
          </a:p>
          <a:p>
            <a:pPr>
              <a:lnSpc>
                <a:spcPct val="100000"/>
              </a:lnSpc>
            </a:pP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Ex. Requisitos do usuário</a:t>
            </a:r>
            <a:endParaRPr/>
          </a:p>
        </p:txBody>
      </p:sp>
      <p:sp>
        <p:nvSpPr>
          <p:cNvPr id="93"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O software deve oferecer um meio de representar e acessar arquivos externos.</a:t>
            </a:r>
            <a:endParaRPr/>
          </a:p>
          <a:p>
            <a:pPr>
              <a:lnSpc>
                <a:spcPct val="100000"/>
              </a:lnSpc>
              <a:buFont typeface="Arial"/>
              <a:buChar char="•"/>
            </a:pPr>
            <a:r>
              <a:rPr lang="en-US" sz="3200" strike="noStrike">
                <a:solidFill>
                  <a:srgbClr val="000000"/>
                </a:solidFill>
                <a:latin typeface="Calibri"/>
                <a:ea typeface="DejaVu Sans"/>
              </a:rPr>
              <a:t>O software deve possibilitar ao usuário a consulta de livros por autor e palavra-chave</a:t>
            </a:r>
            <a:endParaRPr/>
          </a:p>
          <a:p>
            <a:pPr>
              <a:lnSpc>
                <a:spcPct val="100000"/>
              </a:lnSpc>
              <a:buFont typeface="Arial"/>
              <a:buChar char="•"/>
            </a:pPr>
            <a:r>
              <a:rPr lang="en-US" sz="3200" strike="noStrike">
                <a:solidFill>
                  <a:srgbClr val="000000"/>
                </a:solidFill>
                <a:latin typeface="Calibri"/>
                <a:ea typeface="DejaVu Sans"/>
              </a:rPr>
              <a:t>O software deve possibilitar a impressão de relatórios de vendas diárias</a:t>
            </a:r>
            <a:endParaRPr/>
          </a:p>
          <a:p>
            <a:pPr>
              <a:lnSpc>
                <a:spcPct val="100000"/>
              </a:lnSpc>
            </a:pP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CustomShape 1"/>
          <p:cNvSpPr/>
          <p:nvPr/>
        </p:nvSpPr>
        <p:spPr>
          <a:xfrm>
            <a:off x="457200" y="274680"/>
            <a:ext cx="8228520" cy="11419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Ex. Requisitos do sistema</a:t>
            </a:r>
            <a:endParaRPr/>
          </a:p>
        </p:txBody>
      </p:sp>
      <p:sp>
        <p:nvSpPr>
          <p:cNvPr id="95" name="CustomShape 2"/>
          <p:cNvSpPr/>
          <p:nvPr/>
        </p:nvSpPr>
        <p:spPr>
          <a:xfrm>
            <a:off x="457200" y="1600200"/>
            <a:ext cx="8228520" cy="452484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Devem ser fornecidos recursos para o ícone que representa um arquivo externo, a ser definido pelo usuário</a:t>
            </a:r>
            <a:endParaRPr/>
          </a:p>
          <a:p>
            <a:pPr>
              <a:lnSpc>
                <a:spcPct val="100000"/>
              </a:lnSpc>
              <a:buFont typeface="Arial"/>
              <a:buChar char="•"/>
            </a:pPr>
            <a:r>
              <a:rPr lang="en-US" sz="3200" strike="noStrike">
                <a:solidFill>
                  <a:srgbClr val="000000"/>
                </a:solidFill>
                <a:latin typeface="Calibri"/>
                <a:ea typeface="DejaVu Sans"/>
              </a:rPr>
              <a:t>A consulta deve ser feita no banco de dados de autores através de um campo texto</a:t>
            </a:r>
            <a:endParaRPr/>
          </a:p>
          <a:p>
            <a:pPr>
              <a:lnSpc>
                <a:spcPct val="100000"/>
              </a:lnSpc>
              <a:buFont typeface="Arial"/>
              <a:buChar char="•"/>
            </a:pPr>
            <a:r>
              <a:rPr lang="en-US" sz="3200" strike="noStrike">
                <a:solidFill>
                  <a:srgbClr val="000000"/>
                </a:solidFill>
                <a:latin typeface="Calibri"/>
                <a:ea typeface="DejaVu Sans"/>
              </a:rPr>
              <a:t>O campo data deve estar no formato DD/MM/AAAA</a:t>
            </a:r>
            <a:endParaRPr/>
          </a:p>
          <a:p>
            <a:pPr>
              <a:lnSpc>
                <a:spcPct val="100000"/>
              </a:lnSpc>
            </a:pP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