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9" r:id="rId4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2145d3f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2145d3f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f244a52d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f244a52d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f244a52d8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f244a52d8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f244a52d8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f244a52d8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f244a52d8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f244a52d8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f244a52d8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f244a52d8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f244a52d8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f244a52d8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f244a52d8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f244a52d8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19192a46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19192a46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19192a46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19192a46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f244a52d8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f244a52d8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0fb6c272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0fb6c272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f244a52d8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f244a52d8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f244a52d8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f244a52d8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f244a52d8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f244a52d8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f244a52d8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f244a52d8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f244a52d8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f244a52d8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f244a52d8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f244a52d8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f244a52d8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f244a52d8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f244a52d8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f244a52d8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f244a52d8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f244a52d8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f244a52d8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f244a52d8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fb6c272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fb6c272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f244a52d8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7f244a52d8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f244a52d8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f244a52d8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f244a52d8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f244a52d8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f244a52d8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f244a52d8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7f244a52d8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7f244a52d8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7f244a52d8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7f244a52d8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7f244a52d8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7f244a52d8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7f244a52d8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7f244a52d8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7f244a52d8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7f244a52d8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f244a52d8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7f244a52d8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f244a52d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f244a52d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7f244a52d8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7f244a52d8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7f244a52d8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7f244a52d8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719192a46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719192a466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0fb6c272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0fb6c272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3088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f244a52d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f244a52d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f244a52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f244a52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f244a52d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f244a52d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f244a52d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f244a52d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19192a46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19192a46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1693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Padrões </a:t>
            </a:r>
            <a:r>
              <a:rPr lang="en" sz="3200" b="1" dirty="0"/>
              <a:t>de Projeto</a:t>
            </a:r>
            <a:endParaRPr sz="32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Prof. </a:t>
            </a:r>
            <a:r>
              <a:rPr lang="en" sz="2400" dirty="0" smtClean="0"/>
              <a:t>Eduardo Campos (CEFET-MG)</a:t>
            </a:r>
            <a:endParaRPr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209667" y="4749900"/>
            <a:ext cx="3650673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tx1"/>
                </a:solidFill>
                <a:highlight>
                  <a:schemeClr val="lt1"/>
                </a:highlight>
              </a:rPr>
              <a:t>Slides do prof. Marco Tulio Valente do DCC/UFMG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Contexto: Sistema que usa canais de comunicação</a:t>
            </a:r>
            <a:endParaRPr dirty="0"/>
          </a:p>
        </p:txBody>
      </p:sp>
      <p:sp>
        <p:nvSpPr>
          <p:cNvPr id="118" name="Google Shape;118;p22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958" y="1017725"/>
            <a:ext cx="5062313" cy="39733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0" name="Google Shape;120;p22"/>
          <p:cNvSpPr/>
          <p:nvPr/>
        </p:nvSpPr>
        <p:spPr>
          <a:xfrm>
            <a:off x="3008450" y="1240175"/>
            <a:ext cx="2523300" cy="504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3008450" y="2611775"/>
            <a:ext cx="2523300" cy="504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3008450" y="3983375"/>
            <a:ext cx="2523300" cy="504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</a:t>
            </a:r>
            <a:endParaRPr dirty="0"/>
          </a:p>
        </p:txBody>
      </p:sp>
      <p:sp>
        <p:nvSpPr>
          <p:cNvPr id="128" name="Google Shape;128;p23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Alguns clientes vão precisar de usar UDP, em vez de TCP</a:t>
            </a:r>
            <a:endParaRPr sz="240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Como parametrizar as chamadas de </a:t>
            </a:r>
            <a:r>
              <a:rPr lang="en" sz="2400" b="1"/>
              <a:t>new</a:t>
            </a:r>
            <a:r>
              <a:rPr lang="en" sz="2400"/>
              <a:t>?</a:t>
            </a:r>
            <a:endParaRPr sz="2400"/>
          </a:p>
          <a:p>
            <a:pPr marL="91440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Espalhadas em vários pontos do código</a:t>
            </a:r>
            <a:endParaRPr sz="240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Como criar um projeto que facilite essa mudança? </a:t>
            </a:r>
            <a:endParaRPr sz="2400"/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Solução: </a:t>
            </a:r>
            <a:r>
              <a:rPr lang="en" b="1" dirty="0"/>
              <a:t>Padrão Fábrica</a:t>
            </a:r>
            <a:endParaRPr b="1" dirty="0"/>
          </a:p>
        </p:txBody>
      </p:sp>
      <p:sp>
        <p:nvSpPr>
          <p:cNvPr id="135" name="Google Shape;135;p24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Fábrica: método que centraliza a criação de certos objetos</a:t>
            </a:r>
            <a:endParaRPr sz="2400"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430175"/>
            <a:ext cx="8696325" cy="15144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8" name="Google Shape;138;p24"/>
          <p:cNvSpPr/>
          <p:nvPr/>
        </p:nvSpPr>
        <p:spPr>
          <a:xfrm>
            <a:off x="659925" y="2748950"/>
            <a:ext cx="4289400" cy="820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9" name="Google Shape;139;p24"/>
          <p:cNvCxnSpPr>
            <a:stCxn id="138" idx="2"/>
          </p:cNvCxnSpPr>
          <p:nvPr/>
        </p:nvCxnSpPr>
        <p:spPr>
          <a:xfrm>
            <a:off x="2804625" y="3569450"/>
            <a:ext cx="456300" cy="75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0" name="Google Shape;140;p24"/>
          <p:cNvSpPr txBox="1"/>
          <p:nvPr/>
        </p:nvSpPr>
        <p:spPr>
          <a:xfrm>
            <a:off x="2132150" y="4316075"/>
            <a:ext cx="3260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Único ponto de mudança se quisermos usar UDP</a:t>
            </a:r>
            <a:endParaRPr sz="1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1226100" y="445025"/>
            <a:ext cx="172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Sem Fábrica</a:t>
            </a:r>
            <a:endParaRPr sz="1800"/>
          </a:p>
        </p:txBody>
      </p:sp>
      <p:sp>
        <p:nvSpPr>
          <p:cNvPr id="146" name="Google Shape;146;p25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50" y="1017725"/>
            <a:ext cx="3970599" cy="31164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8" name="Google Shape;148;p25"/>
          <p:cNvSpPr/>
          <p:nvPr/>
        </p:nvSpPr>
        <p:spPr>
          <a:xfrm>
            <a:off x="2094050" y="1163975"/>
            <a:ext cx="1946400" cy="393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5"/>
          <p:cNvSpPr/>
          <p:nvPr/>
        </p:nvSpPr>
        <p:spPr>
          <a:xfrm>
            <a:off x="2094050" y="2230775"/>
            <a:ext cx="1946400" cy="393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5"/>
          <p:cNvSpPr/>
          <p:nvPr/>
        </p:nvSpPr>
        <p:spPr>
          <a:xfrm>
            <a:off x="2094050" y="3373775"/>
            <a:ext cx="1946400" cy="393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>
            <a:spLocks noGrp="1"/>
          </p:cNvSpPr>
          <p:nvPr>
            <p:ph type="title"/>
          </p:nvPr>
        </p:nvSpPr>
        <p:spPr>
          <a:xfrm>
            <a:off x="1565536" y="126370"/>
            <a:ext cx="172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Sem Fábrica</a:t>
            </a:r>
            <a:endParaRPr sz="1800" dirty="0"/>
          </a:p>
        </p:txBody>
      </p:sp>
      <p:sp>
        <p:nvSpPr>
          <p:cNvPr id="156" name="Google Shape;156;p26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0130" y="699070"/>
            <a:ext cx="4280658" cy="30181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8" name="Google Shape;15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608" y="672537"/>
            <a:ext cx="3970599" cy="31164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9" name="Google Shape;159;p26"/>
          <p:cNvSpPr/>
          <p:nvPr/>
        </p:nvSpPr>
        <p:spPr>
          <a:xfrm>
            <a:off x="6132650" y="810684"/>
            <a:ext cx="2699700" cy="504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6"/>
          <p:cNvSpPr/>
          <p:nvPr/>
        </p:nvSpPr>
        <p:spPr>
          <a:xfrm>
            <a:off x="6132650" y="1806346"/>
            <a:ext cx="2699700" cy="504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6"/>
          <p:cNvSpPr/>
          <p:nvPr/>
        </p:nvSpPr>
        <p:spPr>
          <a:xfrm>
            <a:off x="6104382" y="2856025"/>
            <a:ext cx="2699700" cy="504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5181572" y="114106"/>
            <a:ext cx="3393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Com Método Fábrica Estático</a:t>
            </a:r>
            <a:endParaRPr sz="1800" dirty="0"/>
          </a:p>
        </p:txBody>
      </p:sp>
      <p:sp>
        <p:nvSpPr>
          <p:cNvPr id="163" name="Google Shape;163;p26"/>
          <p:cNvSpPr txBox="1"/>
          <p:nvPr/>
        </p:nvSpPr>
        <p:spPr>
          <a:xfrm>
            <a:off x="4225330" y="1955832"/>
            <a:ext cx="394800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⇒</a:t>
            </a:r>
            <a:endParaRPr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>
            <a:off x="235500" y="19984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/>
              <a:t>(2) Singleton </a:t>
            </a:r>
            <a:endParaRPr sz="2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xfrm>
            <a:off x="5587050" y="216425"/>
            <a:ext cx="324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Contexto: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 Logger</a:t>
            </a:r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75" y="141625"/>
            <a:ext cx="5052125" cy="4633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>
            <a:spLocks noGrp="1"/>
          </p:cNvSpPr>
          <p:nvPr>
            <p:ph type="title"/>
          </p:nvPr>
        </p:nvSpPr>
        <p:spPr>
          <a:xfrm>
            <a:off x="5587050" y="216425"/>
            <a:ext cx="324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Contexto: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 Logger</a:t>
            </a:r>
            <a:endParaRPr/>
          </a:p>
        </p:txBody>
      </p:sp>
      <p:sp>
        <p:nvSpPr>
          <p:cNvPr id="181" name="Google Shape;181;p29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75" y="141625"/>
            <a:ext cx="5052125" cy="4633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3" name="Google Shape;183;p29"/>
          <p:cNvSpPr/>
          <p:nvPr/>
        </p:nvSpPr>
        <p:spPr>
          <a:xfrm>
            <a:off x="2627450" y="401975"/>
            <a:ext cx="1944600" cy="393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>
            <a:spLocks noGrp="1"/>
          </p:cNvSpPr>
          <p:nvPr>
            <p:ph type="title"/>
          </p:nvPr>
        </p:nvSpPr>
        <p:spPr>
          <a:xfrm>
            <a:off x="5587050" y="216425"/>
            <a:ext cx="324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Contexto: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 Logger</a:t>
            </a:r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75" y="141625"/>
            <a:ext cx="5052125" cy="4633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1" name="Google Shape;191;p30"/>
          <p:cNvSpPr/>
          <p:nvPr/>
        </p:nvSpPr>
        <p:spPr>
          <a:xfrm>
            <a:off x="570050" y="706775"/>
            <a:ext cx="4429500" cy="393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>
            <a:spLocks noGrp="1"/>
          </p:cNvSpPr>
          <p:nvPr>
            <p:ph type="title"/>
          </p:nvPr>
        </p:nvSpPr>
        <p:spPr>
          <a:xfrm>
            <a:off x="6044250" y="1359425"/>
            <a:ext cx="324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Problema</a:t>
            </a:r>
            <a:r>
              <a:rPr lang="en" sz="2400"/>
              <a:t>: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Cada método cliente usa sua própria instância de Logger</a:t>
            </a:r>
            <a:endParaRPr sz="2400"/>
          </a:p>
        </p:txBody>
      </p:sp>
      <p:sp>
        <p:nvSpPr>
          <p:cNvPr id="197" name="Google Shape;197;p31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75" y="141625"/>
            <a:ext cx="5052125" cy="4633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99" name="Google Shape;199;p31"/>
          <p:cNvCxnSpPr/>
          <p:nvPr/>
        </p:nvCxnSpPr>
        <p:spPr>
          <a:xfrm>
            <a:off x="4522400" y="679325"/>
            <a:ext cx="1649700" cy="151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0" name="Google Shape;200;p31"/>
          <p:cNvCxnSpPr/>
          <p:nvPr/>
        </p:nvCxnSpPr>
        <p:spPr>
          <a:xfrm>
            <a:off x="4794125" y="2173850"/>
            <a:ext cx="1242300" cy="17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" name="Google Shape;201;p31"/>
          <p:cNvCxnSpPr/>
          <p:nvPr/>
        </p:nvCxnSpPr>
        <p:spPr>
          <a:xfrm rot="10800000" flipH="1">
            <a:off x="4716500" y="2482325"/>
            <a:ext cx="1358700" cy="108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2" name="Google Shape;202;p31"/>
          <p:cNvSpPr/>
          <p:nvPr/>
        </p:nvSpPr>
        <p:spPr>
          <a:xfrm>
            <a:off x="2627450" y="401975"/>
            <a:ext cx="2036400" cy="393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1"/>
          <p:cNvSpPr/>
          <p:nvPr/>
        </p:nvSpPr>
        <p:spPr>
          <a:xfrm>
            <a:off x="2627450" y="1925975"/>
            <a:ext cx="2036400" cy="393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1"/>
          <p:cNvSpPr/>
          <p:nvPr/>
        </p:nvSpPr>
        <p:spPr>
          <a:xfrm>
            <a:off x="2627450" y="3449975"/>
            <a:ext cx="2036400" cy="393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160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Padrões de Projeto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SzPts val="2400"/>
              <a:buChar char="●"/>
            </a:pPr>
            <a:r>
              <a:rPr lang="en" sz="2400" dirty="0"/>
              <a:t>Soluções recorrentes para problemas de projeto enfrentados por engenheiros de software</a:t>
            </a:r>
            <a:endParaRPr sz="2400" dirty="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158" y="1896775"/>
            <a:ext cx="2029877" cy="30943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669035" y="4039517"/>
            <a:ext cx="37284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1994, conhecido como livro </a:t>
            </a:r>
            <a:r>
              <a:rPr lang="en" sz="2000" dirty="0" smtClean="0"/>
              <a:t>da </a:t>
            </a:r>
            <a:r>
              <a:rPr lang="en" sz="2000" dirty="0"/>
              <a:t>"Gangue dos Quatro" ou GoF</a:t>
            </a:r>
            <a:endParaRPr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</a:t>
            </a:r>
            <a:endParaRPr dirty="0"/>
          </a:p>
        </p:txBody>
      </p:sp>
      <p:sp>
        <p:nvSpPr>
          <p:cNvPr id="210" name="Google Shape;210;p32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11" name="Google Shape;211;p32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Como fazer com que todos os clientes usem a mesma instância de Logger?</a:t>
            </a:r>
            <a:endParaRPr sz="240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Na verdade, deve existir uma única instância de Logger</a:t>
            </a:r>
            <a:endParaRPr sz="2400"/>
          </a:p>
          <a:p>
            <a:pPr marL="91440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○"/>
            </a:pPr>
            <a:r>
              <a:rPr lang="en" sz="2400"/>
              <a:t>Toda operação, por exemplo, seria registrada no mesmo arquivo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Solução: </a:t>
            </a:r>
            <a:r>
              <a:rPr lang="en" b="1" dirty="0"/>
              <a:t>Padrão Singleton</a:t>
            </a:r>
            <a:endParaRPr b="1" dirty="0"/>
          </a:p>
        </p:txBody>
      </p:sp>
      <p:sp>
        <p:nvSpPr>
          <p:cNvPr id="217" name="Google Shape;217;p33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18" name="Google Shape;218;p33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Transformar a classe Logger em um Singleton</a:t>
            </a:r>
            <a:endParaRPr sz="240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Singleton: classe que possui no máximo uma instância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25" name="Google Shape;225;p34"/>
          <p:cNvSpPr/>
          <p:nvPr/>
        </p:nvSpPr>
        <p:spPr>
          <a:xfrm>
            <a:off x="329950" y="621100"/>
            <a:ext cx="7880100" cy="393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330"/>
            <a:ext cx="9144000" cy="493000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32" name="Google Shape;232;p35"/>
          <p:cNvSpPr/>
          <p:nvPr/>
        </p:nvSpPr>
        <p:spPr>
          <a:xfrm>
            <a:off x="329950" y="1078300"/>
            <a:ext cx="7996800" cy="393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8" y="119496"/>
            <a:ext cx="9049832" cy="482657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844"/>
            <a:ext cx="9144000" cy="488381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" y="201581"/>
            <a:ext cx="9088582" cy="485523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254" name="Google Shape;25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50" y="152400"/>
            <a:ext cx="6611350" cy="37651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5" name="Google Shape;255;p38"/>
          <p:cNvSpPr/>
          <p:nvPr/>
        </p:nvSpPr>
        <p:spPr>
          <a:xfrm>
            <a:off x="606000" y="490975"/>
            <a:ext cx="5973900" cy="393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8"/>
          <p:cNvSpPr/>
          <p:nvPr/>
        </p:nvSpPr>
        <p:spPr>
          <a:xfrm>
            <a:off x="606000" y="2548375"/>
            <a:ext cx="5973900" cy="393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8"/>
          <p:cNvSpPr txBox="1"/>
          <p:nvPr/>
        </p:nvSpPr>
        <p:spPr>
          <a:xfrm>
            <a:off x="7763775" y="1109225"/>
            <a:ext cx="1229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Mesma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instância</a:t>
            </a:r>
            <a:endParaRPr sz="1800"/>
          </a:p>
        </p:txBody>
      </p:sp>
      <p:cxnSp>
        <p:nvCxnSpPr>
          <p:cNvPr id="258" name="Google Shape;258;p38"/>
          <p:cNvCxnSpPr>
            <a:stCxn id="256" idx="3"/>
            <a:endCxn id="257" idx="1"/>
          </p:cNvCxnSpPr>
          <p:nvPr/>
        </p:nvCxnSpPr>
        <p:spPr>
          <a:xfrm rot="10800000" flipH="1">
            <a:off x="6579900" y="1537675"/>
            <a:ext cx="1183800" cy="120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9" name="Google Shape;259;p38"/>
          <p:cNvCxnSpPr>
            <a:stCxn id="255" idx="3"/>
          </p:cNvCxnSpPr>
          <p:nvPr/>
        </p:nvCxnSpPr>
        <p:spPr>
          <a:xfrm>
            <a:off x="6579900" y="687775"/>
            <a:ext cx="1164600" cy="61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>
            <a:spLocks noGrp="1"/>
          </p:cNvSpPr>
          <p:nvPr>
            <p:ph type="title"/>
          </p:nvPr>
        </p:nvSpPr>
        <p:spPr>
          <a:xfrm>
            <a:off x="235500" y="19984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/>
              <a:t>(3) Proxy </a:t>
            </a:r>
            <a:endParaRPr sz="2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Contexto: Função que pesquisa livros</a:t>
            </a:r>
            <a:endParaRPr/>
          </a:p>
        </p:txBody>
      </p:sp>
      <p:sp>
        <p:nvSpPr>
          <p:cNvPr id="270" name="Google Shape;270;p40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271" name="Google Shape;27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558" y="1170125"/>
            <a:ext cx="6981825" cy="18573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72" name="Google Shape;272;p40"/>
          <p:cNvSpPr/>
          <p:nvPr/>
        </p:nvSpPr>
        <p:spPr>
          <a:xfrm>
            <a:off x="737550" y="1921525"/>
            <a:ext cx="6288600" cy="393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Problema: Inserir um cache </a:t>
            </a:r>
            <a:r>
              <a:rPr lang="en" sz="2300" dirty="0"/>
              <a:t>(para melhorar desempenho)</a:t>
            </a:r>
            <a:endParaRPr sz="2300" dirty="0"/>
          </a:p>
        </p:txBody>
      </p:sp>
      <p:sp>
        <p:nvSpPr>
          <p:cNvPr id="278" name="Google Shape;278;p41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279" name="Google Shape;279;p41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 "livro no cache"</a:t>
            </a:r>
            <a:endParaRPr sz="2400"/>
          </a:p>
          <a:p>
            <a:pPr marL="91440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retorna livro imediatamente</a:t>
            </a:r>
            <a:endParaRPr sz="2400"/>
          </a:p>
          <a:p>
            <a:pPr marL="91440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caso contrário, continua com a pesquisa</a:t>
            </a:r>
            <a:endParaRPr sz="240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Porém, não queremos modificar o código de BookSearch</a:t>
            </a:r>
            <a:endParaRPr sz="2400"/>
          </a:p>
          <a:p>
            <a:pPr marL="91440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Classe já está funcionando</a:t>
            </a:r>
            <a:endParaRPr sz="2400"/>
          </a:p>
          <a:p>
            <a:pPr marL="91440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Já tem um desenvolvedor </a:t>
            </a:r>
            <a:endParaRPr sz="2400"/>
          </a:p>
          <a:p>
            <a:pPr marL="457200" lvl="0" indent="45720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/>
              <a:t>acostumado a mantê-la, etc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Utilidade #1: Reúso de projeto</a:t>
            </a:r>
            <a:endParaRPr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Suponha que eu tenho um problema de projeto</a:t>
            </a:r>
            <a:endParaRPr sz="240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Pode existir um padrão que resolve esse problema </a:t>
            </a:r>
            <a:endParaRPr sz="240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Vantagem: ganho tempo e não preciso reinventar a roda</a:t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2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Solução: </a:t>
            </a:r>
            <a:r>
              <a:rPr lang="en" b="1" dirty="0"/>
              <a:t>Padrão Proxy</a:t>
            </a:r>
            <a:endParaRPr sz="2400" b="1" dirty="0"/>
          </a:p>
        </p:txBody>
      </p:sp>
      <p:sp>
        <p:nvSpPr>
          <p:cNvPr id="285" name="Google Shape;285;p42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286" name="Google Shape;286;p42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Proxy: objeto intermediário entre cliente e um objeto base</a:t>
            </a:r>
            <a:endParaRPr sz="2400" dirty="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Clientes não "falam" mais com o objeto base </a:t>
            </a:r>
            <a:r>
              <a:rPr lang="en" sz="2200" dirty="0"/>
              <a:t>(diretamente)</a:t>
            </a:r>
            <a:endParaRPr sz="2200" dirty="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 sz="2400" dirty="0"/>
              <a:t>Eles têm que passar antes pelo proxy</a:t>
            </a:r>
            <a:endParaRPr sz="2400" dirty="0"/>
          </a:p>
        </p:txBody>
      </p:sp>
      <p:pic>
        <p:nvPicPr>
          <p:cNvPr id="287" name="Google Shape;28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358" y="2658775"/>
            <a:ext cx="7015478" cy="978043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2"/>
          <p:cNvSpPr/>
          <p:nvPr/>
        </p:nvSpPr>
        <p:spPr>
          <a:xfrm>
            <a:off x="3199675" y="2620275"/>
            <a:ext cx="2445600" cy="1281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9" name="Google Shape;289;p42"/>
          <p:cNvCxnSpPr/>
          <p:nvPr/>
        </p:nvCxnSpPr>
        <p:spPr>
          <a:xfrm flipH="1">
            <a:off x="2309600" y="3484418"/>
            <a:ext cx="1957600" cy="84380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0" name="Google Shape;290;p42"/>
          <p:cNvSpPr txBox="1"/>
          <p:nvPr/>
        </p:nvSpPr>
        <p:spPr>
          <a:xfrm>
            <a:off x="698750" y="4250675"/>
            <a:ext cx="3233700" cy="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Implementa a lógica do cache </a:t>
            </a:r>
            <a:endParaRPr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3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296" name="Google Shape;29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58" y="304800"/>
            <a:ext cx="6896100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1940" y="2576945"/>
            <a:ext cx="7239000" cy="1143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8" name="Google Shape;298;p43"/>
          <p:cNvCxnSpPr/>
          <p:nvPr/>
        </p:nvCxnSpPr>
        <p:spPr>
          <a:xfrm>
            <a:off x="6327475" y="989875"/>
            <a:ext cx="1334089" cy="1760252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9" name="Google Shape;299;p43"/>
          <p:cNvSpPr/>
          <p:nvPr/>
        </p:nvSpPr>
        <p:spPr>
          <a:xfrm>
            <a:off x="3618050" y="630575"/>
            <a:ext cx="3168000" cy="393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pic>
        <p:nvPicPr>
          <p:cNvPr id="305" name="Google Shape;30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58" y="304800"/>
            <a:ext cx="6896100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286" y="2666567"/>
            <a:ext cx="6890787" cy="10295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7" name="Google Shape;307;p44"/>
          <p:cNvCxnSpPr/>
          <p:nvPr/>
        </p:nvCxnSpPr>
        <p:spPr>
          <a:xfrm flipH="1">
            <a:off x="4204855" y="1786175"/>
            <a:ext cx="367145" cy="1052945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8" name="Google Shape;308;p44"/>
          <p:cNvSpPr/>
          <p:nvPr/>
        </p:nvSpPr>
        <p:spPr>
          <a:xfrm>
            <a:off x="1713050" y="1392575"/>
            <a:ext cx="4509600" cy="393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314" name="Google Shape;31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58" y="304800"/>
            <a:ext cx="6896100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58" y="3358430"/>
            <a:ext cx="6379615" cy="10403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6" name="Google Shape;316;p45"/>
          <p:cNvCxnSpPr/>
          <p:nvPr/>
        </p:nvCxnSpPr>
        <p:spPr>
          <a:xfrm flipH="1">
            <a:off x="884043" y="2471975"/>
            <a:ext cx="2905175" cy="1033225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7" name="Google Shape;317;p45"/>
          <p:cNvSpPr/>
          <p:nvPr/>
        </p:nvSpPr>
        <p:spPr>
          <a:xfrm>
            <a:off x="2475050" y="2078375"/>
            <a:ext cx="3088200" cy="393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6"/>
          <p:cNvSpPr txBox="1">
            <a:spLocks noGrp="1"/>
          </p:cNvSpPr>
          <p:nvPr>
            <p:ph type="title"/>
          </p:nvPr>
        </p:nvSpPr>
        <p:spPr>
          <a:xfrm>
            <a:off x="311700" y="1511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 código de BookSearchProxy está no livro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323" name="Google Shape;323;p46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7"/>
          <p:cNvSpPr txBox="1">
            <a:spLocks noGrp="1"/>
          </p:cNvSpPr>
          <p:nvPr>
            <p:ph type="title"/>
          </p:nvPr>
        </p:nvSpPr>
        <p:spPr>
          <a:xfrm>
            <a:off x="235500" y="19984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/>
              <a:t>(4) Adaptador </a:t>
            </a:r>
            <a:endParaRPr sz="2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8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Contexto: Sistema para Controlar Projetores Multimídia</a:t>
            </a:r>
            <a:endParaRPr dirty="0"/>
          </a:p>
        </p:txBody>
      </p:sp>
      <p:sp>
        <p:nvSpPr>
          <p:cNvPr id="334" name="Google Shape;334;p48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335" name="Google Shape;335;p48"/>
          <p:cNvSpPr txBox="1"/>
          <p:nvPr/>
        </p:nvSpPr>
        <p:spPr>
          <a:xfrm>
            <a:off x="1380930" y="4156098"/>
            <a:ext cx="3595800" cy="572700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Classes fornecidas pelos fabricantes dos projetores</a:t>
            </a:r>
            <a:endParaRPr dirty="0"/>
          </a:p>
        </p:txBody>
      </p:sp>
      <p:pic>
        <p:nvPicPr>
          <p:cNvPr id="336" name="Google Shape;33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369" y="1365246"/>
            <a:ext cx="5905576" cy="26456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9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</a:t>
            </a:r>
            <a:endParaRPr sz="2400" dirty="0"/>
          </a:p>
        </p:txBody>
      </p:sp>
      <p:sp>
        <p:nvSpPr>
          <p:cNvPr id="342" name="Google Shape;342;p49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343" name="Google Shape;343;p49"/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No sistema de controle de multimídias, eu gostaria de manipular uma única interface Projetor</a:t>
            </a:r>
            <a:endParaRPr sz="2400" dirty="0"/>
          </a:p>
        </p:txBody>
      </p:sp>
      <p:pic>
        <p:nvPicPr>
          <p:cNvPr id="344" name="Google Shape;34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558" y="1896775"/>
            <a:ext cx="5772334" cy="30181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345" name="Google Shape;345;p49"/>
          <p:cNvCxnSpPr/>
          <p:nvPr/>
        </p:nvCxnSpPr>
        <p:spPr>
          <a:xfrm flipV="1">
            <a:off x="3299600" y="2147455"/>
            <a:ext cx="3593625" cy="15985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6" name="Google Shape;346;p49"/>
          <p:cNvSpPr txBox="1"/>
          <p:nvPr/>
        </p:nvSpPr>
        <p:spPr>
          <a:xfrm>
            <a:off x="6893225" y="1348079"/>
            <a:ext cx="2062800" cy="2138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Sempre usaria objetos dessa interface, sem me preocupar com a classe concreta que implementa a interface</a:t>
            </a:r>
            <a:endParaRPr sz="1800"/>
          </a:p>
        </p:txBody>
      </p:sp>
      <p:sp>
        <p:nvSpPr>
          <p:cNvPr id="347" name="Google Shape;347;p49"/>
          <p:cNvSpPr/>
          <p:nvPr/>
        </p:nvSpPr>
        <p:spPr>
          <a:xfrm>
            <a:off x="1941650" y="3602375"/>
            <a:ext cx="2518500" cy="393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 (cont.) </a:t>
            </a:r>
            <a:endParaRPr sz="2400"/>
          </a:p>
        </p:txBody>
      </p:sp>
      <p:sp>
        <p:nvSpPr>
          <p:cNvPr id="353" name="Google Shape;353;p50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354" name="Google Shape;354;p50"/>
          <p:cNvSpPr txBox="1"/>
          <p:nvPr/>
        </p:nvSpPr>
        <p:spPr>
          <a:xfrm>
            <a:off x="177550" y="3396650"/>
            <a:ext cx="64410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>
                <a:solidFill>
                  <a:schemeClr val="dk2"/>
                </a:solidFill>
              </a:rPr>
              <a:t>São classes dos fabricantes dos projetores</a:t>
            </a:r>
            <a:endParaRPr sz="2200" dirty="0">
              <a:solidFill>
                <a:schemeClr val="dk2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>
                <a:solidFill>
                  <a:schemeClr val="dk2"/>
                </a:solidFill>
              </a:rPr>
              <a:t>Eu não tenho acesso a elas. Para, por exemplo, fazer com que elas implementem a interface Projetor</a:t>
            </a:r>
            <a:endParaRPr sz="2200" dirty="0"/>
          </a:p>
        </p:txBody>
      </p:sp>
      <p:pic>
        <p:nvPicPr>
          <p:cNvPr id="355" name="Google Shape;35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017725"/>
            <a:ext cx="5100401" cy="22849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Solução: </a:t>
            </a:r>
            <a:r>
              <a:rPr lang="en" b="1" dirty="0"/>
              <a:t>Padrão Adaptador</a:t>
            </a:r>
            <a:endParaRPr b="1" dirty="0"/>
          </a:p>
        </p:txBody>
      </p:sp>
      <p:sp>
        <p:nvSpPr>
          <p:cNvPr id="361" name="Google Shape;361;p51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pic>
        <p:nvPicPr>
          <p:cNvPr id="362" name="Google Shape;36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150" y="789125"/>
            <a:ext cx="3810000" cy="381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3" name="Google Shape;363;p51"/>
          <p:cNvCxnSpPr/>
          <p:nvPr/>
        </p:nvCxnSpPr>
        <p:spPr>
          <a:xfrm rot="10800000">
            <a:off x="1498575" y="2293400"/>
            <a:ext cx="2150400" cy="124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4" name="Google Shape;364;p51"/>
          <p:cNvCxnSpPr>
            <a:endCxn id="365" idx="1"/>
          </p:cNvCxnSpPr>
          <p:nvPr/>
        </p:nvCxnSpPr>
        <p:spPr>
          <a:xfrm rot="10800000" flipH="1">
            <a:off x="5318050" y="1719475"/>
            <a:ext cx="1225800" cy="49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6" name="Google Shape;366;p51"/>
          <p:cNvSpPr txBox="1"/>
          <p:nvPr/>
        </p:nvSpPr>
        <p:spPr>
          <a:xfrm>
            <a:off x="524050" y="1672075"/>
            <a:ext cx="2372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Padrão (ou interface) de entrada</a:t>
            </a:r>
            <a:endParaRPr sz="1800"/>
          </a:p>
        </p:txBody>
      </p:sp>
      <p:sp>
        <p:nvSpPr>
          <p:cNvPr id="365" name="Google Shape;365;p51"/>
          <p:cNvSpPr txBox="1"/>
          <p:nvPr/>
        </p:nvSpPr>
        <p:spPr>
          <a:xfrm>
            <a:off x="6543850" y="1291075"/>
            <a:ext cx="2372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Padrão (ou interface) de saída</a:t>
            </a:r>
            <a:endParaRPr sz="1800"/>
          </a:p>
        </p:txBody>
      </p:sp>
      <p:sp>
        <p:nvSpPr>
          <p:cNvPr id="367" name="Google Shape;367;p51"/>
          <p:cNvSpPr txBox="1"/>
          <p:nvPr/>
        </p:nvSpPr>
        <p:spPr>
          <a:xfrm>
            <a:off x="2896400" y="4292775"/>
            <a:ext cx="2433900" cy="393600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Classe Adaptadora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Utilidade #2: Vocabulário para comunicação</a:t>
            </a: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Vocabulário para discussões, documentação, etc</a:t>
            </a:r>
            <a:endParaRPr sz="240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322" y="1585048"/>
            <a:ext cx="7667625" cy="17621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2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Solução: Implementar uma Classe Adaptadora</a:t>
            </a:r>
            <a:endParaRPr dirty="0"/>
          </a:p>
        </p:txBody>
      </p:sp>
      <p:sp>
        <p:nvSpPr>
          <p:cNvPr id="373" name="Google Shape;373;p52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pic>
        <p:nvPicPr>
          <p:cNvPr id="374" name="Google Shape;37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58" y="941525"/>
            <a:ext cx="8276243" cy="375960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5" name="Google Shape;375;p52"/>
          <p:cNvSpPr/>
          <p:nvPr/>
        </p:nvSpPr>
        <p:spPr>
          <a:xfrm>
            <a:off x="4832950" y="834600"/>
            <a:ext cx="3222000" cy="485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52"/>
          <p:cNvSpPr/>
          <p:nvPr/>
        </p:nvSpPr>
        <p:spPr>
          <a:xfrm>
            <a:off x="641950" y="3120600"/>
            <a:ext cx="3222000" cy="1032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3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Solução: Implementar uma Classe Adaptadora</a:t>
            </a:r>
            <a:endParaRPr dirty="0"/>
          </a:p>
        </p:txBody>
      </p:sp>
      <p:sp>
        <p:nvSpPr>
          <p:cNvPr id="382" name="Google Shape;382;p53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pic>
        <p:nvPicPr>
          <p:cNvPr id="383" name="Google Shape;38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58" y="941525"/>
            <a:ext cx="8276243" cy="375960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84" name="Google Shape;384;p53"/>
          <p:cNvSpPr/>
          <p:nvPr/>
        </p:nvSpPr>
        <p:spPr>
          <a:xfrm>
            <a:off x="1784950" y="1444200"/>
            <a:ext cx="3806400" cy="485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53"/>
          <p:cNvSpPr/>
          <p:nvPr/>
        </p:nvSpPr>
        <p:spPr>
          <a:xfrm>
            <a:off x="641950" y="3474300"/>
            <a:ext cx="3222000" cy="393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4"/>
          <p:cNvSpPr txBox="1">
            <a:spLocks noGrp="1"/>
          </p:cNvSpPr>
          <p:nvPr>
            <p:ph type="sldNum" idx="12"/>
          </p:nvPr>
        </p:nvSpPr>
        <p:spPr>
          <a:xfrm>
            <a:off x="166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pic>
        <p:nvPicPr>
          <p:cNvPr id="391" name="Google Shape;39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550" y="331925"/>
            <a:ext cx="3810000" cy="381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2" name="Google Shape;392;p54"/>
          <p:cNvCxnSpPr/>
          <p:nvPr/>
        </p:nvCxnSpPr>
        <p:spPr>
          <a:xfrm rot="10800000">
            <a:off x="1650975" y="1836200"/>
            <a:ext cx="2150400" cy="124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3" name="Google Shape;393;p54"/>
          <p:cNvCxnSpPr>
            <a:endCxn id="394" idx="1"/>
          </p:cNvCxnSpPr>
          <p:nvPr/>
        </p:nvCxnSpPr>
        <p:spPr>
          <a:xfrm rot="10800000" flipH="1">
            <a:off x="5470450" y="1262275"/>
            <a:ext cx="1225800" cy="49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5" name="Google Shape;395;p54"/>
          <p:cNvSpPr txBox="1"/>
          <p:nvPr/>
        </p:nvSpPr>
        <p:spPr>
          <a:xfrm>
            <a:off x="676450" y="1214875"/>
            <a:ext cx="1649700" cy="856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Padrão de Entrada</a:t>
            </a:r>
            <a:endParaRPr sz="1800"/>
          </a:p>
        </p:txBody>
      </p:sp>
      <p:sp>
        <p:nvSpPr>
          <p:cNvPr id="394" name="Google Shape;394;p54"/>
          <p:cNvSpPr txBox="1"/>
          <p:nvPr/>
        </p:nvSpPr>
        <p:spPr>
          <a:xfrm>
            <a:off x="6696250" y="833875"/>
            <a:ext cx="1649700" cy="856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Padrão de Saída</a:t>
            </a:r>
            <a:endParaRPr sz="1800"/>
          </a:p>
        </p:txBody>
      </p:sp>
      <p:sp>
        <p:nvSpPr>
          <p:cNvPr id="396" name="Google Shape;396;p54"/>
          <p:cNvSpPr txBox="1"/>
          <p:nvPr/>
        </p:nvSpPr>
        <p:spPr>
          <a:xfrm>
            <a:off x="719375" y="2387775"/>
            <a:ext cx="1519200" cy="393600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Projetor</a:t>
            </a:r>
            <a:endParaRPr sz="1800"/>
          </a:p>
        </p:txBody>
      </p:sp>
      <p:sp>
        <p:nvSpPr>
          <p:cNvPr id="397" name="Google Shape;397;p54"/>
          <p:cNvSpPr txBox="1"/>
          <p:nvPr/>
        </p:nvSpPr>
        <p:spPr>
          <a:xfrm>
            <a:off x="2790100" y="3835575"/>
            <a:ext cx="3033600" cy="393600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AdaptadorProjetorSamsung</a:t>
            </a:r>
            <a:endParaRPr sz="1800"/>
          </a:p>
        </p:txBody>
      </p:sp>
      <p:sp>
        <p:nvSpPr>
          <p:cNvPr id="398" name="Google Shape;398;p54"/>
          <p:cNvSpPr txBox="1"/>
          <p:nvPr/>
        </p:nvSpPr>
        <p:spPr>
          <a:xfrm>
            <a:off x="6482850" y="1930575"/>
            <a:ext cx="2062200" cy="393600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ProjetorSamsung</a:t>
            </a:r>
            <a:endParaRPr sz="1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160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dirty="0"/>
              <a:t>Bibliografia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847674"/>
            <a:ext cx="8520600" cy="11058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lnSpc>
                <a:spcPct val="114000"/>
              </a:lnSpc>
              <a:spcAft>
                <a:spcPts val="1000"/>
              </a:spcAft>
              <a:buSzPts val="2400"/>
            </a:pPr>
            <a:r>
              <a:rPr lang="pt-BR" sz="2000" dirty="0"/>
              <a:t>Marco Tulio Valente. </a:t>
            </a:r>
            <a:r>
              <a:rPr lang="pt-BR" sz="2000" b="1" dirty="0"/>
              <a:t>Engenharia de Software Moderna: Princípios e Práticas para Desenvolvimento de Software com Produtividade. </a:t>
            </a:r>
            <a:r>
              <a:rPr lang="pt-BR" sz="2000" dirty="0"/>
              <a:t>Leanpub, 2020</a:t>
            </a:r>
            <a:r>
              <a:rPr lang="pt-BR" sz="2000" dirty="0" smtClean="0"/>
              <a:t>.</a:t>
            </a:r>
          </a:p>
          <a:p>
            <a:pPr lvl="1" indent="-381000">
              <a:lnSpc>
                <a:spcPct val="114000"/>
              </a:lnSpc>
              <a:spcAft>
                <a:spcPts val="1000"/>
              </a:spcAft>
              <a:buSzPts val="2400"/>
            </a:pPr>
            <a:r>
              <a:rPr lang="pt-BR" sz="1800" dirty="0" smtClean="0"/>
              <a:t>Cap. 6 – Padrões de Projeto</a:t>
            </a:r>
            <a:endParaRPr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236" y="2427321"/>
            <a:ext cx="1515440" cy="223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3" y="48491"/>
            <a:ext cx="7165137" cy="3553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Estrutura da Apresentação dos Padrões</a:t>
            </a:r>
            <a:endParaRPr dirty="0"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Contexto (sistema ou parte de um sistema)</a:t>
            </a:r>
            <a:endParaRPr sz="240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Problema (de projeto)</a:t>
            </a:r>
            <a:endParaRPr sz="240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Solução (por meio de um padrão de projeto)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Importante</a:t>
            </a:r>
            <a:endParaRPr dirty="0"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Padrões de projeto ajudam em </a:t>
            </a:r>
            <a:r>
              <a:rPr lang="en" sz="2400" b="1"/>
              <a:t>design for change</a:t>
            </a:r>
            <a:endParaRPr sz="2400" b="1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Facilitam mudanças futuras no código</a:t>
            </a:r>
            <a:endParaRPr sz="240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Se o código dificilmente vai precisar de mudar, então uso de padrões não é interessante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235500" y="19984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/>
              <a:t>(1) Fábrica </a:t>
            </a:r>
            <a:endParaRPr sz="2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Relembrando a estrutura da explicação/slides</a:t>
            </a:r>
            <a:endParaRPr dirty="0"/>
          </a:p>
        </p:txBody>
      </p:sp>
      <p:sp>
        <p:nvSpPr>
          <p:cNvPr id="111" name="Google Shape;111;p21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Contexto </a:t>
            </a:r>
            <a:endParaRPr sz="240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Problema </a:t>
            </a:r>
            <a:endParaRPr sz="240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Solução 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617</Words>
  <Application>Microsoft Office PowerPoint</Application>
  <PresentationFormat>On-screen Show (16:9)</PresentationFormat>
  <Paragraphs>144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Arial</vt:lpstr>
      <vt:lpstr>Simple Light</vt:lpstr>
      <vt:lpstr> Padrões de Projeto  Prof. Eduardo Campos (CEFET-MG) </vt:lpstr>
      <vt:lpstr>Padrões de Projeto</vt:lpstr>
      <vt:lpstr>Utilidade #1: Reúso de projeto</vt:lpstr>
      <vt:lpstr>Utilidade #2: Vocabulário para comunicação</vt:lpstr>
      <vt:lpstr>PowerPoint Presentation</vt:lpstr>
      <vt:lpstr>Estrutura da Apresentação dos Padrões</vt:lpstr>
      <vt:lpstr>Importante</vt:lpstr>
      <vt:lpstr> (1) Fábrica    </vt:lpstr>
      <vt:lpstr>Relembrando a estrutura da explicação/slides</vt:lpstr>
      <vt:lpstr>Contexto: Sistema que usa canais de comunicação</vt:lpstr>
      <vt:lpstr>Problema</vt:lpstr>
      <vt:lpstr>Solução: Padrão Fábrica</vt:lpstr>
      <vt:lpstr>Sem Fábrica</vt:lpstr>
      <vt:lpstr>Sem Fábrica</vt:lpstr>
      <vt:lpstr> (2) Singleton    </vt:lpstr>
      <vt:lpstr>Contexto:  Classe Logger</vt:lpstr>
      <vt:lpstr>Contexto:  Classe Logger</vt:lpstr>
      <vt:lpstr>Contexto:  Classe Logger</vt:lpstr>
      <vt:lpstr>Problema:  Cada método cliente usa sua própria instância de Logger</vt:lpstr>
      <vt:lpstr>Problema</vt:lpstr>
      <vt:lpstr>Solução: Padrão Singleton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(3) Proxy    </vt:lpstr>
      <vt:lpstr>Contexto: Função que pesquisa livros</vt:lpstr>
      <vt:lpstr>Problema: Inserir um cache (para melhorar desempenho)</vt:lpstr>
      <vt:lpstr>Solução: Padrão Proxy</vt:lpstr>
      <vt:lpstr>PowerPoint Presentation</vt:lpstr>
      <vt:lpstr>PowerPoint Presentation</vt:lpstr>
      <vt:lpstr>PowerPoint Presentation</vt:lpstr>
      <vt:lpstr>O código de BookSearchProxy está no livro</vt:lpstr>
      <vt:lpstr> (4) Adaptador    </vt:lpstr>
      <vt:lpstr>Contexto: Sistema para Controlar Projetores Multimídia</vt:lpstr>
      <vt:lpstr>Problema</vt:lpstr>
      <vt:lpstr>Problema (cont.) </vt:lpstr>
      <vt:lpstr>Solução: Padrão Adaptador</vt:lpstr>
      <vt:lpstr>Solução: Implementar uma Classe Adaptadora</vt:lpstr>
      <vt:lpstr>Solução: Implementar uma Classe Adaptadora</vt:lpstr>
      <vt:lpstr>PowerPoint Presentation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 Moderna  Cap. 6 - Padrões de Projeto  Prof. Marco Tulio Valente  https://engsoftmoderna.info</dc:title>
  <cp:lastModifiedBy>Eduardo Cunha Campos</cp:lastModifiedBy>
  <cp:revision>19</cp:revision>
  <dcterms:modified xsi:type="dcterms:W3CDTF">2020-09-28T17:30:17Z</dcterms:modified>
</cp:coreProperties>
</file>