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55"/>
  </p:notesMasterIdLst>
  <p:sldIdLst>
    <p:sldId id="256" r:id="rId2"/>
    <p:sldId id="257" r:id="rId3"/>
    <p:sldId id="262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329" r:id="rId36"/>
    <p:sldId id="330" r:id="rId37"/>
    <p:sldId id="331" r:id="rId38"/>
    <p:sldId id="332" r:id="rId39"/>
    <p:sldId id="333" r:id="rId40"/>
    <p:sldId id="334" r:id="rId41"/>
    <p:sldId id="335" r:id="rId42"/>
    <p:sldId id="336" r:id="rId43"/>
    <p:sldId id="337" r:id="rId44"/>
    <p:sldId id="338" r:id="rId45"/>
    <p:sldId id="339" r:id="rId46"/>
    <p:sldId id="340" r:id="rId47"/>
    <p:sldId id="341" r:id="rId48"/>
    <p:sldId id="342" r:id="rId49"/>
    <p:sldId id="343" r:id="rId50"/>
    <p:sldId id="344" r:id="rId51"/>
    <p:sldId id="345" r:id="rId52"/>
    <p:sldId id="346" r:id="rId53"/>
    <p:sldId id="393" r:id="rId5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2145d3f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2145d3f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71a2718300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71a2718300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71a2718300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71a2718300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71a2718300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71a2718300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71a2718300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71a2718300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71a2718300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71a2718300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71a2718300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71a2718300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71a2718300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71a2718300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71a2718300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71a2718300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71a2718300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71a2718300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71a2718300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71a2718300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0fb6c272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0fb6c272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71a2718300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71a2718300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71a2718300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71a2718300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71a2718300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71a2718300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71a2718300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71a2718300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71b7ae42f5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71b7ae42f5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71b7ae42f5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71b7ae42f5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71b7ae42f5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71b7ae42f5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71a2718300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71a2718300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71a2718300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71a2718300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71a2718300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71a2718300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f244a52d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f244a52d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71a2718300_0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71a2718300_0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71b7ae42f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71b7ae42f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71a2718300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71a2718300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71a2718300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71a2718300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71a2718300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71a2718300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71b7ae42f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71b7ae42f5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71a2718300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71a2718300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71b7ae42f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71b7ae42f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71a2718300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71a2718300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71a2718300_0_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71a2718300_0_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71a271830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71a271830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71a2718300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71a2718300_0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71a2718300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71a2718300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71a2718300_0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71a2718300_0_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71a2718300_0_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71a2718300_0_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71a2718300_0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71a2718300_0_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71a2718300_0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71a2718300_0_4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71a2718300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71a2718300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71a2718300_0_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71a2718300_0_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71a2718300_0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71a2718300_0_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71a2718300_0_4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71a2718300_0_4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71a271830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71a271830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71a2718300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71a2718300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71a2718300_0_4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71a2718300_0_4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71a2718300_0_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71a2718300_0_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91cb86c26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91cb86c26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71a271830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71a271830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71a271830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71a271830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71a271830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71a271830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71a271830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71a271830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39100" y="1597969"/>
            <a:ext cx="8520600" cy="17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sz="3200" b="1" dirty="0"/>
              <a:t>Padrões de Projeto</a:t>
            </a:r>
            <a:r>
              <a:rPr lang="pt-BR" sz="2400" b="1" dirty="0"/>
              <a:t/>
            </a:r>
            <a:br>
              <a:rPr lang="pt-BR" sz="2400" b="1" dirty="0"/>
            </a:br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/>
              <a:t>Prof. Eduardo Campos (CEFET-MG)</a:t>
            </a:r>
            <a:br>
              <a:rPr lang="pt-BR" sz="2400" dirty="0"/>
            </a:br>
            <a:endParaRPr sz="24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5" name="Google Shape;56;p13"/>
          <p:cNvSpPr txBox="1"/>
          <p:nvPr/>
        </p:nvSpPr>
        <p:spPr>
          <a:xfrm>
            <a:off x="751450" y="4455775"/>
            <a:ext cx="76959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0000"/>
              </a:solidFill>
            </a:endParaRPr>
          </a:p>
        </p:txBody>
      </p:sp>
      <p:sp>
        <p:nvSpPr>
          <p:cNvPr id="6" name="Google Shape;56;p13"/>
          <p:cNvSpPr txBox="1"/>
          <p:nvPr/>
        </p:nvSpPr>
        <p:spPr>
          <a:xfrm>
            <a:off x="499953" y="4663217"/>
            <a:ext cx="3650673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>
                <a:solidFill>
                  <a:schemeClr val="tx1"/>
                </a:solidFill>
                <a:highlight>
                  <a:schemeClr val="lt1"/>
                </a:highlight>
              </a:rPr>
              <a:t>Slides do prof. Marco Tulio Valente do DCC/UFMG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1"/>
          <p:cNvSpPr txBox="1">
            <a:spLocks noGrp="1"/>
          </p:cNvSpPr>
          <p:nvPr>
            <p:ph type="title"/>
          </p:nvPr>
        </p:nvSpPr>
        <p:spPr>
          <a:xfrm>
            <a:off x="311700" y="18760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Contexto: Sistema que usa canais de comunicação</a:t>
            </a:r>
            <a:endParaRPr dirty="0"/>
          </a:p>
        </p:txBody>
      </p:sp>
      <p:sp>
        <p:nvSpPr>
          <p:cNvPr id="443" name="Google Shape;443;p61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444" name="Google Shape;444;p61"/>
          <p:cNvSpPr txBox="1">
            <a:spLocks noGrp="1"/>
          </p:cNvSpPr>
          <p:nvPr>
            <p:ph type="body" idx="1"/>
          </p:nvPr>
        </p:nvSpPr>
        <p:spPr>
          <a:xfrm>
            <a:off x="311700" y="847675"/>
            <a:ext cx="8520600" cy="5456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SzPts val="2400"/>
              <a:buChar char="●"/>
            </a:pPr>
            <a:r>
              <a:rPr lang="en" sz="2400"/>
              <a:t>Já foi usado para explicar o padrão Fábrica</a:t>
            </a:r>
            <a:endParaRPr sz="2400"/>
          </a:p>
        </p:txBody>
      </p:sp>
      <p:pic>
        <p:nvPicPr>
          <p:cNvPr id="445" name="Google Shape;44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958" y="1568108"/>
            <a:ext cx="5540575" cy="319517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2"/>
          <p:cNvSpPr txBox="1">
            <a:spLocks noGrp="1"/>
          </p:cNvSpPr>
          <p:nvPr>
            <p:ph type="title"/>
          </p:nvPr>
        </p:nvSpPr>
        <p:spPr>
          <a:xfrm>
            <a:off x="311700" y="212796"/>
            <a:ext cx="8520600" cy="926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Problema: Precisamos adicionar funcionalidades extras em canais</a:t>
            </a:r>
            <a:endParaRPr dirty="0"/>
          </a:p>
        </p:txBody>
      </p:sp>
      <p:sp>
        <p:nvSpPr>
          <p:cNvPr id="451" name="Google Shape;451;p62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452" name="Google Shape;452;p62"/>
          <p:cNvSpPr txBox="1">
            <a:spLocks noGrp="1"/>
          </p:cNvSpPr>
          <p:nvPr>
            <p:ph type="body" idx="1"/>
          </p:nvPr>
        </p:nvSpPr>
        <p:spPr>
          <a:xfrm>
            <a:off x="235500" y="1304875"/>
            <a:ext cx="8520600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Em muitos usos, os canais "default" (TCP ou UDP) não são suficientes</a:t>
            </a:r>
            <a:endParaRPr sz="2400" dirty="0"/>
          </a:p>
          <a:p>
            <a:pPr marL="45720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 dirty="0"/>
              <a:t>Por exemplo, precisamos também de canais com:</a:t>
            </a:r>
            <a:endParaRPr sz="2400" dirty="0"/>
          </a:p>
          <a:p>
            <a:pPr marL="914400" lvl="1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 dirty="0"/>
              <a:t>Compactação e descompactação de </a:t>
            </a:r>
            <a:r>
              <a:rPr lang="en" sz="2400" dirty="0" smtClean="0"/>
              <a:t>dados</a:t>
            </a:r>
          </a:p>
          <a:p>
            <a:pPr lvl="1" indent="-381000">
              <a:lnSpc>
                <a:spcPct val="114000"/>
              </a:lnSpc>
              <a:spcBef>
                <a:spcPts val="1000"/>
              </a:spcBef>
              <a:buSzPts val="2400"/>
            </a:pPr>
            <a:r>
              <a:rPr lang="pt-BR" sz="2400" dirty="0"/>
              <a:t>Logging dos dados </a:t>
            </a:r>
            <a:r>
              <a:rPr lang="pt-BR" sz="2400" dirty="0" smtClean="0"/>
              <a:t>enviados</a:t>
            </a:r>
            <a:endParaRPr sz="2400" dirty="0"/>
          </a:p>
          <a:p>
            <a:pPr marL="914400" lvl="1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 dirty="0"/>
              <a:t>Buffers (ou caches) de dados</a:t>
            </a:r>
            <a:endParaRPr sz="2400" dirty="0"/>
          </a:p>
          <a:p>
            <a:pPr marL="914400" lvl="1" indent="-381000" algn="l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○"/>
            </a:pPr>
            <a:r>
              <a:rPr lang="en" sz="2400" dirty="0" smtClean="0"/>
              <a:t>etc</a:t>
            </a:r>
            <a:endParaRPr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3"/>
          <p:cNvSpPr txBox="1">
            <a:spLocks noGrp="1"/>
          </p:cNvSpPr>
          <p:nvPr>
            <p:ph type="title"/>
          </p:nvPr>
        </p:nvSpPr>
        <p:spPr>
          <a:xfrm>
            <a:off x="311700" y="18316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Possível solução: via herança</a:t>
            </a:r>
            <a:endParaRPr dirty="0"/>
          </a:p>
        </p:txBody>
      </p:sp>
      <p:sp>
        <p:nvSpPr>
          <p:cNvPr id="458" name="Google Shape;458;p63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459" name="Google Shape;459;p63"/>
          <p:cNvSpPr txBox="1">
            <a:spLocks noGrp="1"/>
          </p:cNvSpPr>
          <p:nvPr>
            <p:ph type="body" idx="1"/>
          </p:nvPr>
        </p:nvSpPr>
        <p:spPr>
          <a:xfrm>
            <a:off x="235500" y="847675"/>
            <a:ext cx="8596800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SzPts val="2400"/>
              <a:buChar char="●"/>
            </a:pPr>
            <a:r>
              <a:rPr lang="en" sz="2400" dirty="0"/>
              <a:t>Subclasses são criadas para essas novas funcionalidades</a:t>
            </a:r>
            <a:endParaRPr sz="2400" dirty="0"/>
          </a:p>
        </p:txBody>
      </p:sp>
      <p:pic>
        <p:nvPicPr>
          <p:cNvPr id="460" name="Google Shape;46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13718"/>
            <a:ext cx="7010757" cy="2628511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63"/>
          <p:cNvSpPr/>
          <p:nvPr/>
        </p:nvSpPr>
        <p:spPr>
          <a:xfrm>
            <a:off x="562958" y="1836718"/>
            <a:ext cx="4074356" cy="397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4"/>
          <p:cNvSpPr txBox="1">
            <a:spLocks noGrp="1"/>
          </p:cNvSpPr>
          <p:nvPr>
            <p:ph type="title"/>
          </p:nvPr>
        </p:nvSpPr>
        <p:spPr>
          <a:xfrm>
            <a:off x="306077" y="19514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Possível solução: via herança</a:t>
            </a:r>
            <a:endParaRPr dirty="0"/>
          </a:p>
        </p:txBody>
      </p:sp>
      <p:sp>
        <p:nvSpPr>
          <p:cNvPr id="467" name="Google Shape;467;p64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468" name="Google Shape;468;p64"/>
          <p:cNvSpPr txBox="1">
            <a:spLocks noGrp="1"/>
          </p:cNvSpPr>
          <p:nvPr>
            <p:ph type="body" idx="1"/>
          </p:nvPr>
        </p:nvSpPr>
        <p:spPr>
          <a:xfrm>
            <a:off x="235499" y="847675"/>
            <a:ext cx="8661757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SzPts val="2400"/>
              <a:buChar char="●"/>
            </a:pPr>
            <a:r>
              <a:rPr lang="en" sz="2400" dirty="0"/>
              <a:t>Subclasses são criadas para essas novas funcionalidades</a:t>
            </a:r>
            <a:endParaRPr sz="2400" dirty="0"/>
          </a:p>
        </p:txBody>
      </p:sp>
      <p:pic>
        <p:nvPicPr>
          <p:cNvPr id="469" name="Google Shape;469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077" y="1363376"/>
            <a:ext cx="7424414" cy="273691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64"/>
          <p:cNvSpPr/>
          <p:nvPr/>
        </p:nvSpPr>
        <p:spPr>
          <a:xfrm>
            <a:off x="641072" y="1786376"/>
            <a:ext cx="4177671" cy="397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5"/>
          <p:cNvSpPr txBox="1">
            <a:spLocks noGrp="1"/>
          </p:cNvSpPr>
          <p:nvPr>
            <p:ph type="title"/>
          </p:nvPr>
        </p:nvSpPr>
        <p:spPr>
          <a:xfrm>
            <a:off x="235500" y="17202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Possível solução: via herança</a:t>
            </a:r>
            <a:endParaRPr dirty="0"/>
          </a:p>
        </p:txBody>
      </p:sp>
      <p:sp>
        <p:nvSpPr>
          <p:cNvPr id="476" name="Google Shape;476;p65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477" name="Google Shape;477;p65"/>
          <p:cNvSpPr txBox="1">
            <a:spLocks noGrp="1"/>
          </p:cNvSpPr>
          <p:nvPr>
            <p:ph type="body" idx="1"/>
          </p:nvPr>
        </p:nvSpPr>
        <p:spPr>
          <a:xfrm>
            <a:off x="235500" y="847675"/>
            <a:ext cx="8669014" cy="544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SzPts val="2400"/>
              <a:buChar char="●"/>
            </a:pPr>
            <a:r>
              <a:rPr lang="en" sz="2400" dirty="0"/>
              <a:t>Subclasses são criadas para essas novas funcionalidades</a:t>
            </a:r>
            <a:endParaRPr sz="2400" dirty="0"/>
          </a:p>
        </p:txBody>
      </p:sp>
      <p:pic>
        <p:nvPicPr>
          <p:cNvPr id="478" name="Google Shape;478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608" y="1391950"/>
            <a:ext cx="7403963" cy="2701080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65"/>
          <p:cNvSpPr/>
          <p:nvPr/>
        </p:nvSpPr>
        <p:spPr>
          <a:xfrm>
            <a:off x="641072" y="2347581"/>
            <a:ext cx="7051499" cy="397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6"/>
          <p:cNvSpPr txBox="1">
            <a:spLocks noGrp="1"/>
          </p:cNvSpPr>
          <p:nvPr>
            <p:ph type="title"/>
          </p:nvPr>
        </p:nvSpPr>
        <p:spPr>
          <a:xfrm>
            <a:off x="235500" y="19984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Problema: explosão no número de subclasses</a:t>
            </a:r>
            <a:endParaRPr sz="2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7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 precisamos de classes similares para UDP</a:t>
            </a:r>
            <a:endParaRPr dirty="0"/>
          </a:p>
        </p:txBody>
      </p:sp>
      <p:sp>
        <p:nvSpPr>
          <p:cNvPr id="490" name="Google Shape;490;p67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491" name="Google Shape;491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1" y="1093925"/>
            <a:ext cx="7819570" cy="29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8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Solução: </a:t>
            </a:r>
            <a:r>
              <a:rPr lang="en" b="1" dirty="0"/>
              <a:t>Padrão Decorador</a:t>
            </a:r>
            <a:endParaRPr b="1" dirty="0"/>
          </a:p>
        </p:txBody>
      </p:sp>
      <p:sp>
        <p:nvSpPr>
          <p:cNvPr id="497" name="Google Shape;497;p68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498" name="Google Shape;498;p68"/>
          <p:cNvSpPr txBox="1">
            <a:spLocks noGrp="1"/>
          </p:cNvSpPr>
          <p:nvPr>
            <p:ph type="body" idx="1"/>
          </p:nvPr>
        </p:nvSpPr>
        <p:spPr>
          <a:xfrm>
            <a:off x="235500" y="1000075"/>
            <a:ext cx="8520600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SzPts val="2400"/>
              <a:buChar char="●"/>
            </a:pPr>
            <a:r>
              <a:rPr lang="en" sz="2400"/>
              <a:t>Resolve o nosso problema -- que é adicionar novas funcionalidades em uma classe -- por meio de composição e não mais por meio de herança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9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Exemplo</a:t>
            </a:r>
            <a:endParaRPr dirty="0"/>
          </a:p>
        </p:txBody>
      </p:sp>
      <p:sp>
        <p:nvSpPr>
          <p:cNvPr id="504" name="Google Shape;504;p69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505" name="Google Shape;505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287175"/>
            <a:ext cx="8839199" cy="683651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69"/>
          <p:cNvSpPr/>
          <p:nvPr/>
        </p:nvSpPr>
        <p:spPr>
          <a:xfrm>
            <a:off x="3718600" y="1233275"/>
            <a:ext cx="2273700" cy="393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70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Exemplo</a:t>
            </a:r>
            <a:endParaRPr dirty="0"/>
          </a:p>
        </p:txBody>
      </p:sp>
      <p:sp>
        <p:nvSpPr>
          <p:cNvPr id="512" name="Google Shape;512;p70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513" name="Google Shape;513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287175"/>
            <a:ext cx="8839199" cy="683651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70"/>
          <p:cNvSpPr/>
          <p:nvPr/>
        </p:nvSpPr>
        <p:spPr>
          <a:xfrm>
            <a:off x="3718600" y="1233275"/>
            <a:ext cx="2273700" cy="393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70"/>
          <p:cNvSpPr/>
          <p:nvPr/>
        </p:nvSpPr>
        <p:spPr>
          <a:xfrm>
            <a:off x="1550824" y="1157075"/>
            <a:ext cx="4762889" cy="469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288608" y="160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Padrões de Projeto</a:t>
            </a: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847675"/>
            <a:ext cx="8520600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SzPts val="2400"/>
              <a:buChar char="●"/>
            </a:pPr>
            <a:r>
              <a:rPr lang="en" sz="2400"/>
              <a:t>Soluções recorrentes para problemas de projeto enfrentados por engenheiros de software</a:t>
            </a:r>
            <a:endParaRPr sz="240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158" y="1896775"/>
            <a:ext cx="2029877" cy="30943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2745235" y="4039517"/>
            <a:ext cx="3654314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1994, conhecido como livro da "Gangue dos Quatro" ou GoF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71"/>
          <p:cNvSpPr txBox="1">
            <a:spLocks noGrp="1"/>
          </p:cNvSpPr>
          <p:nvPr>
            <p:ph type="title"/>
          </p:nvPr>
        </p:nvSpPr>
        <p:spPr>
          <a:xfrm>
            <a:off x="288608" y="22005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Mais um exemplo</a:t>
            </a:r>
            <a:endParaRPr dirty="0"/>
          </a:p>
        </p:txBody>
      </p:sp>
      <p:sp>
        <p:nvSpPr>
          <p:cNvPr id="521" name="Google Shape;521;p71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522" name="Google Shape;522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2" cy="590899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71"/>
          <p:cNvSpPr/>
          <p:nvPr/>
        </p:nvSpPr>
        <p:spPr>
          <a:xfrm>
            <a:off x="6313475" y="1157875"/>
            <a:ext cx="2229600" cy="393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72"/>
          <p:cNvSpPr txBox="1">
            <a:spLocks noGrp="1"/>
          </p:cNvSpPr>
          <p:nvPr>
            <p:ph type="title"/>
          </p:nvPr>
        </p:nvSpPr>
        <p:spPr>
          <a:xfrm>
            <a:off x="311701" y="215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Mais um exemplo</a:t>
            </a:r>
            <a:endParaRPr dirty="0"/>
          </a:p>
        </p:txBody>
      </p:sp>
      <p:sp>
        <p:nvSpPr>
          <p:cNvPr id="529" name="Google Shape;529;p72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530" name="Google Shape;530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2" cy="590899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72"/>
          <p:cNvSpPr/>
          <p:nvPr/>
        </p:nvSpPr>
        <p:spPr>
          <a:xfrm>
            <a:off x="6313475" y="1157875"/>
            <a:ext cx="2229600" cy="393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72"/>
          <p:cNvSpPr/>
          <p:nvPr/>
        </p:nvSpPr>
        <p:spPr>
          <a:xfrm>
            <a:off x="4105975" y="1080550"/>
            <a:ext cx="4726200" cy="680474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73"/>
          <p:cNvSpPr txBox="1">
            <a:spLocks noGrp="1"/>
          </p:cNvSpPr>
          <p:nvPr>
            <p:ph type="title"/>
          </p:nvPr>
        </p:nvSpPr>
        <p:spPr>
          <a:xfrm>
            <a:off x="311701" y="19563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Mais um exemplo</a:t>
            </a:r>
            <a:endParaRPr dirty="0"/>
          </a:p>
        </p:txBody>
      </p:sp>
      <p:sp>
        <p:nvSpPr>
          <p:cNvPr id="538" name="Google Shape;538;p73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539" name="Google Shape;539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2" cy="590899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73"/>
          <p:cNvSpPr/>
          <p:nvPr/>
        </p:nvSpPr>
        <p:spPr>
          <a:xfrm>
            <a:off x="6313475" y="1157875"/>
            <a:ext cx="2229600" cy="393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73"/>
          <p:cNvSpPr/>
          <p:nvPr/>
        </p:nvSpPr>
        <p:spPr>
          <a:xfrm>
            <a:off x="4027475" y="1015450"/>
            <a:ext cx="4714200" cy="5910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73"/>
          <p:cNvSpPr/>
          <p:nvPr/>
        </p:nvSpPr>
        <p:spPr>
          <a:xfrm>
            <a:off x="2046275" y="939250"/>
            <a:ext cx="6786000" cy="821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74"/>
          <p:cNvSpPr txBox="1">
            <a:spLocks noGrp="1"/>
          </p:cNvSpPr>
          <p:nvPr>
            <p:ph type="title"/>
          </p:nvPr>
        </p:nvSpPr>
        <p:spPr>
          <a:xfrm>
            <a:off x="311701" y="22761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Comparação</a:t>
            </a:r>
            <a:endParaRPr dirty="0"/>
          </a:p>
        </p:txBody>
      </p:sp>
      <p:sp>
        <p:nvSpPr>
          <p:cNvPr id="548" name="Google Shape;548;p74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549" name="Google Shape;549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2" cy="590899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74"/>
          <p:cNvSpPr/>
          <p:nvPr/>
        </p:nvSpPr>
        <p:spPr>
          <a:xfrm>
            <a:off x="6313475" y="1157875"/>
            <a:ext cx="2229600" cy="393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74"/>
          <p:cNvSpPr/>
          <p:nvPr/>
        </p:nvSpPr>
        <p:spPr>
          <a:xfrm>
            <a:off x="3940150" y="1015449"/>
            <a:ext cx="4801525" cy="682721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74"/>
          <p:cNvSpPr/>
          <p:nvPr/>
        </p:nvSpPr>
        <p:spPr>
          <a:xfrm>
            <a:off x="2046275" y="939250"/>
            <a:ext cx="6786000" cy="821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53" name="Google Shape;553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358" y="2446824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74"/>
          <p:cNvSpPr txBox="1"/>
          <p:nvPr/>
        </p:nvSpPr>
        <p:spPr>
          <a:xfrm>
            <a:off x="3023971" y="1900675"/>
            <a:ext cx="5496600" cy="13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Dentro de uma caixa, tem outra caixa, 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que tem outra caixa … até chegar no presente. Isto é, até chegar em TCPChannel ou UDPChannel</a:t>
            </a:r>
            <a:endParaRPr sz="2400" dirty="0"/>
          </a:p>
        </p:txBody>
      </p:sp>
      <p:cxnSp>
        <p:nvCxnSpPr>
          <p:cNvPr id="555" name="Google Shape;555;p74"/>
          <p:cNvCxnSpPr>
            <a:stCxn id="552" idx="1"/>
          </p:cNvCxnSpPr>
          <p:nvPr/>
        </p:nvCxnSpPr>
        <p:spPr>
          <a:xfrm flipH="1">
            <a:off x="1280375" y="1350100"/>
            <a:ext cx="765900" cy="114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6" name="Google Shape;556;p74"/>
          <p:cNvCxnSpPr/>
          <p:nvPr/>
        </p:nvCxnSpPr>
        <p:spPr>
          <a:xfrm flipH="1">
            <a:off x="1964650" y="1346575"/>
            <a:ext cx="2075100" cy="185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75"/>
          <p:cNvSpPr txBox="1">
            <a:spLocks noGrp="1"/>
          </p:cNvSpPr>
          <p:nvPr>
            <p:ph type="title"/>
          </p:nvPr>
        </p:nvSpPr>
        <p:spPr>
          <a:xfrm>
            <a:off x="235500" y="19984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Implementação do Padrão Decorador</a:t>
            </a:r>
            <a:endParaRPr sz="2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7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Implementação</a:t>
            </a:r>
            <a:endParaRPr b="1" dirty="0"/>
          </a:p>
        </p:txBody>
      </p:sp>
      <p:sp>
        <p:nvSpPr>
          <p:cNvPr id="567" name="Google Shape;567;p76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568" name="Google Shape;568;p76"/>
          <p:cNvSpPr txBox="1">
            <a:spLocks noGrp="1"/>
          </p:cNvSpPr>
          <p:nvPr>
            <p:ph type="body" idx="1"/>
          </p:nvPr>
        </p:nvSpPr>
        <p:spPr>
          <a:xfrm>
            <a:off x="235500" y="1000075"/>
            <a:ext cx="8520600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Uma classe base, chamada ChannelDecorator</a:t>
            </a:r>
            <a:endParaRPr sz="2400"/>
          </a:p>
          <a:p>
            <a:pPr marL="45720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Uma subclasse para cada funcionalidade </a:t>
            </a:r>
            <a:endParaRPr sz="2400"/>
          </a:p>
          <a:p>
            <a:pPr marL="914400" lvl="1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Exemplos: ZipChannel, BufferedChannel, LogChannel</a:t>
            </a:r>
            <a:endParaRPr sz="2400"/>
          </a:p>
          <a:p>
            <a:pPr marL="457200" lvl="0" indent="0" algn="l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77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Implementação</a:t>
            </a:r>
            <a:endParaRPr b="1" dirty="0"/>
          </a:p>
        </p:txBody>
      </p:sp>
      <p:sp>
        <p:nvSpPr>
          <p:cNvPr id="574" name="Google Shape;574;p77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575" name="Google Shape;575;p77"/>
          <p:cNvSpPr txBox="1">
            <a:spLocks noGrp="1"/>
          </p:cNvSpPr>
          <p:nvPr>
            <p:ph type="body" idx="1"/>
          </p:nvPr>
        </p:nvSpPr>
        <p:spPr>
          <a:xfrm>
            <a:off x="235500" y="1000075"/>
            <a:ext cx="8520600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Não são mais necessárias:</a:t>
            </a:r>
            <a:endParaRPr sz="2400"/>
          </a:p>
          <a:p>
            <a:pPr marL="914400" lvl="1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Subclasses para combinações de funcionalidades. Exemplo: TCPBufferedZipChannel</a:t>
            </a:r>
            <a:endParaRPr sz="2400"/>
          </a:p>
          <a:p>
            <a:pPr marL="45720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 sz="2400"/>
              <a:t>Logo, não existe explosão no número de subclasses</a:t>
            </a:r>
            <a:endParaRPr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78"/>
          <p:cNvSpPr txBox="1">
            <a:spLocks noGrp="1"/>
          </p:cNvSpPr>
          <p:nvPr>
            <p:ph type="title"/>
          </p:nvPr>
        </p:nvSpPr>
        <p:spPr>
          <a:xfrm>
            <a:off x="288608" y="15474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ChannelDecorator</a:t>
            </a:r>
            <a:endParaRPr sz="2400" dirty="0"/>
          </a:p>
        </p:txBody>
      </p:sp>
      <p:sp>
        <p:nvSpPr>
          <p:cNvPr id="581" name="Google Shape;581;p78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582" name="Google Shape;582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158" y="941525"/>
            <a:ext cx="5702143" cy="397337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83" name="Google Shape;583;p78"/>
          <p:cNvSpPr txBox="1"/>
          <p:nvPr/>
        </p:nvSpPr>
        <p:spPr>
          <a:xfrm>
            <a:off x="6079150" y="973425"/>
            <a:ext cx="28614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Todos os decoradores são subclasses dessa classe única</a:t>
            </a:r>
            <a:endParaRPr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79"/>
          <p:cNvSpPr txBox="1">
            <a:spLocks noGrp="1"/>
          </p:cNvSpPr>
          <p:nvPr>
            <p:ph type="title"/>
          </p:nvPr>
        </p:nvSpPr>
        <p:spPr>
          <a:xfrm>
            <a:off x="288608" y="150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ChannelDecorator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9" name="Google Shape;589;p79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590" name="Google Shape;590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158" y="941525"/>
            <a:ext cx="5702143" cy="397337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91" name="Google Shape;591;p79"/>
          <p:cNvSpPr/>
          <p:nvPr/>
        </p:nvSpPr>
        <p:spPr>
          <a:xfrm>
            <a:off x="446425" y="1378075"/>
            <a:ext cx="3299700" cy="393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80"/>
          <p:cNvSpPr txBox="1">
            <a:spLocks noGrp="1"/>
          </p:cNvSpPr>
          <p:nvPr>
            <p:ph type="title"/>
          </p:nvPr>
        </p:nvSpPr>
        <p:spPr>
          <a:xfrm>
            <a:off x="288608" y="15770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ChannelDecorator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7" name="Google Shape;597;p80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598" name="Google Shape;598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158" y="941525"/>
            <a:ext cx="5702143" cy="397337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99" name="Google Shape;599;p80"/>
          <p:cNvSpPr/>
          <p:nvPr/>
        </p:nvSpPr>
        <p:spPr>
          <a:xfrm>
            <a:off x="446425" y="2749675"/>
            <a:ext cx="3959400" cy="918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Importante</a:t>
            </a:r>
            <a:endParaRPr dirty="0"/>
          </a:p>
        </p:txBody>
      </p:sp>
      <p:sp>
        <p:nvSpPr>
          <p:cNvPr id="99" name="Google Shape;99;p19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Padrões de projeto ajudam em </a:t>
            </a:r>
            <a:r>
              <a:rPr lang="en" sz="2400" b="1"/>
              <a:t>design for change</a:t>
            </a:r>
            <a:endParaRPr sz="2400" b="1"/>
          </a:p>
          <a:p>
            <a:pPr marL="45720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Facilitam mudanças futuras no código</a:t>
            </a:r>
            <a:endParaRPr sz="2400"/>
          </a:p>
          <a:p>
            <a:pPr marL="45720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 sz="2400"/>
              <a:t>Se o código dificilmente vai precisar de mudar, então uso de padrões não é interessante</a:t>
            </a:r>
            <a:endParaRPr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81"/>
          <p:cNvSpPr txBox="1">
            <a:spLocks noGrp="1"/>
          </p:cNvSpPr>
          <p:nvPr>
            <p:ph type="title"/>
          </p:nvPr>
        </p:nvSpPr>
        <p:spPr>
          <a:xfrm>
            <a:off x="288608" y="16199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ChannelDecorator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5" name="Google Shape;605;p81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pic>
        <p:nvPicPr>
          <p:cNvPr id="606" name="Google Shape;606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158" y="941525"/>
            <a:ext cx="5702143" cy="397337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07" name="Google Shape;607;p81"/>
          <p:cNvSpPr/>
          <p:nvPr/>
        </p:nvSpPr>
        <p:spPr>
          <a:xfrm>
            <a:off x="446425" y="3664075"/>
            <a:ext cx="3959400" cy="858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82"/>
          <p:cNvSpPr txBox="1">
            <a:spLocks noGrp="1"/>
          </p:cNvSpPr>
          <p:nvPr>
            <p:ph type="title"/>
          </p:nvPr>
        </p:nvSpPr>
        <p:spPr>
          <a:xfrm>
            <a:off x="235500" y="19984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Implementação: ZipChannel</a:t>
            </a:r>
            <a:endParaRPr sz="2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83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ZipChannel</a:t>
            </a:r>
            <a:endParaRPr/>
          </a:p>
        </p:txBody>
      </p:sp>
      <p:sp>
        <p:nvSpPr>
          <p:cNvPr id="618" name="Google Shape;618;p83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pic>
        <p:nvPicPr>
          <p:cNvPr id="619" name="Google Shape;619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958" y="865325"/>
            <a:ext cx="4987993" cy="39733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20" name="Google Shape;620;p83"/>
          <p:cNvSpPr/>
          <p:nvPr/>
        </p:nvSpPr>
        <p:spPr>
          <a:xfrm>
            <a:off x="2503825" y="768475"/>
            <a:ext cx="3144300" cy="393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84"/>
          <p:cNvSpPr txBox="1">
            <a:spLocks noGrp="1"/>
          </p:cNvSpPr>
          <p:nvPr>
            <p:ph type="title"/>
          </p:nvPr>
        </p:nvSpPr>
        <p:spPr>
          <a:xfrm>
            <a:off x="288608" y="165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ZipChannel</a:t>
            </a:r>
            <a:endParaRPr dirty="0"/>
          </a:p>
        </p:txBody>
      </p:sp>
      <p:sp>
        <p:nvSpPr>
          <p:cNvPr id="626" name="Google Shape;626;p84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627" name="Google Shape;627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958" y="865325"/>
            <a:ext cx="4987993" cy="39733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28" name="Google Shape;628;p84"/>
          <p:cNvSpPr/>
          <p:nvPr/>
        </p:nvSpPr>
        <p:spPr>
          <a:xfrm>
            <a:off x="827425" y="2216275"/>
            <a:ext cx="3959400" cy="858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85"/>
          <p:cNvSpPr txBox="1">
            <a:spLocks noGrp="1"/>
          </p:cNvSpPr>
          <p:nvPr>
            <p:ph type="title"/>
          </p:nvPr>
        </p:nvSpPr>
        <p:spPr>
          <a:xfrm>
            <a:off x="369758" y="7450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ZipChannel</a:t>
            </a:r>
            <a:endParaRPr dirty="0"/>
          </a:p>
        </p:txBody>
      </p:sp>
      <p:sp>
        <p:nvSpPr>
          <p:cNvPr id="634" name="Google Shape;634;p85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pic>
        <p:nvPicPr>
          <p:cNvPr id="635" name="Google Shape;635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958" y="865325"/>
            <a:ext cx="4987993" cy="39733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36" name="Google Shape;636;p85"/>
          <p:cNvSpPr/>
          <p:nvPr/>
        </p:nvSpPr>
        <p:spPr>
          <a:xfrm>
            <a:off x="827425" y="3283075"/>
            <a:ext cx="4471200" cy="1181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86"/>
          <p:cNvSpPr txBox="1">
            <a:spLocks noGrp="1"/>
          </p:cNvSpPr>
          <p:nvPr>
            <p:ph type="title"/>
          </p:nvPr>
        </p:nvSpPr>
        <p:spPr>
          <a:xfrm>
            <a:off x="288608" y="1586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Exemplo</a:t>
            </a:r>
            <a:endParaRPr dirty="0"/>
          </a:p>
        </p:txBody>
      </p:sp>
      <p:sp>
        <p:nvSpPr>
          <p:cNvPr id="642" name="Google Shape;642;p86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pic>
        <p:nvPicPr>
          <p:cNvPr id="643" name="Google Shape;643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2" cy="590899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86"/>
          <p:cNvSpPr/>
          <p:nvPr/>
        </p:nvSpPr>
        <p:spPr>
          <a:xfrm>
            <a:off x="6313475" y="1157875"/>
            <a:ext cx="2229600" cy="393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86"/>
          <p:cNvSpPr/>
          <p:nvPr/>
        </p:nvSpPr>
        <p:spPr>
          <a:xfrm>
            <a:off x="4027475" y="1015450"/>
            <a:ext cx="4714200" cy="5910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86"/>
          <p:cNvSpPr/>
          <p:nvPr/>
        </p:nvSpPr>
        <p:spPr>
          <a:xfrm>
            <a:off x="2046275" y="939250"/>
            <a:ext cx="6786000" cy="821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47" name="Google Shape;647;p86"/>
          <p:cNvCxnSpPr>
            <a:stCxn id="646" idx="1"/>
          </p:cNvCxnSpPr>
          <p:nvPr/>
        </p:nvCxnSpPr>
        <p:spPr>
          <a:xfrm flipH="1">
            <a:off x="1358675" y="1350100"/>
            <a:ext cx="687600" cy="15030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48" name="Google Shape;648;p86"/>
          <p:cNvSpPr txBox="1"/>
          <p:nvPr/>
        </p:nvSpPr>
        <p:spPr>
          <a:xfrm>
            <a:off x="407600" y="2794950"/>
            <a:ext cx="73446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BufferChannel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ChannelDecorator 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... super.channel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49" name="Google Shape;649;p86"/>
          <p:cNvCxnSpPr/>
          <p:nvPr/>
        </p:nvCxnSpPr>
        <p:spPr>
          <a:xfrm rot="10800000" flipH="1">
            <a:off x="3183150" y="1416900"/>
            <a:ext cx="1707900" cy="18633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87"/>
          <p:cNvSpPr txBox="1">
            <a:spLocks noGrp="1"/>
          </p:cNvSpPr>
          <p:nvPr>
            <p:ph type="title"/>
          </p:nvPr>
        </p:nvSpPr>
        <p:spPr>
          <a:xfrm>
            <a:off x="312011" y="22148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Exemplo</a:t>
            </a:r>
            <a:endParaRPr dirty="0"/>
          </a:p>
        </p:txBody>
      </p:sp>
      <p:sp>
        <p:nvSpPr>
          <p:cNvPr id="655" name="Google Shape;655;p87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pic>
        <p:nvPicPr>
          <p:cNvPr id="656" name="Google Shape;656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2" cy="590899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p87"/>
          <p:cNvSpPr/>
          <p:nvPr/>
        </p:nvSpPr>
        <p:spPr>
          <a:xfrm>
            <a:off x="6313475" y="1157875"/>
            <a:ext cx="2229600" cy="393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87"/>
          <p:cNvSpPr/>
          <p:nvPr/>
        </p:nvSpPr>
        <p:spPr>
          <a:xfrm>
            <a:off x="4027475" y="1015450"/>
            <a:ext cx="4714200" cy="5910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87"/>
          <p:cNvSpPr/>
          <p:nvPr/>
        </p:nvSpPr>
        <p:spPr>
          <a:xfrm>
            <a:off x="2046275" y="939250"/>
            <a:ext cx="6786000" cy="821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60" name="Google Shape;660;p87"/>
          <p:cNvCxnSpPr/>
          <p:nvPr/>
        </p:nvCxnSpPr>
        <p:spPr>
          <a:xfrm flipH="1">
            <a:off x="2654150" y="1300425"/>
            <a:ext cx="1383000" cy="14004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61" name="Google Shape;661;p87"/>
          <p:cNvSpPr txBox="1"/>
          <p:nvPr/>
        </p:nvSpPr>
        <p:spPr>
          <a:xfrm>
            <a:off x="1703000" y="2642550"/>
            <a:ext cx="62550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ZipChannel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ChannelDecorator 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 super.channel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62" name="Google Shape;662;p87"/>
          <p:cNvCxnSpPr/>
          <p:nvPr/>
        </p:nvCxnSpPr>
        <p:spPr>
          <a:xfrm rot="10800000" flipH="1">
            <a:off x="4231250" y="1474975"/>
            <a:ext cx="3027900" cy="15723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88"/>
          <p:cNvSpPr txBox="1">
            <a:spLocks noGrp="1"/>
          </p:cNvSpPr>
          <p:nvPr>
            <p:ph type="title"/>
          </p:nvPr>
        </p:nvSpPr>
        <p:spPr>
          <a:xfrm>
            <a:off x="311701" y="21213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Exemplo</a:t>
            </a:r>
            <a:endParaRPr dirty="0"/>
          </a:p>
        </p:txBody>
      </p:sp>
      <p:sp>
        <p:nvSpPr>
          <p:cNvPr id="668" name="Google Shape;668;p88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pic>
        <p:nvPicPr>
          <p:cNvPr id="669" name="Google Shape;669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2" cy="590899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88"/>
          <p:cNvSpPr/>
          <p:nvPr/>
        </p:nvSpPr>
        <p:spPr>
          <a:xfrm>
            <a:off x="6313475" y="1157875"/>
            <a:ext cx="2229600" cy="393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88"/>
          <p:cNvSpPr/>
          <p:nvPr/>
        </p:nvSpPr>
        <p:spPr>
          <a:xfrm>
            <a:off x="4027475" y="1015450"/>
            <a:ext cx="4714200" cy="5910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88"/>
          <p:cNvSpPr/>
          <p:nvPr/>
        </p:nvSpPr>
        <p:spPr>
          <a:xfrm>
            <a:off x="2046275" y="939250"/>
            <a:ext cx="6786000" cy="821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73" name="Google Shape;673;p88"/>
          <p:cNvCxnSpPr>
            <a:endCxn id="674" idx="0"/>
          </p:cNvCxnSpPr>
          <p:nvPr/>
        </p:nvCxnSpPr>
        <p:spPr>
          <a:xfrm flipH="1">
            <a:off x="5744900" y="1475250"/>
            <a:ext cx="602100" cy="11673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74" name="Google Shape;674;p88"/>
          <p:cNvSpPr txBox="1"/>
          <p:nvPr/>
        </p:nvSpPr>
        <p:spPr>
          <a:xfrm>
            <a:off x="2617400" y="2642550"/>
            <a:ext cx="62550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TCPChannel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Channel 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// canal "final"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89"/>
          <p:cNvSpPr txBox="1">
            <a:spLocks noGrp="1"/>
          </p:cNvSpPr>
          <p:nvPr>
            <p:ph type="title"/>
          </p:nvPr>
        </p:nvSpPr>
        <p:spPr>
          <a:xfrm>
            <a:off x="235500" y="19984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1"/>
              <a:t>(7) Strategy</a:t>
            </a:r>
            <a:endParaRPr sz="2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90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Contexto: Biblioteca de Estruturas de Dados</a:t>
            </a:r>
            <a:endParaRPr dirty="0"/>
          </a:p>
        </p:txBody>
      </p:sp>
      <p:sp>
        <p:nvSpPr>
          <p:cNvPr id="685" name="Google Shape;685;p90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pic>
        <p:nvPicPr>
          <p:cNvPr id="686" name="Google Shape;686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58" y="1170125"/>
            <a:ext cx="8276243" cy="3165267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87" name="Google Shape;687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538" y="1104900"/>
            <a:ext cx="8467725" cy="3238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88" name="Google Shape;688;p90"/>
          <p:cNvSpPr/>
          <p:nvPr/>
        </p:nvSpPr>
        <p:spPr>
          <a:xfrm>
            <a:off x="679325" y="2756150"/>
            <a:ext cx="6968100" cy="1009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5"/>
          <p:cNvSpPr txBox="1">
            <a:spLocks noGrp="1"/>
          </p:cNvSpPr>
          <p:nvPr>
            <p:ph type="title"/>
          </p:nvPr>
        </p:nvSpPr>
        <p:spPr>
          <a:xfrm>
            <a:off x="235500" y="19984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1"/>
              <a:t>(5) Fachada </a:t>
            </a:r>
            <a:endParaRPr sz="2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91"/>
          <p:cNvSpPr txBox="1">
            <a:spLocks noGrp="1"/>
          </p:cNvSpPr>
          <p:nvPr>
            <p:ph type="title"/>
          </p:nvPr>
        </p:nvSpPr>
        <p:spPr>
          <a:xfrm>
            <a:off x="235500" y="19984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Problema: lembram do Princípio Aberto/Fechado?</a:t>
            </a:r>
            <a:endParaRPr sz="2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92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</a:t>
            </a:r>
            <a:endParaRPr dirty="0"/>
          </a:p>
        </p:txBody>
      </p:sp>
      <p:sp>
        <p:nvSpPr>
          <p:cNvPr id="699" name="Google Shape;699;p92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700" name="Google Shape;700;p92"/>
          <p:cNvSpPr txBox="1">
            <a:spLocks noGrp="1"/>
          </p:cNvSpPr>
          <p:nvPr>
            <p:ph type="body" idx="1"/>
          </p:nvPr>
        </p:nvSpPr>
        <p:spPr>
          <a:xfrm>
            <a:off x="235500" y="1000075"/>
            <a:ext cx="8520600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Classe MyList </a:t>
            </a:r>
            <a:r>
              <a:rPr lang="en" sz="2400" b="1"/>
              <a:t>não</a:t>
            </a:r>
            <a:r>
              <a:rPr lang="en" sz="2400"/>
              <a:t> está aberta a extensões</a:t>
            </a:r>
            <a:endParaRPr sz="2400"/>
          </a:p>
          <a:p>
            <a:pPr marL="45720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Possível extensão: mudar o algoritmo de ordenação</a:t>
            </a:r>
            <a:endParaRPr sz="2400"/>
          </a:p>
          <a:p>
            <a:pPr marL="45720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 sz="2400"/>
              <a:t>Usar ShellSort, HeapSort, etc</a:t>
            </a:r>
            <a:endParaRPr sz="2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93"/>
          <p:cNvSpPr txBox="1">
            <a:spLocks noGrp="1"/>
          </p:cNvSpPr>
          <p:nvPr>
            <p:ph type="title"/>
          </p:nvPr>
        </p:nvSpPr>
        <p:spPr>
          <a:xfrm>
            <a:off x="288608" y="18376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Solução: </a:t>
            </a:r>
            <a:r>
              <a:rPr lang="en" b="1" dirty="0"/>
              <a:t>Padrão Strategy</a:t>
            </a:r>
            <a:endParaRPr b="1" dirty="0"/>
          </a:p>
        </p:txBody>
      </p:sp>
      <p:sp>
        <p:nvSpPr>
          <p:cNvPr id="706" name="Google Shape;706;p93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707" name="Google Shape;707;p93"/>
          <p:cNvSpPr txBox="1">
            <a:spLocks noGrp="1"/>
          </p:cNvSpPr>
          <p:nvPr>
            <p:ph type="body" idx="1"/>
          </p:nvPr>
        </p:nvSpPr>
        <p:spPr>
          <a:xfrm>
            <a:off x="235500" y="1000075"/>
            <a:ext cx="8520600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Objetivo: parametrizar os algoritmos usados por uma classe;  tornar uma classe "aberta" a novos algoritmos</a:t>
            </a:r>
            <a:endParaRPr sz="2400"/>
          </a:p>
          <a:p>
            <a:pPr marL="45720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 sz="2400"/>
              <a:t>No nosso exemplo, a novos algoritmos de ordenação</a:t>
            </a:r>
            <a:endParaRPr sz="2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94"/>
          <p:cNvSpPr txBox="1">
            <a:spLocks noGrp="1"/>
          </p:cNvSpPr>
          <p:nvPr>
            <p:ph type="title"/>
          </p:nvPr>
        </p:nvSpPr>
        <p:spPr>
          <a:xfrm>
            <a:off x="235500" y="19984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Passo #1: Criar uma hierarquia de "estratégias"</a:t>
            </a:r>
            <a:endParaRPr sz="280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(estratégia = algoritmo)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95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pic>
        <p:nvPicPr>
          <p:cNvPr id="718" name="Google Shape;718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358" y="304800"/>
            <a:ext cx="7915275" cy="293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96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pic>
        <p:nvPicPr>
          <p:cNvPr id="724" name="Google Shape;724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358" y="304800"/>
            <a:ext cx="7915275" cy="293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25" name="Google Shape;725;p96"/>
          <p:cNvSpPr/>
          <p:nvPr/>
        </p:nvSpPr>
        <p:spPr>
          <a:xfrm>
            <a:off x="388200" y="388200"/>
            <a:ext cx="5745300" cy="912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97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pic>
        <p:nvPicPr>
          <p:cNvPr id="731" name="Google Shape;731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358" y="304800"/>
            <a:ext cx="7915275" cy="293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32" name="Google Shape;732;p97"/>
          <p:cNvSpPr/>
          <p:nvPr/>
        </p:nvSpPr>
        <p:spPr>
          <a:xfrm>
            <a:off x="388200" y="1302600"/>
            <a:ext cx="7608600" cy="912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3" name="Google Shape;733;p97"/>
          <p:cNvCxnSpPr/>
          <p:nvPr/>
        </p:nvCxnSpPr>
        <p:spPr>
          <a:xfrm flipH="1">
            <a:off x="3144400" y="1902125"/>
            <a:ext cx="1979700" cy="207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34" name="Google Shape;734;p97"/>
          <p:cNvSpPr txBox="1"/>
          <p:nvPr/>
        </p:nvSpPr>
        <p:spPr>
          <a:xfrm>
            <a:off x="1976875" y="4060875"/>
            <a:ext cx="2426100" cy="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Código do QuickSort</a:t>
            </a:r>
            <a:endParaRPr sz="1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98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pic>
        <p:nvPicPr>
          <p:cNvPr id="740" name="Google Shape;740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358" y="304800"/>
            <a:ext cx="7915275" cy="293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41" name="Google Shape;741;p98"/>
          <p:cNvSpPr/>
          <p:nvPr/>
        </p:nvSpPr>
        <p:spPr>
          <a:xfrm>
            <a:off x="388200" y="2293200"/>
            <a:ext cx="7608600" cy="912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42" name="Google Shape;742;p98"/>
          <p:cNvCxnSpPr/>
          <p:nvPr/>
        </p:nvCxnSpPr>
        <p:spPr>
          <a:xfrm flipH="1">
            <a:off x="3144175" y="2833775"/>
            <a:ext cx="1766400" cy="114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43" name="Google Shape;743;p98"/>
          <p:cNvSpPr txBox="1"/>
          <p:nvPr/>
        </p:nvSpPr>
        <p:spPr>
          <a:xfrm>
            <a:off x="1976875" y="4060875"/>
            <a:ext cx="2426100" cy="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Código do ShellSort</a:t>
            </a:r>
            <a:endParaRPr sz="18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99"/>
          <p:cNvSpPr txBox="1">
            <a:spLocks noGrp="1"/>
          </p:cNvSpPr>
          <p:nvPr>
            <p:ph type="title"/>
          </p:nvPr>
        </p:nvSpPr>
        <p:spPr>
          <a:xfrm>
            <a:off x="235500" y="19984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Passo #2: Modificar MyList para usar a hierarquia de estratégias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100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  <p:pic>
        <p:nvPicPr>
          <p:cNvPr id="754" name="Google Shape;754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958" y="152400"/>
            <a:ext cx="6752242" cy="4510817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55" name="Google Shape;755;p100"/>
          <p:cNvSpPr/>
          <p:nvPr/>
        </p:nvSpPr>
        <p:spPr>
          <a:xfrm>
            <a:off x="737550" y="1222800"/>
            <a:ext cx="3940200" cy="485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6"/>
          <p:cNvSpPr txBox="1">
            <a:spLocks noGrp="1"/>
          </p:cNvSpPr>
          <p:nvPr>
            <p:ph type="title"/>
          </p:nvPr>
        </p:nvSpPr>
        <p:spPr>
          <a:xfrm>
            <a:off x="311700" y="19828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Contexto / Problema / Solução</a:t>
            </a:r>
            <a:endParaRPr dirty="0"/>
          </a:p>
        </p:txBody>
      </p:sp>
      <p:sp>
        <p:nvSpPr>
          <p:cNvPr id="409" name="Google Shape;409;p56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10" name="Google Shape;410;p56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Contexto: módulo M usado por diversos outros módulos</a:t>
            </a:r>
            <a:endParaRPr sz="2400"/>
          </a:p>
          <a:p>
            <a:pPr marL="45720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Problema: interface de M é complexa; clientes reclamam que é difícil usar a interface pública de M</a:t>
            </a:r>
            <a:endParaRPr sz="2400"/>
          </a:p>
          <a:p>
            <a:pPr marL="45720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 sz="2400"/>
              <a:t>Solução: criar uma interface mais simples para M, chamada de </a:t>
            </a:r>
            <a:r>
              <a:rPr lang="en" sz="2400" b="1"/>
              <a:t>Fachada</a:t>
            </a:r>
            <a:r>
              <a:rPr lang="en" sz="2400"/>
              <a:t>.</a:t>
            </a:r>
            <a:endParaRPr sz="2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01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  <p:pic>
        <p:nvPicPr>
          <p:cNvPr id="761" name="Google Shape;761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958" y="152400"/>
            <a:ext cx="7138352" cy="4838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62" name="Google Shape;762;p101"/>
          <p:cNvSpPr/>
          <p:nvPr/>
        </p:nvSpPr>
        <p:spPr>
          <a:xfrm>
            <a:off x="737550" y="1756200"/>
            <a:ext cx="4891200" cy="922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102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  <p:pic>
        <p:nvPicPr>
          <p:cNvPr id="768" name="Google Shape;768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958" y="101974"/>
            <a:ext cx="7138352" cy="4838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69" name="Google Shape;769;p102"/>
          <p:cNvSpPr/>
          <p:nvPr/>
        </p:nvSpPr>
        <p:spPr>
          <a:xfrm>
            <a:off x="774234" y="2728656"/>
            <a:ext cx="6642566" cy="740257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103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  <p:pic>
        <p:nvPicPr>
          <p:cNvPr id="775" name="Google Shape;775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743" y="200931"/>
            <a:ext cx="6969956" cy="465908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76" name="Google Shape;776;p103"/>
          <p:cNvSpPr/>
          <p:nvPr/>
        </p:nvSpPr>
        <p:spPr>
          <a:xfrm>
            <a:off x="737550" y="3661200"/>
            <a:ext cx="3124800" cy="919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150"/>
          <p:cNvSpPr txBox="1">
            <a:spLocks noGrp="1"/>
          </p:cNvSpPr>
          <p:nvPr>
            <p:ph type="title"/>
          </p:nvPr>
        </p:nvSpPr>
        <p:spPr>
          <a:xfrm>
            <a:off x="235500" y="1998450"/>
            <a:ext cx="8520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 b="1"/>
              <a:t>Fim</a:t>
            </a:r>
            <a:endParaRPr sz="34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7"/>
          <p:cNvSpPr txBox="1">
            <a:spLocks noGrp="1"/>
          </p:cNvSpPr>
          <p:nvPr>
            <p:ph type="title"/>
          </p:nvPr>
        </p:nvSpPr>
        <p:spPr>
          <a:xfrm>
            <a:off x="235500" y="19984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Exemplo: Interpretador</a:t>
            </a:r>
            <a:endParaRPr sz="2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8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421" name="Google Shape;42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55725"/>
            <a:ext cx="8152100" cy="18562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9"/>
          <p:cNvSpPr txBox="1">
            <a:spLocks noGrp="1"/>
          </p:cNvSpPr>
          <p:nvPr>
            <p:ph type="sldNum" idx="12"/>
          </p:nvPr>
        </p:nvSpPr>
        <p:spPr>
          <a:xfrm>
            <a:off x="14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427" name="Google Shape;42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55725"/>
            <a:ext cx="8152100" cy="18562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28" name="Google Shape;428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2721600"/>
            <a:ext cx="8140724" cy="572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29" name="Google Shape;429;p59"/>
          <p:cNvSpPr/>
          <p:nvPr/>
        </p:nvSpPr>
        <p:spPr>
          <a:xfrm>
            <a:off x="3951450" y="2227275"/>
            <a:ext cx="353100" cy="393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59"/>
          <p:cNvSpPr txBox="1"/>
          <p:nvPr/>
        </p:nvSpPr>
        <p:spPr>
          <a:xfrm>
            <a:off x="927150" y="4061825"/>
            <a:ext cx="73467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1" name="Google Shape;431;p59"/>
          <p:cNvCxnSpPr>
            <a:stCxn id="428" idx="2"/>
          </p:cNvCxnSpPr>
          <p:nvPr/>
        </p:nvCxnSpPr>
        <p:spPr>
          <a:xfrm flipH="1">
            <a:off x="2781562" y="3294300"/>
            <a:ext cx="1593600" cy="70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2" name="Google Shape;432;p59"/>
          <p:cNvSpPr txBox="1"/>
          <p:nvPr/>
        </p:nvSpPr>
        <p:spPr>
          <a:xfrm>
            <a:off x="315425" y="4086025"/>
            <a:ext cx="4635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Interface mais simples, 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que a de cima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0"/>
          <p:cNvSpPr txBox="1">
            <a:spLocks noGrp="1"/>
          </p:cNvSpPr>
          <p:nvPr>
            <p:ph type="title"/>
          </p:nvPr>
        </p:nvSpPr>
        <p:spPr>
          <a:xfrm>
            <a:off x="235500" y="19984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1"/>
              <a:t>(6) Decorador</a:t>
            </a:r>
            <a:endParaRPr sz="2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568</Words>
  <Application>Microsoft Office PowerPoint</Application>
  <PresentationFormat>On-screen Show (16:9)</PresentationFormat>
  <Paragraphs>153</Paragraphs>
  <Slides>53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6" baseType="lpstr">
      <vt:lpstr>Arial</vt:lpstr>
      <vt:lpstr>Courier New</vt:lpstr>
      <vt:lpstr>Simple Light</vt:lpstr>
      <vt:lpstr>Padrões de Projeto  Prof. Eduardo Campos (CEFET-MG) </vt:lpstr>
      <vt:lpstr>Padrões de Projeto</vt:lpstr>
      <vt:lpstr>Importante</vt:lpstr>
      <vt:lpstr> (5) Fachada    </vt:lpstr>
      <vt:lpstr>Contexto / Problema / Solução</vt:lpstr>
      <vt:lpstr> Exemplo: Interpretador   </vt:lpstr>
      <vt:lpstr>PowerPoint Presentation</vt:lpstr>
      <vt:lpstr>PowerPoint Presentation</vt:lpstr>
      <vt:lpstr> (6) Decorador   </vt:lpstr>
      <vt:lpstr>Contexto: Sistema que usa canais de comunicação</vt:lpstr>
      <vt:lpstr>Problema: Precisamos adicionar funcionalidades extras em canais</vt:lpstr>
      <vt:lpstr>Possível solução: via herança</vt:lpstr>
      <vt:lpstr>Possível solução: via herança</vt:lpstr>
      <vt:lpstr>Possível solução: via herança</vt:lpstr>
      <vt:lpstr> Problema: explosão no número de subclasses   </vt:lpstr>
      <vt:lpstr>E precisamos de classes similares para UDP</vt:lpstr>
      <vt:lpstr>Solução: Padrão Decorador</vt:lpstr>
      <vt:lpstr>Exemplo</vt:lpstr>
      <vt:lpstr>Exemplo</vt:lpstr>
      <vt:lpstr>Mais um exemplo</vt:lpstr>
      <vt:lpstr>Mais um exemplo</vt:lpstr>
      <vt:lpstr>Mais um exemplo</vt:lpstr>
      <vt:lpstr>Comparação</vt:lpstr>
      <vt:lpstr> Implementação do Padrão Decorador   </vt:lpstr>
      <vt:lpstr>Implementação</vt:lpstr>
      <vt:lpstr>Implementação</vt:lpstr>
      <vt:lpstr>ChannelDecorator</vt:lpstr>
      <vt:lpstr>ChannelDecorator </vt:lpstr>
      <vt:lpstr>ChannelDecorator </vt:lpstr>
      <vt:lpstr>ChannelDecorator </vt:lpstr>
      <vt:lpstr> Implementação: ZipChannel   </vt:lpstr>
      <vt:lpstr>ZipChannel</vt:lpstr>
      <vt:lpstr>ZipChannel</vt:lpstr>
      <vt:lpstr>ZipChannel</vt:lpstr>
      <vt:lpstr>Exemplo</vt:lpstr>
      <vt:lpstr>Exemplo</vt:lpstr>
      <vt:lpstr>Exemplo</vt:lpstr>
      <vt:lpstr> (7) Strategy   </vt:lpstr>
      <vt:lpstr>Contexto: Biblioteca de Estruturas de Dados</vt:lpstr>
      <vt:lpstr> Problema: lembram do Princípio Aberto/Fechado?   </vt:lpstr>
      <vt:lpstr>Problema</vt:lpstr>
      <vt:lpstr>Solução: Padrão Strategy</vt:lpstr>
      <vt:lpstr> Passo #1: Criar uma hierarquia de "estratégias" (estratégia = algoritmo)  </vt:lpstr>
      <vt:lpstr>PowerPoint Presentation</vt:lpstr>
      <vt:lpstr>PowerPoint Presentation</vt:lpstr>
      <vt:lpstr>PowerPoint Presentation</vt:lpstr>
      <vt:lpstr>PowerPoint Presentation</vt:lpstr>
      <vt:lpstr> Passo #2: Modificar MyList para usar a hierarquia de estratégias  </vt:lpstr>
      <vt:lpstr>PowerPoint Presentation</vt:lpstr>
      <vt:lpstr>PowerPoint Presentation</vt:lpstr>
      <vt:lpstr>PowerPoint Presentation</vt:lpstr>
      <vt:lpstr>PowerPoint Presentation</vt:lpstr>
      <vt:lpstr> Fim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de Software Moderna  Cap. 6 - Padrões de Projeto  Prof. Marco Tulio Valente  https://engsoftmoderna.info</dc:title>
  <cp:lastModifiedBy>Eduardo Cunha Campos</cp:lastModifiedBy>
  <cp:revision>32</cp:revision>
  <dcterms:modified xsi:type="dcterms:W3CDTF">2020-11-16T16:59:42Z</dcterms:modified>
</cp:coreProperties>
</file>