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4572000" cy="3429000"/>
  <p:notesSz cx="4572000" cy="3429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154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900" y="1062990"/>
            <a:ext cx="3886200" cy="720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1920240"/>
            <a:ext cx="3200400" cy="85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2000" cy="3429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2000" cy="3429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572000" cy="3429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6154" y="510285"/>
            <a:ext cx="3114675" cy="4074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874" y="926314"/>
            <a:ext cx="2511425" cy="2023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3188970"/>
            <a:ext cx="146304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_p3B_gXES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bg7YH4nhyog" TargetMode="External"/><Relationship Id="rId5" Type="http://schemas.openxmlformats.org/officeDocument/2006/relationships/hyperlink" Target="https://youtu.be/Q_st2l7vZvk" TargetMode="External"/><Relationship Id="rId4" Type="http://schemas.openxmlformats.org/officeDocument/2006/relationships/hyperlink" Target="https://youtu.be/mr9IWc9_ZGQ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19" y="0"/>
            <a:ext cx="4573270" cy="3429000"/>
            <a:chOff x="-419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19" y="0"/>
              <a:ext cx="4572800" cy="5100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219" y="630935"/>
              <a:ext cx="3954779" cy="1211579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381000" y="2552700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Prof. Eduardo Campos (CEFET-MG)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154" y="511302"/>
            <a:ext cx="11544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Exercício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874" y="968120"/>
            <a:ext cx="7181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Solução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874" y="1681352"/>
            <a:ext cx="61214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Saídas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81100" y="1131099"/>
            <a:ext cx="2650490" cy="2259965"/>
            <a:chOff x="1181100" y="1131099"/>
            <a:chExt cx="2650490" cy="225996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1100" y="1131099"/>
              <a:ext cx="2650363" cy="6214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1100" y="1876424"/>
              <a:ext cx="1757299" cy="15144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19" y="0"/>
            <a:ext cx="4573270" cy="3429000"/>
            <a:chOff x="-419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19" y="0"/>
              <a:ext cx="4572800" cy="51003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628900" y="2630487"/>
              <a:ext cx="762000" cy="198755"/>
            </a:xfrm>
            <a:custGeom>
              <a:avLst/>
              <a:gdLst/>
              <a:ahLst/>
              <a:cxnLst/>
              <a:rect l="l" t="t" r="r" b="b"/>
              <a:pathLst>
                <a:path w="762000" h="198755">
                  <a:moveTo>
                    <a:pt x="0" y="198437"/>
                  </a:moveTo>
                  <a:lnTo>
                    <a:pt x="762000" y="198437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198437"/>
                  </a:lnTo>
                  <a:close/>
                </a:path>
              </a:pathLst>
            </a:custGeom>
            <a:ln w="47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662808" y="2638170"/>
            <a:ext cx="1028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latin typeface="Arial"/>
                <a:cs typeface="Arial"/>
              </a:rPr>
              <a:t>if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Comando</a:t>
            </a:r>
            <a:r>
              <a:rPr spc="-60" dirty="0"/>
              <a:t> </a:t>
            </a:r>
            <a:r>
              <a:rPr spc="-20" dirty="0"/>
              <a:t>else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1874" y="967180"/>
            <a:ext cx="3939540" cy="826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0" dirty="0">
                <a:latin typeface="Times New Roman"/>
                <a:cs typeface="Times New Roman"/>
              </a:rPr>
              <a:t>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comando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b="1" spc="100" dirty="0">
                <a:latin typeface="Times New Roman"/>
                <a:cs typeface="Times New Roman"/>
              </a:rPr>
              <a:t>else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pode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entendido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como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sendo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um</a:t>
            </a:r>
            <a:endParaRPr sz="13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</a:pPr>
            <a:r>
              <a:rPr sz="1300" spc="50" dirty="0">
                <a:latin typeface="Times New Roman"/>
                <a:cs typeface="Times New Roman"/>
              </a:rPr>
              <a:t>complemento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do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comando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if.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-10" dirty="0">
                <a:latin typeface="Times New Roman"/>
                <a:cs typeface="Times New Roman"/>
              </a:rPr>
              <a:t>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if</a:t>
            </a:r>
            <a:r>
              <a:rPr sz="1200" b="1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diz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fazer </a:t>
            </a:r>
            <a:r>
              <a:rPr sz="1200" spc="65" dirty="0">
                <a:latin typeface="Times New Roman"/>
                <a:cs typeface="Times New Roman"/>
              </a:rPr>
              <a:t>quando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condição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verdadeira</a:t>
            </a:r>
            <a:r>
              <a:rPr sz="1200" spc="-10" dirty="0">
                <a:latin typeface="Times New Roman"/>
                <a:cs typeface="Times New Roman"/>
              </a:rPr>
              <a:t>,</a:t>
            </a:r>
            <a:r>
              <a:rPr sz="1200" spc="500" dirty="0">
                <a:latin typeface="Times New Roman"/>
                <a:cs typeface="Times New Roman"/>
              </a:rPr>
              <a:t> 	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b="1" spc="85" dirty="0">
                <a:latin typeface="Times New Roman"/>
                <a:cs typeface="Times New Roman"/>
              </a:rPr>
              <a:t>else</a:t>
            </a:r>
            <a:r>
              <a:rPr sz="1200" b="1" spc="5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trata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condição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falsa</a:t>
            </a:r>
            <a:r>
              <a:rPr sz="1200" spc="-1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78918" y="1981199"/>
            <a:ext cx="1193165" cy="1023619"/>
            <a:chOff x="2778918" y="1981199"/>
            <a:chExt cx="1193165" cy="1023619"/>
          </a:xfrm>
        </p:grpSpPr>
        <p:sp>
          <p:nvSpPr>
            <p:cNvPr id="9" name="object 9"/>
            <p:cNvSpPr/>
            <p:nvPr/>
          </p:nvSpPr>
          <p:spPr>
            <a:xfrm>
              <a:off x="2781300" y="2242311"/>
              <a:ext cx="647700" cy="304800"/>
            </a:xfrm>
            <a:custGeom>
              <a:avLst/>
              <a:gdLst/>
              <a:ahLst/>
              <a:cxnLst/>
              <a:rect l="l" t="t" r="r" b="b"/>
              <a:pathLst>
                <a:path w="647700" h="304800">
                  <a:moveTo>
                    <a:pt x="323850" y="0"/>
                  </a:moveTo>
                  <a:lnTo>
                    <a:pt x="0" y="152400"/>
                  </a:lnTo>
                  <a:lnTo>
                    <a:pt x="323850" y="304800"/>
                  </a:lnTo>
                  <a:lnTo>
                    <a:pt x="647700" y="152400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81300" y="2242311"/>
              <a:ext cx="647700" cy="304800"/>
            </a:xfrm>
            <a:custGeom>
              <a:avLst/>
              <a:gdLst/>
              <a:ahLst/>
              <a:cxnLst/>
              <a:rect l="l" t="t" r="r" b="b"/>
              <a:pathLst>
                <a:path w="647700" h="304800">
                  <a:moveTo>
                    <a:pt x="0" y="152400"/>
                  </a:moveTo>
                  <a:lnTo>
                    <a:pt x="323850" y="0"/>
                  </a:lnTo>
                  <a:lnTo>
                    <a:pt x="647700" y="152400"/>
                  </a:lnTo>
                  <a:lnTo>
                    <a:pt x="323850" y="304800"/>
                  </a:lnTo>
                  <a:lnTo>
                    <a:pt x="0" y="1524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6575" y="1981199"/>
              <a:ext cx="895350" cy="1023619"/>
            </a:xfrm>
            <a:custGeom>
              <a:avLst/>
              <a:gdLst/>
              <a:ahLst/>
              <a:cxnLst/>
              <a:rect l="l" t="t" r="r" b="b"/>
              <a:pathLst>
                <a:path w="895350" h="1023619">
                  <a:moveTo>
                    <a:pt x="57150" y="965962"/>
                  </a:moveTo>
                  <a:lnTo>
                    <a:pt x="38100" y="965962"/>
                  </a:lnTo>
                  <a:lnTo>
                    <a:pt x="38100" y="565912"/>
                  </a:lnTo>
                  <a:lnTo>
                    <a:pt x="19050" y="565912"/>
                  </a:lnTo>
                  <a:lnTo>
                    <a:pt x="19050" y="965962"/>
                  </a:lnTo>
                  <a:lnTo>
                    <a:pt x="0" y="965962"/>
                  </a:lnTo>
                  <a:lnTo>
                    <a:pt x="28575" y="1023112"/>
                  </a:lnTo>
                  <a:lnTo>
                    <a:pt x="52387" y="975487"/>
                  </a:lnTo>
                  <a:lnTo>
                    <a:pt x="57150" y="965962"/>
                  </a:lnTo>
                  <a:close/>
                </a:path>
                <a:path w="895350" h="1023619">
                  <a:moveTo>
                    <a:pt x="57150" y="203962"/>
                  </a:moveTo>
                  <a:lnTo>
                    <a:pt x="38100" y="203962"/>
                  </a:lnTo>
                  <a:lnTo>
                    <a:pt x="38100" y="0"/>
                  </a:lnTo>
                  <a:lnTo>
                    <a:pt x="19050" y="0"/>
                  </a:lnTo>
                  <a:lnTo>
                    <a:pt x="19050" y="203962"/>
                  </a:lnTo>
                  <a:lnTo>
                    <a:pt x="0" y="203962"/>
                  </a:lnTo>
                  <a:lnTo>
                    <a:pt x="28575" y="261112"/>
                  </a:lnTo>
                  <a:lnTo>
                    <a:pt x="52387" y="213487"/>
                  </a:lnTo>
                  <a:lnTo>
                    <a:pt x="57150" y="203962"/>
                  </a:lnTo>
                  <a:close/>
                </a:path>
                <a:path w="895350" h="1023619">
                  <a:moveTo>
                    <a:pt x="895350" y="617474"/>
                  </a:moveTo>
                  <a:lnTo>
                    <a:pt x="876300" y="617474"/>
                  </a:lnTo>
                  <a:lnTo>
                    <a:pt x="876300" y="423037"/>
                  </a:lnTo>
                  <a:lnTo>
                    <a:pt x="876300" y="413512"/>
                  </a:lnTo>
                  <a:lnTo>
                    <a:pt x="876300" y="403987"/>
                  </a:lnTo>
                  <a:lnTo>
                    <a:pt x="352425" y="403987"/>
                  </a:lnTo>
                  <a:lnTo>
                    <a:pt x="352425" y="423037"/>
                  </a:lnTo>
                  <a:lnTo>
                    <a:pt x="857250" y="423037"/>
                  </a:lnTo>
                  <a:lnTo>
                    <a:pt x="857250" y="617474"/>
                  </a:lnTo>
                  <a:lnTo>
                    <a:pt x="838200" y="617474"/>
                  </a:lnTo>
                  <a:lnTo>
                    <a:pt x="866775" y="674624"/>
                  </a:lnTo>
                  <a:lnTo>
                    <a:pt x="890587" y="626999"/>
                  </a:lnTo>
                  <a:lnTo>
                    <a:pt x="895350" y="6174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91054" y="2295270"/>
            <a:ext cx="4254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Arial"/>
                <a:cs typeface="Arial"/>
              </a:rPr>
              <a:t>A</a:t>
            </a:r>
            <a:r>
              <a:rPr sz="1000" b="1" spc="-5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&gt;</a:t>
            </a:r>
            <a:r>
              <a:rPr sz="1000" b="1" spc="-5" dirty="0">
                <a:latin typeface="Arial"/>
                <a:cs typeface="Arial"/>
              </a:rPr>
              <a:t> </a:t>
            </a:r>
            <a:r>
              <a:rPr sz="1000" b="1" spc="-25" dirty="0">
                <a:latin typeface="Arial"/>
                <a:cs typeface="Arial"/>
              </a:rPr>
              <a:t>B?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62909" y="2211781"/>
            <a:ext cx="2717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0" dirty="0">
                <a:latin typeface="Arial"/>
                <a:cs typeface="Arial"/>
              </a:rPr>
              <a:t>else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Comando</a:t>
            </a:r>
            <a:r>
              <a:rPr spc="-60" dirty="0"/>
              <a:t> </a:t>
            </a:r>
            <a:r>
              <a:rPr spc="-20" dirty="0"/>
              <a:t>else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874" y="968120"/>
            <a:ext cx="345694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0" dirty="0">
                <a:latin typeface="Times New Roman"/>
                <a:cs typeface="Times New Roman"/>
              </a:rPr>
              <a:t>O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comando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if-</a:t>
            </a:r>
            <a:r>
              <a:rPr sz="1300" b="1" spc="90" dirty="0">
                <a:latin typeface="Times New Roman"/>
                <a:cs typeface="Times New Roman"/>
              </a:rPr>
              <a:t>else</a:t>
            </a:r>
            <a:r>
              <a:rPr sz="1300" b="1" spc="65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tem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seguinte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forma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geral: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1447799"/>
            <a:ext cx="1428750" cy="14573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Comando</a:t>
            </a:r>
            <a:r>
              <a:rPr spc="-60" dirty="0"/>
              <a:t> </a:t>
            </a:r>
            <a:r>
              <a:rPr spc="-20" dirty="0"/>
              <a:t>else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874" y="945150"/>
            <a:ext cx="4030979" cy="201866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27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70" dirty="0">
                <a:latin typeface="Times New Roman"/>
                <a:cs typeface="Times New Roman"/>
              </a:rPr>
              <a:t>A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expressão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da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condição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será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avaliada:</a:t>
            </a:r>
            <a:endParaRPr sz="1300">
              <a:latin typeface="Times New Roman"/>
              <a:cs typeface="Times New Roman"/>
            </a:endParaRPr>
          </a:p>
          <a:p>
            <a:pPr marL="330200" marR="372110" lvl="1" indent="-121920">
              <a:lnSpc>
                <a:spcPts val="1300"/>
              </a:lnSpc>
              <a:spcBef>
                <a:spcPts val="32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-10" dirty="0">
                <a:latin typeface="Times New Roman"/>
                <a:cs typeface="Times New Roman"/>
              </a:rPr>
              <a:t>Se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condição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verdadeira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b="1" dirty="0">
                <a:latin typeface="Times New Roman"/>
                <a:cs typeface="Times New Roman"/>
              </a:rPr>
              <a:t>True</a:t>
            </a:r>
            <a:r>
              <a:rPr sz="1200" dirty="0">
                <a:latin typeface="Times New Roman"/>
                <a:cs typeface="Times New Roman"/>
              </a:rPr>
              <a:t>),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sequência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de 	</a:t>
            </a:r>
            <a:r>
              <a:rPr sz="1200" spc="10" dirty="0">
                <a:latin typeface="Times New Roman"/>
                <a:cs typeface="Times New Roman"/>
              </a:rPr>
              <a:t>instruções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do </a:t>
            </a:r>
            <a:r>
              <a:rPr sz="1200" b="1" spc="10" dirty="0">
                <a:latin typeface="Times New Roman"/>
                <a:cs typeface="Times New Roman"/>
              </a:rPr>
              <a:t>if</a:t>
            </a:r>
            <a:r>
              <a:rPr sz="1200" b="1" spc="9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será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executada;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ts val="1370"/>
              </a:lnSpc>
              <a:spcBef>
                <a:spcPts val="12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0" dirty="0">
                <a:latin typeface="Times New Roman"/>
                <a:cs typeface="Times New Roman"/>
              </a:rPr>
              <a:t>Se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falsa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b="1" dirty="0">
                <a:latin typeface="Times New Roman"/>
                <a:cs typeface="Times New Roman"/>
              </a:rPr>
              <a:t>False</a:t>
            </a:r>
            <a:r>
              <a:rPr sz="1200" dirty="0">
                <a:latin typeface="Times New Roman"/>
                <a:cs typeface="Times New Roman"/>
              </a:rPr>
              <a:t>),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sequência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instruções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do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b="1" spc="65" dirty="0">
                <a:latin typeface="Times New Roman"/>
                <a:cs typeface="Times New Roman"/>
              </a:rPr>
              <a:t>else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ts val="1370"/>
              </a:lnSpc>
            </a:pPr>
            <a:r>
              <a:rPr sz="1200" dirty="0">
                <a:latin typeface="Times New Roman"/>
                <a:cs typeface="Times New Roman"/>
              </a:rPr>
              <a:t>será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executada.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200">
              <a:latin typeface="Times New Roman"/>
              <a:cs typeface="Times New Roman"/>
            </a:endParaRPr>
          </a:p>
          <a:p>
            <a:pPr marL="149225" marR="96520" indent="-139700">
              <a:lnSpc>
                <a:spcPct val="100000"/>
              </a:lnSpc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Note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quando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usamos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estrutura </a:t>
            </a:r>
            <a:r>
              <a:rPr sz="1300" b="1" dirty="0">
                <a:latin typeface="Times New Roman"/>
                <a:cs typeface="Times New Roman"/>
              </a:rPr>
              <a:t>if-</a:t>
            </a:r>
            <a:r>
              <a:rPr sz="1300" b="1" spc="75" dirty="0">
                <a:latin typeface="Times New Roman"/>
                <a:cs typeface="Times New Roman"/>
              </a:rPr>
              <a:t>else</a:t>
            </a:r>
            <a:r>
              <a:rPr sz="1300" spc="75" dirty="0">
                <a:latin typeface="Times New Roman"/>
                <a:cs typeface="Times New Roman"/>
              </a:rPr>
              <a:t>,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25" dirty="0">
                <a:latin typeface="Times New Roman"/>
                <a:cs typeface="Times New Roman"/>
              </a:rPr>
              <a:t>das </a:t>
            </a:r>
            <a:r>
              <a:rPr sz="1300" spc="50" dirty="0">
                <a:latin typeface="Times New Roman"/>
                <a:cs typeface="Times New Roman"/>
              </a:rPr>
              <a:t>duas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declarações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será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executada.</a:t>
            </a:r>
            <a:endParaRPr sz="1300">
              <a:latin typeface="Times New Roman"/>
              <a:cs typeface="Times New Roman"/>
            </a:endParaRPr>
          </a:p>
          <a:p>
            <a:pPr marL="330200" marR="44450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9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comando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b="1" spc="85" dirty="0">
                <a:latin typeface="Times New Roman"/>
                <a:cs typeface="Times New Roman"/>
              </a:rPr>
              <a:t>else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não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tem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condição.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já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caso 	</a:t>
            </a:r>
            <a:r>
              <a:rPr sz="1200" spc="10" dirty="0">
                <a:latin typeface="Times New Roman"/>
                <a:cs typeface="Times New Roman"/>
              </a:rPr>
              <a:t>contrário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do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b="1" spc="-25" dirty="0">
                <a:latin typeface="Times New Roman"/>
                <a:cs typeface="Times New Roman"/>
              </a:rPr>
              <a:t>if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Exemplo</a:t>
            </a:r>
            <a:r>
              <a:rPr spc="-85" dirty="0"/>
              <a:t> </a:t>
            </a:r>
            <a:r>
              <a:rPr spc="-10" dirty="0"/>
              <a:t>if-</a:t>
            </a:r>
            <a:r>
              <a:rPr spc="-20" dirty="0"/>
              <a:t>else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181100" y="1088237"/>
            <a:ext cx="2536190" cy="2226945"/>
            <a:chOff x="1181100" y="1088237"/>
            <a:chExt cx="2536190" cy="22269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1100" y="1088237"/>
              <a:ext cx="2536063" cy="8929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1100" y="2193124"/>
              <a:ext cx="1607312" cy="112157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1874" y="948308"/>
            <a:ext cx="7816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Exemplo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1874" y="1970912"/>
            <a:ext cx="5454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Saída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19" y="0"/>
            <a:ext cx="4573270" cy="3429000"/>
            <a:chOff x="-419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19" y="0"/>
              <a:ext cx="4572800" cy="5100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199" y="1185925"/>
              <a:ext cx="2493137" cy="1642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Exemplo</a:t>
            </a:r>
            <a:r>
              <a:rPr spc="-85" dirty="0"/>
              <a:t> </a:t>
            </a:r>
            <a:r>
              <a:rPr spc="-10" dirty="0"/>
              <a:t>if-</a:t>
            </a:r>
            <a:r>
              <a:rPr spc="-20" dirty="0"/>
              <a:t>else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88923" y="1179575"/>
            <a:ext cx="2513330" cy="701675"/>
            <a:chOff x="788923" y="1179575"/>
            <a:chExt cx="2513330" cy="701675"/>
          </a:xfrm>
        </p:grpSpPr>
        <p:sp>
          <p:nvSpPr>
            <p:cNvPr id="7" name="object 7"/>
            <p:cNvSpPr/>
            <p:nvPr/>
          </p:nvSpPr>
          <p:spPr>
            <a:xfrm>
              <a:off x="795273" y="1185925"/>
              <a:ext cx="2500630" cy="152400"/>
            </a:xfrm>
            <a:custGeom>
              <a:avLst/>
              <a:gdLst/>
              <a:ahLst/>
              <a:cxnLst/>
              <a:rect l="l" t="t" r="r" b="b"/>
              <a:pathLst>
                <a:path w="2500629" h="152400">
                  <a:moveTo>
                    <a:pt x="0" y="152400"/>
                  </a:moveTo>
                  <a:lnTo>
                    <a:pt x="2500376" y="152400"/>
                  </a:lnTo>
                  <a:lnTo>
                    <a:pt x="2500376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3549" y="1702180"/>
              <a:ext cx="130937" cy="1789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900554" y="1632330"/>
            <a:ext cx="6775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Verdadeiro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573" y="1632330"/>
            <a:ext cx="355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Falso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1500" y="1338198"/>
            <a:ext cx="2481580" cy="1487805"/>
            <a:chOff x="571500" y="1338198"/>
            <a:chExt cx="2481580" cy="1487805"/>
          </a:xfrm>
        </p:grpSpPr>
        <p:sp>
          <p:nvSpPr>
            <p:cNvPr id="12" name="object 12"/>
            <p:cNvSpPr/>
            <p:nvPr/>
          </p:nvSpPr>
          <p:spPr>
            <a:xfrm>
              <a:off x="695325" y="1566925"/>
              <a:ext cx="1038225" cy="290195"/>
            </a:xfrm>
            <a:custGeom>
              <a:avLst/>
              <a:gdLst/>
              <a:ahLst/>
              <a:cxnLst/>
              <a:rect l="l" t="t" r="r" b="b"/>
              <a:pathLst>
                <a:path w="1038225" h="290194">
                  <a:moveTo>
                    <a:pt x="0" y="144779"/>
                  </a:moveTo>
                  <a:lnTo>
                    <a:pt x="519049" y="0"/>
                  </a:lnTo>
                  <a:lnTo>
                    <a:pt x="1038225" y="144779"/>
                  </a:lnTo>
                  <a:lnTo>
                    <a:pt x="519049" y="289687"/>
                  </a:lnTo>
                  <a:lnTo>
                    <a:pt x="0" y="144779"/>
                  </a:lnTo>
                  <a:close/>
                </a:path>
              </a:pathLst>
            </a:custGeom>
            <a:ln w="12699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85926" y="1338198"/>
              <a:ext cx="869315" cy="228600"/>
            </a:xfrm>
            <a:custGeom>
              <a:avLst/>
              <a:gdLst/>
              <a:ahLst/>
              <a:cxnLst/>
              <a:rect l="l" t="t" r="r" b="b"/>
              <a:pathLst>
                <a:path w="869314" h="228600">
                  <a:moveTo>
                    <a:pt x="19050" y="171450"/>
                  </a:moveTo>
                  <a:lnTo>
                    <a:pt x="0" y="171450"/>
                  </a:lnTo>
                  <a:lnTo>
                    <a:pt x="28575" y="228600"/>
                  </a:lnTo>
                  <a:lnTo>
                    <a:pt x="52387" y="180975"/>
                  </a:lnTo>
                  <a:lnTo>
                    <a:pt x="19050" y="180975"/>
                  </a:lnTo>
                  <a:lnTo>
                    <a:pt x="19050" y="171450"/>
                  </a:lnTo>
                  <a:close/>
                </a:path>
                <a:path w="869314" h="228600">
                  <a:moveTo>
                    <a:pt x="850011" y="104775"/>
                  </a:moveTo>
                  <a:lnTo>
                    <a:pt x="19050" y="104775"/>
                  </a:lnTo>
                  <a:lnTo>
                    <a:pt x="19050" y="180975"/>
                  </a:lnTo>
                  <a:lnTo>
                    <a:pt x="38100" y="180975"/>
                  </a:lnTo>
                  <a:lnTo>
                    <a:pt x="38100" y="123825"/>
                  </a:lnTo>
                  <a:lnTo>
                    <a:pt x="28575" y="123825"/>
                  </a:lnTo>
                  <a:lnTo>
                    <a:pt x="38100" y="114300"/>
                  </a:lnTo>
                  <a:lnTo>
                    <a:pt x="850011" y="114300"/>
                  </a:lnTo>
                  <a:lnTo>
                    <a:pt x="850011" y="104775"/>
                  </a:lnTo>
                  <a:close/>
                </a:path>
                <a:path w="869314" h="228600">
                  <a:moveTo>
                    <a:pt x="57150" y="171450"/>
                  </a:moveTo>
                  <a:lnTo>
                    <a:pt x="38100" y="171450"/>
                  </a:lnTo>
                  <a:lnTo>
                    <a:pt x="38100" y="180975"/>
                  </a:lnTo>
                  <a:lnTo>
                    <a:pt x="52387" y="180975"/>
                  </a:lnTo>
                  <a:lnTo>
                    <a:pt x="57150" y="171450"/>
                  </a:lnTo>
                  <a:close/>
                </a:path>
                <a:path w="869314" h="228600">
                  <a:moveTo>
                    <a:pt x="38100" y="114300"/>
                  </a:moveTo>
                  <a:lnTo>
                    <a:pt x="28575" y="123825"/>
                  </a:lnTo>
                  <a:lnTo>
                    <a:pt x="38100" y="123825"/>
                  </a:lnTo>
                  <a:lnTo>
                    <a:pt x="38100" y="114300"/>
                  </a:lnTo>
                  <a:close/>
                </a:path>
                <a:path w="869314" h="228600">
                  <a:moveTo>
                    <a:pt x="869061" y="104775"/>
                  </a:moveTo>
                  <a:lnTo>
                    <a:pt x="859536" y="104775"/>
                  </a:lnTo>
                  <a:lnTo>
                    <a:pt x="850011" y="114300"/>
                  </a:lnTo>
                  <a:lnTo>
                    <a:pt x="38100" y="114300"/>
                  </a:lnTo>
                  <a:lnTo>
                    <a:pt x="38100" y="123825"/>
                  </a:lnTo>
                  <a:lnTo>
                    <a:pt x="869061" y="123825"/>
                  </a:lnTo>
                  <a:lnTo>
                    <a:pt x="869061" y="104775"/>
                  </a:lnTo>
                  <a:close/>
                </a:path>
                <a:path w="869314" h="228600">
                  <a:moveTo>
                    <a:pt x="869061" y="0"/>
                  </a:moveTo>
                  <a:lnTo>
                    <a:pt x="850011" y="0"/>
                  </a:lnTo>
                  <a:lnTo>
                    <a:pt x="850011" y="114300"/>
                  </a:lnTo>
                  <a:lnTo>
                    <a:pt x="859536" y="104775"/>
                  </a:lnTo>
                  <a:lnTo>
                    <a:pt x="869061" y="104775"/>
                  </a:lnTo>
                  <a:lnTo>
                    <a:pt x="8690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04823" y="1881123"/>
              <a:ext cx="1814830" cy="595630"/>
            </a:xfrm>
            <a:custGeom>
              <a:avLst/>
              <a:gdLst/>
              <a:ahLst/>
              <a:cxnLst/>
              <a:rect l="l" t="t" r="r" b="b"/>
              <a:pathLst>
                <a:path w="1814830" h="595630">
                  <a:moveTo>
                    <a:pt x="0" y="152400"/>
                  </a:moveTo>
                  <a:lnTo>
                    <a:pt x="1662176" y="152400"/>
                  </a:lnTo>
                  <a:lnTo>
                    <a:pt x="1662176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  <a:path w="1814830" h="595630">
                  <a:moveTo>
                    <a:pt x="23875" y="595376"/>
                  </a:moveTo>
                  <a:lnTo>
                    <a:pt x="1814576" y="595376"/>
                  </a:lnTo>
                  <a:lnTo>
                    <a:pt x="1814576" y="442975"/>
                  </a:lnTo>
                  <a:lnTo>
                    <a:pt x="23875" y="442975"/>
                  </a:lnTo>
                  <a:lnTo>
                    <a:pt x="23875" y="595376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1500" y="1702180"/>
              <a:ext cx="2481580" cy="1069975"/>
            </a:xfrm>
            <a:custGeom>
              <a:avLst/>
              <a:gdLst/>
              <a:ahLst/>
              <a:cxnLst/>
              <a:rect l="l" t="t" r="r" b="b"/>
              <a:pathLst>
                <a:path w="2481580" h="1069975">
                  <a:moveTo>
                    <a:pt x="457200" y="698119"/>
                  </a:moveTo>
                  <a:lnTo>
                    <a:pt x="438150" y="688594"/>
                  </a:lnTo>
                  <a:lnTo>
                    <a:pt x="400050" y="669544"/>
                  </a:lnTo>
                  <a:lnTo>
                    <a:pt x="400050" y="688594"/>
                  </a:lnTo>
                  <a:lnTo>
                    <a:pt x="19050" y="688594"/>
                  </a:lnTo>
                  <a:lnTo>
                    <a:pt x="19050" y="19050"/>
                  </a:lnTo>
                  <a:lnTo>
                    <a:pt x="123825" y="19050"/>
                  </a:lnTo>
                  <a:lnTo>
                    <a:pt x="123825" y="9525"/>
                  </a:lnTo>
                  <a:lnTo>
                    <a:pt x="123825" y="0"/>
                  </a:lnTo>
                  <a:lnTo>
                    <a:pt x="0" y="0"/>
                  </a:lnTo>
                  <a:lnTo>
                    <a:pt x="0" y="707644"/>
                  </a:lnTo>
                  <a:lnTo>
                    <a:pt x="400050" y="707644"/>
                  </a:lnTo>
                  <a:lnTo>
                    <a:pt x="400050" y="726694"/>
                  </a:lnTo>
                  <a:lnTo>
                    <a:pt x="438150" y="707644"/>
                  </a:lnTo>
                  <a:lnTo>
                    <a:pt x="457200" y="698119"/>
                  </a:lnTo>
                  <a:close/>
                </a:path>
                <a:path w="2481580" h="1069975">
                  <a:moveTo>
                    <a:pt x="2481326" y="245618"/>
                  </a:moveTo>
                  <a:lnTo>
                    <a:pt x="2095500" y="245618"/>
                  </a:lnTo>
                  <a:lnTo>
                    <a:pt x="2095500" y="264668"/>
                  </a:lnTo>
                  <a:lnTo>
                    <a:pt x="2462276" y="264668"/>
                  </a:lnTo>
                  <a:lnTo>
                    <a:pt x="2462276" y="1031494"/>
                  </a:lnTo>
                  <a:lnTo>
                    <a:pt x="1733550" y="1031494"/>
                  </a:lnTo>
                  <a:lnTo>
                    <a:pt x="1733550" y="1012444"/>
                  </a:lnTo>
                  <a:lnTo>
                    <a:pt x="1676400" y="1041019"/>
                  </a:lnTo>
                  <a:lnTo>
                    <a:pt x="1733550" y="1069594"/>
                  </a:lnTo>
                  <a:lnTo>
                    <a:pt x="1733550" y="1050544"/>
                  </a:lnTo>
                  <a:lnTo>
                    <a:pt x="2481326" y="1050544"/>
                  </a:lnTo>
                  <a:lnTo>
                    <a:pt x="2481326" y="1041019"/>
                  </a:lnTo>
                  <a:lnTo>
                    <a:pt x="2481326" y="1031494"/>
                  </a:lnTo>
                  <a:lnTo>
                    <a:pt x="2481326" y="264668"/>
                  </a:lnTo>
                  <a:lnTo>
                    <a:pt x="2481326" y="255143"/>
                  </a:lnTo>
                  <a:lnTo>
                    <a:pt x="2481326" y="2456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8675" y="2666999"/>
              <a:ext cx="1419225" cy="152400"/>
            </a:xfrm>
            <a:custGeom>
              <a:avLst/>
              <a:gdLst/>
              <a:ahLst/>
              <a:cxnLst/>
              <a:rect l="l" t="t" r="r" b="b"/>
              <a:pathLst>
                <a:path w="1419225" h="152400">
                  <a:moveTo>
                    <a:pt x="0" y="152400"/>
                  </a:moveTo>
                  <a:lnTo>
                    <a:pt x="1419225" y="152400"/>
                  </a:lnTo>
                  <a:lnTo>
                    <a:pt x="1419225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09775" y="2476499"/>
              <a:ext cx="424180" cy="190500"/>
            </a:xfrm>
            <a:custGeom>
              <a:avLst/>
              <a:gdLst/>
              <a:ahLst/>
              <a:cxnLst/>
              <a:rect l="l" t="t" r="r" b="b"/>
              <a:pathLst>
                <a:path w="424180" h="190500">
                  <a:moveTo>
                    <a:pt x="19050" y="133350"/>
                  </a:moveTo>
                  <a:lnTo>
                    <a:pt x="0" y="133350"/>
                  </a:lnTo>
                  <a:lnTo>
                    <a:pt x="28575" y="190500"/>
                  </a:lnTo>
                  <a:lnTo>
                    <a:pt x="52387" y="142875"/>
                  </a:lnTo>
                  <a:lnTo>
                    <a:pt x="19050" y="142875"/>
                  </a:lnTo>
                  <a:lnTo>
                    <a:pt x="19050" y="133350"/>
                  </a:lnTo>
                  <a:close/>
                </a:path>
                <a:path w="424180" h="190500">
                  <a:moveTo>
                    <a:pt x="404749" y="85725"/>
                  </a:moveTo>
                  <a:lnTo>
                    <a:pt x="19050" y="85725"/>
                  </a:lnTo>
                  <a:lnTo>
                    <a:pt x="19050" y="142875"/>
                  </a:lnTo>
                  <a:lnTo>
                    <a:pt x="38100" y="142875"/>
                  </a:lnTo>
                  <a:lnTo>
                    <a:pt x="38100" y="104775"/>
                  </a:lnTo>
                  <a:lnTo>
                    <a:pt x="28575" y="104775"/>
                  </a:lnTo>
                  <a:lnTo>
                    <a:pt x="38100" y="95250"/>
                  </a:lnTo>
                  <a:lnTo>
                    <a:pt x="404749" y="95250"/>
                  </a:lnTo>
                  <a:lnTo>
                    <a:pt x="404749" y="85725"/>
                  </a:lnTo>
                  <a:close/>
                </a:path>
                <a:path w="424180" h="190500">
                  <a:moveTo>
                    <a:pt x="57150" y="133350"/>
                  </a:moveTo>
                  <a:lnTo>
                    <a:pt x="38100" y="133350"/>
                  </a:lnTo>
                  <a:lnTo>
                    <a:pt x="38100" y="142875"/>
                  </a:lnTo>
                  <a:lnTo>
                    <a:pt x="52387" y="142875"/>
                  </a:lnTo>
                  <a:lnTo>
                    <a:pt x="57150" y="133350"/>
                  </a:lnTo>
                  <a:close/>
                </a:path>
                <a:path w="424180" h="190500">
                  <a:moveTo>
                    <a:pt x="38100" y="95250"/>
                  </a:moveTo>
                  <a:lnTo>
                    <a:pt x="28575" y="104775"/>
                  </a:lnTo>
                  <a:lnTo>
                    <a:pt x="38100" y="104775"/>
                  </a:lnTo>
                  <a:lnTo>
                    <a:pt x="38100" y="95250"/>
                  </a:lnTo>
                  <a:close/>
                </a:path>
                <a:path w="424180" h="190500">
                  <a:moveTo>
                    <a:pt x="423799" y="85725"/>
                  </a:moveTo>
                  <a:lnTo>
                    <a:pt x="414274" y="85725"/>
                  </a:lnTo>
                  <a:lnTo>
                    <a:pt x="404749" y="95250"/>
                  </a:lnTo>
                  <a:lnTo>
                    <a:pt x="38100" y="95250"/>
                  </a:lnTo>
                  <a:lnTo>
                    <a:pt x="38100" y="104775"/>
                  </a:lnTo>
                  <a:lnTo>
                    <a:pt x="423799" y="104775"/>
                  </a:lnTo>
                  <a:lnTo>
                    <a:pt x="423799" y="85725"/>
                  </a:lnTo>
                  <a:close/>
                </a:path>
                <a:path w="424180" h="190500">
                  <a:moveTo>
                    <a:pt x="423799" y="0"/>
                  </a:moveTo>
                  <a:lnTo>
                    <a:pt x="404749" y="0"/>
                  </a:lnTo>
                  <a:lnTo>
                    <a:pt x="404749" y="95250"/>
                  </a:lnTo>
                  <a:lnTo>
                    <a:pt x="414274" y="85725"/>
                  </a:lnTo>
                  <a:lnTo>
                    <a:pt x="423799" y="85725"/>
                  </a:lnTo>
                  <a:lnTo>
                    <a:pt x="4237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Aninhamento</a:t>
            </a:r>
            <a:r>
              <a:rPr spc="-50" dirty="0"/>
              <a:t> </a:t>
            </a:r>
            <a:r>
              <a:rPr dirty="0"/>
              <a:t>de</a:t>
            </a:r>
            <a:r>
              <a:rPr spc="-65" dirty="0"/>
              <a:t> </a:t>
            </a:r>
            <a:r>
              <a:rPr spc="-25" dirty="0"/>
              <a:t>if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874" y="968120"/>
            <a:ext cx="4009390" cy="1259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358775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0" dirty="0">
                <a:latin typeface="Times New Roman"/>
                <a:cs typeface="Times New Roman"/>
              </a:rPr>
              <a:t>O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if</a:t>
            </a:r>
            <a:r>
              <a:rPr sz="1300" b="1" spc="6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aninhado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é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simplesmente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if</a:t>
            </a:r>
            <a:r>
              <a:rPr sz="1300" b="1" spc="6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dentro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da </a:t>
            </a:r>
            <a:r>
              <a:rPr sz="1300" spc="10" dirty="0">
                <a:latin typeface="Times New Roman"/>
                <a:cs typeface="Times New Roman"/>
              </a:rPr>
              <a:t>declaração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de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outro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10" dirty="0">
                <a:latin typeface="Times New Roman"/>
                <a:cs typeface="Times New Roman"/>
              </a:rPr>
              <a:t>if</a:t>
            </a:r>
            <a:r>
              <a:rPr sz="1300" b="1" spc="9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(ou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80" dirty="0">
                <a:latin typeface="Times New Roman"/>
                <a:cs typeface="Times New Roman"/>
              </a:rPr>
              <a:t>else</a:t>
            </a:r>
            <a:r>
              <a:rPr sz="1300" spc="80" dirty="0">
                <a:latin typeface="Times New Roman"/>
                <a:cs typeface="Times New Roman"/>
              </a:rPr>
              <a:t>)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mais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externo.</a:t>
            </a:r>
            <a:endParaRPr sz="1300">
              <a:latin typeface="Times New Roman"/>
              <a:cs typeface="Times New Roman"/>
            </a:endParaRPr>
          </a:p>
          <a:p>
            <a:pPr marL="330200" marR="211454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10" dirty="0">
                <a:latin typeface="Times New Roman"/>
                <a:cs typeface="Times New Roman"/>
              </a:rPr>
              <a:t>Essa </a:t>
            </a:r>
            <a:r>
              <a:rPr sz="1200" spc="50" dirty="0">
                <a:latin typeface="Times New Roman"/>
                <a:cs typeface="Times New Roman"/>
              </a:rPr>
              <a:t>estrutura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é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apenas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extensão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estrutura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b="1" spc="-25" dirty="0">
                <a:latin typeface="Times New Roman"/>
                <a:cs typeface="Times New Roman"/>
              </a:rPr>
              <a:t>if- 	</a:t>
            </a:r>
            <a:r>
              <a:rPr sz="1200" b="1" spc="60" dirty="0">
                <a:latin typeface="Times New Roman"/>
                <a:cs typeface="Times New Roman"/>
              </a:rPr>
              <a:t>else</a:t>
            </a:r>
            <a:r>
              <a:rPr sz="1200" spc="6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49225" marR="5080" indent="-139700">
              <a:lnSpc>
                <a:spcPct val="100000"/>
              </a:lnSpc>
              <a:spcBef>
                <a:spcPts val="2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0" dirty="0">
                <a:latin typeface="Times New Roman"/>
                <a:cs typeface="Times New Roman"/>
              </a:rPr>
              <a:t>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único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cuidado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devemos</a:t>
            </a:r>
            <a:r>
              <a:rPr sz="1300" spc="50" dirty="0">
                <a:latin typeface="Times New Roman"/>
                <a:cs typeface="Times New Roman"/>
              </a:rPr>
              <a:t> ter</a:t>
            </a:r>
            <a:r>
              <a:rPr sz="1300" dirty="0">
                <a:latin typeface="Times New Roman"/>
                <a:cs typeface="Times New Roman"/>
              </a:rPr>
              <a:t> é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saber </a:t>
            </a:r>
            <a:r>
              <a:rPr sz="1300" spc="50" dirty="0">
                <a:latin typeface="Times New Roman"/>
                <a:cs typeface="Times New Roman"/>
              </a:rPr>
              <a:t>exatamente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qual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if</a:t>
            </a:r>
            <a:r>
              <a:rPr sz="1300" b="1" spc="5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determinado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b="1" spc="90" dirty="0">
                <a:latin typeface="Times New Roman"/>
                <a:cs typeface="Times New Roman"/>
              </a:rPr>
              <a:t>else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está</a:t>
            </a:r>
            <a:r>
              <a:rPr sz="1300" spc="-10" dirty="0">
                <a:latin typeface="Times New Roman"/>
                <a:cs typeface="Times New Roman"/>
              </a:rPr>
              <a:t> ligado.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Aninhamento</a:t>
            </a:r>
            <a:r>
              <a:rPr spc="-50" dirty="0"/>
              <a:t> </a:t>
            </a:r>
            <a:r>
              <a:rPr dirty="0"/>
              <a:t>de</a:t>
            </a:r>
            <a:r>
              <a:rPr spc="-65" dirty="0"/>
              <a:t> </a:t>
            </a:r>
            <a:r>
              <a:rPr spc="-25" dirty="0"/>
              <a:t>if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5300" y="1219199"/>
            <a:ext cx="3200400" cy="1771650"/>
            <a:chOff x="495300" y="1219199"/>
            <a:chExt cx="3200400" cy="17716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" y="1219199"/>
              <a:ext cx="1493012" cy="17716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5486" y="1226311"/>
              <a:ext cx="1450213" cy="17501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19074" y="1347787"/>
              <a:ext cx="2676525" cy="1390650"/>
            </a:xfrm>
            <a:custGeom>
              <a:avLst/>
              <a:gdLst/>
              <a:ahLst/>
              <a:cxnLst/>
              <a:rect l="l" t="t" r="r" b="b"/>
              <a:pathLst>
                <a:path w="2676525" h="1390650">
                  <a:moveTo>
                    <a:pt x="1743075" y="938212"/>
                  </a:moveTo>
                  <a:lnTo>
                    <a:pt x="2676525" y="938212"/>
                  </a:lnTo>
                  <a:lnTo>
                    <a:pt x="2676525" y="0"/>
                  </a:lnTo>
                  <a:lnTo>
                    <a:pt x="1743075" y="0"/>
                  </a:lnTo>
                  <a:lnTo>
                    <a:pt x="1743075" y="938212"/>
                  </a:lnTo>
                  <a:close/>
                </a:path>
                <a:path w="2676525" h="1390650">
                  <a:moveTo>
                    <a:pt x="0" y="1390586"/>
                  </a:moveTo>
                  <a:lnTo>
                    <a:pt x="933450" y="1390586"/>
                  </a:lnTo>
                  <a:lnTo>
                    <a:pt x="933450" y="452374"/>
                  </a:lnTo>
                  <a:lnTo>
                    <a:pt x="0" y="452374"/>
                  </a:lnTo>
                  <a:lnTo>
                    <a:pt x="0" y="1390586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Aninhamento</a:t>
            </a:r>
            <a:r>
              <a:rPr spc="-50" dirty="0"/>
              <a:t> </a:t>
            </a:r>
            <a:r>
              <a:rPr dirty="0"/>
              <a:t>de</a:t>
            </a:r>
            <a:r>
              <a:rPr spc="-65" dirty="0"/>
              <a:t> </a:t>
            </a:r>
            <a:r>
              <a:rPr spc="-25" dirty="0"/>
              <a:t>if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874" y="933068"/>
            <a:ext cx="2503805" cy="219075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49225" marR="161290" indent="-139700">
              <a:lnSpc>
                <a:spcPct val="80000"/>
              </a:lnSpc>
              <a:spcBef>
                <a:spcPts val="40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0" dirty="0">
                <a:latin typeface="Times New Roman"/>
                <a:cs typeface="Times New Roman"/>
              </a:rPr>
              <a:t>O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programa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começa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</a:t>
            </a:r>
            <a:r>
              <a:rPr sz="1300" spc="50" dirty="0">
                <a:latin typeface="Times New Roman"/>
                <a:cs typeface="Times New Roman"/>
              </a:rPr>
              <a:t> testar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as </a:t>
            </a:r>
            <a:r>
              <a:rPr sz="1300" spc="10" dirty="0">
                <a:latin typeface="Times New Roman"/>
                <a:cs typeface="Times New Roman"/>
              </a:rPr>
              <a:t>condições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começando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pela </a:t>
            </a:r>
            <a:r>
              <a:rPr sz="1300" spc="10" dirty="0">
                <a:latin typeface="Times New Roman"/>
                <a:cs typeface="Times New Roman"/>
              </a:rPr>
              <a:t>primeira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e </a:t>
            </a:r>
            <a:r>
              <a:rPr sz="1300" spc="55" dirty="0">
                <a:latin typeface="Times New Roman"/>
                <a:cs typeface="Times New Roman"/>
              </a:rPr>
              <a:t>continua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testar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25" dirty="0">
                <a:latin typeface="Times New Roman"/>
                <a:cs typeface="Times New Roman"/>
              </a:rPr>
              <a:t>até </a:t>
            </a:r>
            <a:r>
              <a:rPr sz="1300" spc="50" dirty="0">
                <a:latin typeface="Times New Roman"/>
                <a:cs typeface="Times New Roman"/>
              </a:rPr>
              <a:t>achar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expressão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cujo </a:t>
            </a:r>
            <a:r>
              <a:rPr sz="1300" spc="20" dirty="0">
                <a:latin typeface="Times New Roman"/>
                <a:cs typeface="Times New Roman"/>
              </a:rPr>
              <a:t>resultado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dê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verdadeiro.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Neste </a:t>
            </a:r>
            <a:r>
              <a:rPr sz="1300" dirty="0">
                <a:latin typeface="Times New Roman"/>
                <a:cs typeface="Times New Roman"/>
              </a:rPr>
              <a:t>caso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ele</a:t>
            </a:r>
            <a:endParaRPr sz="1300">
              <a:latin typeface="Times New Roman"/>
              <a:cs typeface="Times New Roman"/>
            </a:endParaRPr>
          </a:p>
          <a:p>
            <a:pPr marL="332105" marR="147955" lvl="1" indent="-123825">
              <a:lnSpc>
                <a:spcPct val="80000"/>
              </a:lnSpc>
              <a:spcBef>
                <a:spcPts val="275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20" dirty="0">
                <a:latin typeface="Times New Roman"/>
                <a:cs typeface="Times New Roman"/>
              </a:rPr>
              <a:t>Executa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sequência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de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comandos </a:t>
            </a:r>
            <a:r>
              <a:rPr sz="1100" spc="-10" dirty="0">
                <a:latin typeface="Times New Roman"/>
                <a:cs typeface="Times New Roman"/>
              </a:rPr>
              <a:t>correspondente;</a:t>
            </a:r>
            <a:endParaRPr sz="1100">
              <a:latin typeface="Times New Roman"/>
              <a:cs typeface="Times New Roman"/>
            </a:endParaRPr>
          </a:p>
          <a:p>
            <a:pPr marL="332105" marR="5080" lvl="1" indent="-123825">
              <a:lnSpc>
                <a:spcPct val="80000"/>
              </a:lnSpc>
              <a:spcBef>
                <a:spcPts val="265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dirty="0">
                <a:latin typeface="Times New Roman"/>
                <a:cs typeface="Times New Roman"/>
              </a:rPr>
              <a:t>Só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70" dirty="0">
                <a:latin typeface="Times New Roman"/>
                <a:cs typeface="Times New Roman"/>
              </a:rPr>
              <a:t>uma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sequência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de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comandos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será </a:t>
            </a:r>
            <a:r>
              <a:rPr sz="1100" spc="-10" dirty="0">
                <a:latin typeface="Times New Roman"/>
                <a:cs typeface="Times New Roman"/>
              </a:rPr>
              <a:t>executada</a:t>
            </a:r>
            <a:endParaRPr sz="1100">
              <a:latin typeface="Times New Roman"/>
              <a:cs typeface="Times New Roman"/>
            </a:endParaRPr>
          </a:p>
          <a:p>
            <a:pPr marL="332105" marR="102870" lvl="1" indent="-123825">
              <a:lnSpc>
                <a:spcPct val="80100"/>
              </a:lnSpc>
              <a:spcBef>
                <a:spcPts val="260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-60" dirty="0">
                <a:latin typeface="Times New Roman"/>
                <a:cs typeface="Times New Roman"/>
              </a:rPr>
              <a:t>A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última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sequência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de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comandos </a:t>
            </a:r>
            <a:r>
              <a:rPr sz="1100" spc="20" dirty="0">
                <a:latin typeface="Times New Roman"/>
                <a:cs typeface="Times New Roman"/>
              </a:rPr>
              <a:t>(default)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é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que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será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executada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40" dirty="0">
                <a:latin typeface="Times New Roman"/>
                <a:cs typeface="Times New Roman"/>
              </a:rPr>
              <a:t>no </a:t>
            </a:r>
            <a:r>
              <a:rPr sz="1100" spc="10" dirty="0">
                <a:latin typeface="Times New Roman"/>
                <a:cs typeface="Times New Roman"/>
              </a:rPr>
              <a:t>caso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de </a:t>
            </a:r>
            <a:r>
              <a:rPr sz="1100" spc="10" dirty="0">
                <a:latin typeface="Times New Roman"/>
                <a:cs typeface="Times New Roman"/>
              </a:rPr>
              <a:t>todas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condições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forem </a:t>
            </a:r>
            <a:r>
              <a:rPr sz="1100" dirty="0">
                <a:latin typeface="Times New Roman"/>
                <a:cs typeface="Times New Roman"/>
              </a:rPr>
              <a:t>falsas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é</a:t>
            </a:r>
            <a:r>
              <a:rPr sz="1100" spc="-10" dirty="0">
                <a:latin typeface="Times New Roman"/>
                <a:cs typeface="Times New Roman"/>
              </a:rPr>
              <a:t> opcional.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3700" y="1142999"/>
            <a:ext cx="1493012" cy="17716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Exemplo</a:t>
            </a:r>
            <a:r>
              <a:rPr spc="-105" dirty="0"/>
              <a:t> </a:t>
            </a:r>
            <a:r>
              <a:rPr spc="-10" dirty="0"/>
              <a:t>aninhamento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9013" y="980693"/>
            <a:ext cx="3113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0330" algn="l"/>
              </a:tabLst>
            </a:pPr>
            <a:r>
              <a:rPr sz="1200" b="1" spc="45" dirty="0">
                <a:solidFill>
                  <a:srgbClr val="04607A"/>
                </a:solidFill>
                <a:latin typeface="Times New Roman"/>
                <a:cs typeface="Times New Roman"/>
              </a:rPr>
              <a:t>Exemplo</a:t>
            </a:r>
            <a:r>
              <a:rPr sz="1200" b="1" dirty="0">
                <a:solidFill>
                  <a:srgbClr val="04607A"/>
                </a:solidFill>
                <a:latin typeface="Times New Roman"/>
                <a:cs typeface="Times New Roman"/>
              </a:rPr>
              <a:t>	</a:t>
            </a:r>
            <a:r>
              <a:rPr sz="1200" b="1" spc="-10" dirty="0">
                <a:solidFill>
                  <a:srgbClr val="04607A"/>
                </a:solidFill>
                <a:latin typeface="Times New Roman"/>
                <a:cs typeface="Times New Roman"/>
              </a:rPr>
              <a:t>Saídas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6200" y="1181099"/>
            <a:ext cx="4396105" cy="1593215"/>
            <a:chOff x="76200" y="1181099"/>
            <a:chExt cx="4396105" cy="15932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" y="1181137"/>
              <a:ext cx="2507488" cy="11644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7500" y="1181099"/>
              <a:ext cx="1614424" cy="15930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154" y="511302"/>
            <a:ext cx="16427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Fluxogramas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874" y="926314"/>
            <a:ext cx="3854450" cy="11087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Condição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ou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Decisão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20" dirty="0">
                <a:latin typeface="Times New Roman"/>
                <a:cs typeface="Times New Roman"/>
              </a:rPr>
              <a:t>Representada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por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losangos</a:t>
            </a:r>
            <a:endParaRPr sz="12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50" dirty="0">
                <a:latin typeface="Times New Roman"/>
                <a:cs typeface="Times New Roman"/>
              </a:rPr>
              <a:t>Normalmente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contém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pergunta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do</a:t>
            </a:r>
            <a:r>
              <a:rPr sz="1200" dirty="0">
                <a:latin typeface="Times New Roman"/>
                <a:cs typeface="Times New Roman"/>
              </a:rPr>
              <a:t> tipo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Sim/Não 	</a:t>
            </a:r>
            <a:r>
              <a:rPr sz="1200" spc="55" dirty="0">
                <a:latin typeface="Times New Roman"/>
                <a:cs typeface="Times New Roman"/>
              </a:rPr>
              <a:t>ou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Verdadeiro/Falso.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20" dirty="0">
                <a:latin typeface="Times New Roman"/>
                <a:cs typeface="Times New Roman"/>
              </a:rPr>
              <a:t>Representa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mudança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no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fluxo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do</a:t>
            </a:r>
            <a:r>
              <a:rPr sz="1200" spc="-10" dirty="0">
                <a:latin typeface="Times New Roman"/>
                <a:cs typeface="Times New Roman"/>
              </a:rPr>
              <a:t> programa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78918" y="2215387"/>
            <a:ext cx="1193165" cy="1023619"/>
            <a:chOff x="2778918" y="2215387"/>
            <a:chExt cx="1193165" cy="1023619"/>
          </a:xfrm>
        </p:grpSpPr>
        <p:sp>
          <p:nvSpPr>
            <p:cNvPr id="6" name="object 6"/>
            <p:cNvSpPr/>
            <p:nvPr/>
          </p:nvSpPr>
          <p:spPr>
            <a:xfrm>
              <a:off x="2781300" y="2476499"/>
              <a:ext cx="647700" cy="304800"/>
            </a:xfrm>
            <a:custGeom>
              <a:avLst/>
              <a:gdLst/>
              <a:ahLst/>
              <a:cxnLst/>
              <a:rect l="l" t="t" r="r" b="b"/>
              <a:pathLst>
                <a:path w="647700" h="304800">
                  <a:moveTo>
                    <a:pt x="323850" y="0"/>
                  </a:moveTo>
                  <a:lnTo>
                    <a:pt x="0" y="152400"/>
                  </a:lnTo>
                  <a:lnTo>
                    <a:pt x="323850" y="304800"/>
                  </a:lnTo>
                  <a:lnTo>
                    <a:pt x="647700" y="152400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81300" y="2476499"/>
              <a:ext cx="647700" cy="304800"/>
            </a:xfrm>
            <a:custGeom>
              <a:avLst/>
              <a:gdLst/>
              <a:ahLst/>
              <a:cxnLst/>
              <a:rect l="l" t="t" r="r" b="b"/>
              <a:pathLst>
                <a:path w="647700" h="304800">
                  <a:moveTo>
                    <a:pt x="0" y="152400"/>
                  </a:moveTo>
                  <a:lnTo>
                    <a:pt x="323850" y="0"/>
                  </a:lnTo>
                  <a:lnTo>
                    <a:pt x="647700" y="152400"/>
                  </a:lnTo>
                  <a:lnTo>
                    <a:pt x="323850" y="304800"/>
                  </a:lnTo>
                  <a:lnTo>
                    <a:pt x="0" y="1524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6575" y="2215387"/>
              <a:ext cx="895350" cy="1023619"/>
            </a:xfrm>
            <a:custGeom>
              <a:avLst/>
              <a:gdLst/>
              <a:ahLst/>
              <a:cxnLst/>
              <a:rect l="l" t="t" r="r" b="b"/>
              <a:pathLst>
                <a:path w="895350" h="1023619">
                  <a:moveTo>
                    <a:pt x="57150" y="965962"/>
                  </a:moveTo>
                  <a:lnTo>
                    <a:pt x="38100" y="965962"/>
                  </a:lnTo>
                  <a:lnTo>
                    <a:pt x="38100" y="565912"/>
                  </a:lnTo>
                  <a:lnTo>
                    <a:pt x="19050" y="565912"/>
                  </a:lnTo>
                  <a:lnTo>
                    <a:pt x="19050" y="965962"/>
                  </a:lnTo>
                  <a:lnTo>
                    <a:pt x="0" y="965962"/>
                  </a:lnTo>
                  <a:lnTo>
                    <a:pt x="28575" y="1023112"/>
                  </a:lnTo>
                  <a:lnTo>
                    <a:pt x="52387" y="975487"/>
                  </a:lnTo>
                  <a:lnTo>
                    <a:pt x="57150" y="965962"/>
                  </a:lnTo>
                  <a:close/>
                </a:path>
                <a:path w="895350" h="1023619">
                  <a:moveTo>
                    <a:pt x="57150" y="203962"/>
                  </a:moveTo>
                  <a:lnTo>
                    <a:pt x="38100" y="203962"/>
                  </a:lnTo>
                  <a:lnTo>
                    <a:pt x="38100" y="0"/>
                  </a:lnTo>
                  <a:lnTo>
                    <a:pt x="19050" y="0"/>
                  </a:lnTo>
                  <a:lnTo>
                    <a:pt x="19050" y="203962"/>
                  </a:lnTo>
                  <a:lnTo>
                    <a:pt x="0" y="203962"/>
                  </a:lnTo>
                  <a:lnTo>
                    <a:pt x="28575" y="261112"/>
                  </a:lnTo>
                  <a:lnTo>
                    <a:pt x="52387" y="213487"/>
                  </a:lnTo>
                  <a:lnTo>
                    <a:pt x="57150" y="203962"/>
                  </a:lnTo>
                  <a:close/>
                </a:path>
                <a:path w="895350" h="1023619">
                  <a:moveTo>
                    <a:pt x="895350" y="617474"/>
                  </a:moveTo>
                  <a:lnTo>
                    <a:pt x="876300" y="617474"/>
                  </a:lnTo>
                  <a:lnTo>
                    <a:pt x="876300" y="423037"/>
                  </a:lnTo>
                  <a:lnTo>
                    <a:pt x="876300" y="413512"/>
                  </a:lnTo>
                  <a:lnTo>
                    <a:pt x="876300" y="403987"/>
                  </a:lnTo>
                  <a:lnTo>
                    <a:pt x="352425" y="403987"/>
                  </a:lnTo>
                  <a:lnTo>
                    <a:pt x="352425" y="423037"/>
                  </a:lnTo>
                  <a:lnTo>
                    <a:pt x="857250" y="423037"/>
                  </a:lnTo>
                  <a:lnTo>
                    <a:pt x="857250" y="617474"/>
                  </a:lnTo>
                  <a:lnTo>
                    <a:pt x="838200" y="617474"/>
                  </a:lnTo>
                  <a:lnTo>
                    <a:pt x="866775" y="674624"/>
                  </a:lnTo>
                  <a:lnTo>
                    <a:pt x="890587" y="626999"/>
                  </a:lnTo>
                  <a:lnTo>
                    <a:pt x="895350" y="6174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91054" y="2529966"/>
            <a:ext cx="4254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Arial"/>
                <a:cs typeface="Arial"/>
              </a:rPr>
              <a:t>A</a:t>
            </a:r>
            <a:r>
              <a:rPr sz="1000" b="1" spc="-5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&gt;</a:t>
            </a:r>
            <a:r>
              <a:rPr sz="1000" b="1" spc="-5" dirty="0">
                <a:latin typeface="Arial"/>
                <a:cs typeface="Arial"/>
              </a:rPr>
              <a:t> </a:t>
            </a:r>
            <a:r>
              <a:rPr sz="1000" b="1" spc="-25" dirty="0">
                <a:latin typeface="Arial"/>
                <a:cs typeface="Arial"/>
              </a:rPr>
              <a:t>B?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2808" y="2873120"/>
            <a:ext cx="2571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latin typeface="Arial"/>
                <a:cs typeface="Arial"/>
              </a:rPr>
              <a:t>Sim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62909" y="2446781"/>
            <a:ext cx="2647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latin typeface="Arial"/>
                <a:cs typeface="Arial"/>
              </a:rPr>
              <a:t>Não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Exemplo</a:t>
            </a:r>
            <a:r>
              <a:rPr spc="-105" dirty="0"/>
              <a:t> </a:t>
            </a:r>
            <a:r>
              <a:rPr spc="-10" dirty="0"/>
              <a:t>aninhamento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9013" y="981201"/>
            <a:ext cx="3113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0330" algn="l"/>
              </a:tabLst>
            </a:pPr>
            <a:r>
              <a:rPr sz="1200" b="1" spc="45" dirty="0">
                <a:solidFill>
                  <a:srgbClr val="04607A"/>
                </a:solidFill>
                <a:latin typeface="Times New Roman"/>
                <a:cs typeface="Times New Roman"/>
              </a:rPr>
              <a:t>Exemplo</a:t>
            </a:r>
            <a:r>
              <a:rPr sz="1200" b="1" dirty="0">
                <a:solidFill>
                  <a:srgbClr val="04607A"/>
                </a:solidFill>
                <a:latin typeface="Times New Roman"/>
                <a:cs typeface="Times New Roman"/>
              </a:rPr>
              <a:t>	</a:t>
            </a:r>
            <a:r>
              <a:rPr sz="1200" b="1" spc="-10" dirty="0">
                <a:solidFill>
                  <a:srgbClr val="04607A"/>
                </a:solidFill>
                <a:latin typeface="Times New Roman"/>
                <a:cs typeface="Times New Roman"/>
              </a:rPr>
              <a:t>Saídas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6200" y="1181036"/>
            <a:ext cx="4396105" cy="1593215"/>
            <a:chOff x="76200" y="1181036"/>
            <a:chExt cx="4396105" cy="15932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7500" y="1181099"/>
              <a:ext cx="1614424" cy="15930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1181036"/>
              <a:ext cx="2564638" cy="11858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Exemplo</a:t>
            </a:r>
            <a:r>
              <a:rPr spc="-105" dirty="0"/>
              <a:t> </a:t>
            </a:r>
            <a:r>
              <a:rPr spc="-10" dirty="0"/>
              <a:t>aninhamento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60450" y="884300"/>
            <a:ext cx="2330450" cy="2459355"/>
            <a:chOff x="1060450" y="884300"/>
            <a:chExt cx="2330450" cy="245935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800" y="921511"/>
              <a:ext cx="2324100" cy="242176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66800" y="890650"/>
              <a:ext cx="2286000" cy="152400"/>
            </a:xfrm>
            <a:custGeom>
              <a:avLst/>
              <a:gdLst/>
              <a:ahLst/>
              <a:cxnLst/>
              <a:rect l="l" t="t" r="r" b="b"/>
              <a:pathLst>
                <a:path w="2286000" h="152400">
                  <a:moveTo>
                    <a:pt x="0" y="152400"/>
                  </a:moveTo>
                  <a:lnTo>
                    <a:pt x="2286000" y="152400"/>
                  </a:lnTo>
                  <a:lnTo>
                    <a:pt x="22860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28800" y="1378330"/>
              <a:ext cx="447675" cy="236220"/>
            </a:xfrm>
            <a:custGeom>
              <a:avLst/>
              <a:gdLst/>
              <a:ahLst/>
              <a:cxnLst/>
              <a:rect l="l" t="t" r="r" b="b"/>
              <a:pathLst>
                <a:path w="447675" h="236219">
                  <a:moveTo>
                    <a:pt x="409575" y="178943"/>
                  </a:moveTo>
                  <a:lnTo>
                    <a:pt x="390525" y="178943"/>
                  </a:lnTo>
                  <a:lnTo>
                    <a:pt x="419100" y="236093"/>
                  </a:lnTo>
                  <a:lnTo>
                    <a:pt x="442912" y="188468"/>
                  </a:lnTo>
                  <a:lnTo>
                    <a:pt x="409575" y="188468"/>
                  </a:lnTo>
                  <a:lnTo>
                    <a:pt x="409575" y="178943"/>
                  </a:lnTo>
                  <a:close/>
                </a:path>
                <a:path w="447675" h="236219">
                  <a:moveTo>
                    <a:pt x="409575" y="9525"/>
                  </a:moveTo>
                  <a:lnTo>
                    <a:pt x="409575" y="188468"/>
                  </a:lnTo>
                  <a:lnTo>
                    <a:pt x="428625" y="188468"/>
                  </a:lnTo>
                  <a:lnTo>
                    <a:pt x="428625" y="19050"/>
                  </a:lnTo>
                  <a:lnTo>
                    <a:pt x="419100" y="19050"/>
                  </a:lnTo>
                  <a:lnTo>
                    <a:pt x="409575" y="9525"/>
                  </a:lnTo>
                  <a:close/>
                </a:path>
                <a:path w="447675" h="236219">
                  <a:moveTo>
                    <a:pt x="447675" y="178943"/>
                  </a:moveTo>
                  <a:lnTo>
                    <a:pt x="428625" y="178943"/>
                  </a:lnTo>
                  <a:lnTo>
                    <a:pt x="428625" y="188468"/>
                  </a:lnTo>
                  <a:lnTo>
                    <a:pt x="442912" y="188468"/>
                  </a:lnTo>
                  <a:lnTo>
                    <a:pt x="447675" y="178943"/>
                  </a:lnTo>
                  <a:close/>
                </a:path>
                <a:path w="447675" h="236219">
                  <a:moveTo>
                    <a:pt x="428625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409575" y="19050"/>
                  </a:lnTo>
                  <a:lnTo>
                    <a:pt x="409575" y="9525"/>
                  </a:lnTo>
                  <a:lnTo>
                    <a:pt x="428625" y="9525"/>
                  </a:lnTo>
                  <a:lnTo>
                    <a:pt x="428625" y="0"/>
                  </a:lnTo>
                  <a:close/>
                </a:path>
                <a:path w="447675" h="236219">
                  <a:moveTo>
                    <a:pt x="428625" y="9525"/>
                  </a:moveTo>
                  <a:lnTo>
                    <a:pt x="409575" y="9525"/>
                  </a:lnTo>
                  <a:lnTo>
                    <a:pt x="419100" y="19050"/>
                  </a:lnTo>
                  <a:lnTo>
                    <a:pt x="428625" y="19050"/>
                  </a:lnTo>
                  <a:lnTo>
                    <a:pt x="428625" y="9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19654" y="1294891"/>
            <a:ext cx="6800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Verdadeiro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077" y="1308353"/>
            <a:ext cx="355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Falso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66750" y="1043050"/>
            <a:ext cx="3448050" cy="2297430"/>
            <a:chOff x="666750" y="1043050"/>
            <a:chExt cx="3448050" cy="2297430"/>
          </a:xfrm>
        </p:grpSpPr>
        <p:sp>
          <p:nvSpPr>
            <p:cNvPr id="11" name="object 11"/>
            <p:cNvSpPr/>
            <p:nvPr/>
          </p:nvSpPr>
          <p:spPr>
            <a:xfrm>
              <a:off x="790575" y="1243075"/>
              <a:ext cx="1038225" cy="290195"/>
            </a:xfrm>
            <a:custGeom>
              <a:avLst/>
              <a:gdLst/>
              <a:ahLst/>
              <a:cxnLst/>
              <a:rect l="l" t="t" r="r" b="b"/>
              <a:pathLst>
                <a:path w="1038225" h="290194">
                  <a:moveTo>
                    <a:pt x="0" y="144779"/>
                  </a:moveTo>
                  <a:lnTo>
                    <a:pt x="519049" y="0"/>
                  </a:lnTo>
                  <a:lnTo>
                    <a:pt x="1038225" y="144779"/>
                  </a:lnTo>
                  <a:lnTo>
                    <a:pt x="519049" y="289687"/>
                  </a:lnTo>
                  <a:lnTo>
                    <a:pt x="0" y="144779"/>
                  </a:lnTo>
                  <a:close/>
                </a:path>
              </a:pathLst>
            </a:custGeom>
            <a:ln w="12699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81176" y="1043050"/>
              <a:ext cx="938530" cy="200025"/>
            </a:xfrm>
            <a:custGeom>
              <a:avLst/>
              <a:gdLst/>
              <a:ahLst/>
              <a:cxnLst/>
              <a:rect l="l" t="t" r="r" b="b"/>
              <a:pathLst>
                <a:path w="938530" h="200025">
                  <a:moveTo>
                    <a:pt x="19050" y="142748"/>
                  </a:moveTo>
                  <a:lnTo>
                    <a:pt x="0" y="142748"/>
                  </a:lnTo>
                  <a:lnTo>
                    <a:pt x="28575" y="199898"/>
                  </a:lnTo>
                  <a:lnTo>
                    <a:pt x="52387" y="152273"/>
                  </a:lnTo>
                  <a:lnTo>
                    <a:pt x="19050" y="152273"/>
                  </a:lnTo>
                  <a:lnTo>
                    <a:pt x="19050" y="142748"/>
                  </a:lnTo>
                  <a:close/>
                </a:path>
                <a:path w="938530" h="200025">
                  <a:moveTo>
                    <a:pt x="919099" y="90424"/>
                  </a:moveTo>
                  <a:lnTo>
                    <a:pt x="19050" y="90424"/>
                  </a:lnTo>
                  <a:lnTo>
                    <a:pt x="19050" y="152273"/>
                  </a:lnTo>
                  <a:lnTo>
                    <a:pt x="38100" y="152273"/>
                  </a:lnTo>
                  <a:lnTo>
                    <a:pt x="38100" y="109474"/>
                  </a:lnTo>
                  <a:lnTo>
                    <a:pt x="28575" y="109474"/>
                  </a:lnTo>
                  <a:lnTo>
                    <a:pt x="38100" y="99949"/>
                  </a:lnTo>
                  <a:lnTo>
                    <a:pt x="919099" y="99949"/>
                  </a:lnTo>
                  <a:lnTo>
                    <a:pt x="919099" y="90424"/>
                  </a:lnTo>
                  <a:close/>
                </a:path>
                <a:path w="938530" h="200025">
                  <a:moveTo>
                    <a:pt x="57150" y="142748"/>
                  </a:moveTo>
                  <a:lnTo>
                    <a:pt x="38100" y="142748"/>
                  </a:lnTo>
                  <a:lnTo>
                    <a:pt x="38100" y="152273"/>
                  </a:lnTo>
                  <a:lnTo>
                    <a:pt x="52387" y="152273"/>
                  </a:lnTo>
                  <a:lnTo>
                    <a:pt x="57150" y="142748"/>
                  </a:lnTo>
                  <a:close/>
                </a:path>
                <a:path w="938530" h="200025">
                  <a:moveTo>
                    <a:pt x="38100" y="99949"/>
                  </a:moveTo>
                  <a:lnTo>
                    <a:pt x="28575" y="109474"/>
                  </a:lnTo>
                  <a:lnTo>
                    <a:pt x="38100" y="109474"/>
                  </a:lnTo>
                  <a:lnTo>
                    <a:pt x="38100" y="99949"/>
                  </a:lnTo>
                  <a:close/>
                </a:path>
                <a:path w="938530" h="200025">
                  <a:moveTo>
                    <a:pt x="938149" y="90424"/>
                  </a:moveTo>
                  <a:lnTo>
                    <a:pt x="928624" y="90424"/>
                  </a:lnTo>
                  <a:lnTo>
                    <a:pt x="919099" y="99949"/>
                  </a:lnTo>
                  <a:lnTo>
                    <a:pt x="38100" y="99949"/>
                  </a:lnTo>
                  <a:lnTo>
                    <a:pt x="38100" y="109474"/>
                  </a:lnTo>
                  <a:lnTo>
                    <a:pt x="938149" y="109474"/>
                  </a:lnTo>
                  <a:lnTo>
                    <a:pt x="938149" y="90424"/>
                  </a:lnTo>
                  <a:close/>
                </a:path>
                <a:path w="938530" h="200025">
                  <a:moveTo>
                    <a:pt x="938149" y="0"/>
                  </a:moveTo>
                  <a:lnTo>
                    <a:pt x="919099" y="0"/>
                  </a:lnTo>
                  <a:lnTo>
                    <a:pt x="919099" y="99949"/>
                  </a:lnTo>
                  <a:lnTo>
                    <a:pt x="928624" y="90424"/>
                  </a:lnTo>
                  <a:lnTo>
                    <a:pt x="938149" y="90424"/>
                  </a:lnTo>
                  <a:lnTo>
                    <a:pt x="9381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57300" y="1614550"/>
              <a:ext cx="2014855" cy="1300480"/>
            </a:xfrm>
            <a:custGeom>
              <a:avLst/>
              <a:gdLst/>
              <a:ahLst/>
              <a:cxnLst/>
              <a:rect l="l" t="t" r="r" b="b"/>
              <a:pathLst>
                <a:path w="2014854" h="1300480">
                  <a:moveTo>
                    <a:pt x="0" y="152400"/>
                  </a:moveTo>
                  <a:lnTo>
                    <a:pt x="1981200" y="152400"/>
                  </a:lnTo>
                  <a:lnTo>
                    <a:pt x="19812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  <a:path w="2014854" h="1300480">
                  <a:moveTo>
                    <a:pt x="223774" y="1300099"/>
                  </a:moveTo>
                  <a:lnTo>
                    <a:pt x="2014474" y="1300099"/>
                  </a:lnTo>
                  <a:lnTo>
                    <a:pt x="2014474" y="1147699"/>
                  </a:lnTo>
                  <a:lnTo>
                    <a:pt x="223774" y="1147699"/>
                  </a:lnTo>
                  <a:lnTo>
                    <a:pt x="223774" y="1300099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6750" y="1378330"/>
              <a:ext cx="3448050" cy="1908175"/>
            </a:xfrm>
            <a:custGeom>
              <a:avLst/>
              <a:gdLst/>
              <a:ahLst/>
              <a:cxnLst/>
              <a:rect l="l" t="t" r="r" b="b"/>
              <a:pathLst>
                <a:path w="3448050" h="1908175">
                  <a:moveTo>
                    <a:pt x="861949" y="527431"/>
                  </a:moveTo>
                  <a:lnTo>
                    <a:pt x="842899" y="527431"/>
                  </a:lnTo>
                  <a:lnTo>
                    <a:pt x="842899" y="483743"/>
                  </a:lnTo>
                  <a:lnTo>
                    <a:pt x="842899" y="464693"/>
                  </a:lnTo>
                  <a:lnTo>
                    <a:pt x="19050" y="464693"/>
                  </a:lnTo>
                  <a:lnTo>
                    <a:pt x="19050" y="19050"/>
                  </a:lnTo>
                  <a:lnTo>
                    <a:pt x="123825" y="19050"/>
                  </a:lnTo>
                  <a:lnTo>
                    <a:pt x="123825" y="9525"/>
                  </a:lnTo>
                  <a:lnTo>
                    <a:pt x="123825" y="0"/>
                  </a:lnTo>
                  <a:lnTo>
                    <a:pt x="0" y="0"/>
                  </a:lnTo>
                  <a:lnTo>
                    <a:pt x="0" y="483743"/>
                  </a:lnTo>
                  <a:lnTo>
                    <a:pt x="823849" y="483743"/>
                  </a:lnTo>
                  <a:lnTo>
                    <a:pt x="823849" y="527431"/>
                  </a:lnTo>
                  <a:lnTo>
                    <a:pt x="804799" y="527431"/>
                  </a:lnTo>
                  <a:lnTo>
                    <a:pt x="833374" y="584581"/>
                  </a:lnTo>
                  <a:lnTo>
                    <a:pt x="857186" y="536956"/>
                  </a:lnTo>
                  <a:lnTo>
                    <a:pt x="861949" y="527431"/>
                  </a:lnTo>
                  <a:close/>
                </a:path>
                <a:path w="3448050" h="1908175">
                  <a:moveTo>
                    <a:pt x="3448050" y="302768"/>
                  </a:moveTo>
                  <a:lnTo>
                    <a:pt x="2571750" y="302768"/>
                  </a:lnTo>
                  <a:lnTo>
                    <a:pt x="2571750" y="321818"/>
                  </a:lnTo>
                  <a:lnTo>
                    <a:pt x="3429000" y="321818"/>
                  </a:lnTo>
                  <a:lnTo>
                    <a:pt x="3429000" y="1869694"/>
                  </a:lnTo>
                  <a:lnTo>
                    <a:pt x="1752600" y="1869694"/>
                  </a:lnTo>
                  <a:lnTo>
                    <a:pt x="1752600" y="1850644"/>
                  </a:lnTo>
                  <a:lnTo>
                    <a:pt x="1695450" y="1879219"/>
                  </a:lnTo>
                  <a:lnTo>
                    <a:pt x="1752600" y="1907794"/>
                  </a:lnTo>
                  <a:lnTo>
                    <a:pt x="1752600" y="1888744"/>
                  </a:lnTo>
                  <a:lnTo>
                    <a:pt x="3448050" y="1888744"/>
                  </a:lnTo>
                  <a:lnTo>
                    <a:pt x="3448050" y="1879219"/>
                  </a:lnTo>
                  <a:lnTo>
                    <a:pt x="3448050" y="1869694"/>
                  </a:lnTo>
                  <a:lnTo>
                    <a:pt x="3448050" y="321818"/>
                  </a:lnTo>
                  <a:lnTo>
                    <a:pt x="3448050" y="312293"/>
                  </a:lnTo>
                  <a:lnTo>
                    <a:pt x="3448050" y="3027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8700" y="3181349"/>
              <a:ext cx="1333500" cy="152400"/>
            </a:xfrm>
            <a:custGeom>
              <a:avLst/>
              <a:gdLst/>
              <a:ahLst/>
              <a:cxnLst/>
              <a:rect l="l" t="t" r="r" b="b"/>
              <a:pathLst>
                <a:path w="1333500" h="152400">
                  <a:moveTo>
                    <a:pt x="0" y="152400"/>
                  </a:moveTo>
                  <a:lnTo>
                    <a:pt x="1333500" y="152400"/>
                  </a:lnTo>
                  <a:lnTo>
                    <a:pt x="13335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66875" y="2914649"/>
              <a:ext cx="719455" cy="266700"/>
            </a:xfrm>
            <a:custGeom>
              <a:avLst/>
              <a:gdLst/>
              <a:ahLst/>
              <a:cxnLst/>
              <a:rect l="l" t="t" r="r" b="b"/>
              <a:pathLst>
                <a:path w="719455" h="266700">
                  <a:moveTo>
                    <a:pt x="19050" y="209550"/>
                  </a:moveTo>
                  <a:lnTo>
                    <a:pt x="0" y="209550"/>
                  </a:lnTo>
                  <a:lnTo>
                    <a:pt x="28575" y="266700"/>
                  </a:lnTo>
                  <a:lnTo>
                    <a:pt x="52387" y="219075"/>
                  </a:lnTo>
                  <a:lnTo>
                    <a:pt x="19050" y="219075"/>
                  </a:lnTo>
                  <a:lnTo>
                    <a:pt x="19050" y="209550"/>
                  </a:lnTo>
                  <a:close/>
                </a:path>
                <a:path w="719455" h="266700">
                  <a:moveTo>
                    <a:pt x="700151" y="123825"/>
                  </a:moveTo>
                  <a:lnTo>
                    <a:pt x="19050" y="123825"/>
                  </a:lnTo>
                  <a:lnTo>
                    <a:pt x="19050" y="219075"/>
                  </a:lnTo>
                  <a:lnTo>
                    <a:pt x="38100" y="219075"/>
                  </a:lnTo>
                  <a:lnTo>
                    <a:pt x="38100" y="142875"/>
                  </a:lnTo>
                  <a:lnTo>
                    <a:pt x="28575" y="142875"/>
                  </a:lnTo>
                  <a:lnTo>
                    <a:pt x="38100" y="133350"/>
                  </a:lnTo>
                  <a:lnTo>
                    <a:pt x="700151" y="133350"/>
                  </a:lnTo>
                  <a:lnTo>
                    <a:pt x="700151" y="123825"/>
                  </a:lnTo>
                  <a:close/>
                </a:path>
                <a:path w="719455" h="266700">
                  <a:moveTo>
                    <a:pt x="57150" y="209550"/>
                  </a:moveTo>
                  <a:lnTo>
                    <a:pt x="38100" y="209550"/>
                  </a:lnTo>
                  <a:lnTo>
                    <a:pt x="38100" y="219075"/>
                  </a:lnTo>
                  <a:lnTo>
                    <a:pt x="52387" y="219075"/>
                  </a:lnTo>
                  <a:lnTo>
                    <a:pt x="57150" y="209550"/>
                  </a:lnTo>
                  <a:close/>
                </a:path>
                <a:path w="719455" h="266700">
                  <a:moveTo>
                    <a:pt x="38100" y="133350"/>
                  </a:moveTo>
                  <a:lnTo>
                    <a:pt x="28575" y="142875"/>
                  </a:lnTo>
                  <a:lnTo>
                    <a:pt x="38100" y="142875"/>
                  </a:lnTo>
                  <a:lnTo>
                    <a:pt x="38100" y="133350"/>
                  </a:lnTo>
                  <a:close/>
                </a:path>
                <a:path w="719455" h="266700">
                  <a:moveTo>
                    <a:pt x="719201" y="123825"/>
                  </a:moveTo>
                  <a:lnTo>
                    <a:pt x="709676" y="123825"/>
                  </a:lnTo>
                  <a:lnTo>
                    <a:pt x="700151" y="133350"/>
                  </a:lnTo>
                  <a:lnTo>
                    <a:pt x="38100" y="133350"/>
                  </a:lnTo>
                  <a:lnTo>
                    <a:pt x="38100" y="142875"/>
                  </a:lnTo>
                  <a:lnTo>
                    <a:pt x="719201" y="142875"/>
                  </a:lnTo>
                  <a:lnTo>
                    <a:pt x="719201" y="123825"/>
                  </a:lnTo>
                  <a:close/>
                </a:path>
                <a:path w="719455" h="266700">
                  <a:moveTo>
                    <a:pt x="719201" y="0"/>
                  </a:moveTo>
                  <a:lnTo>
                    <a:pt x="700151" y="0"/>
                  </a:lnTo>
                  <a:lnTo>
                    <a:pt x="700151" y="133350"/>
                  </a:lnTo>
                  <a:lnTo>
                    <a:pt x="709676" y="123825"/>
                  </a:lnTo>
                  <a:lnTo>
                    <a:pt x="719201" y="123825"/>
                  </a:lnTo>
                  <a:lnTo>
                    <a:pt x="7192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81075" y="1962911"/>
              <a:ext cx="2291080" cy="547370"/>
            </a:xfrm>
            <a:custGeom>
              <a:avLst/>
              <a:gdLst/>
              <a:ahLst/>
              <a:cxnLst/>
              <a:rect l="l" t="t" r="r" b="b"/>
              <a:pathLst>
                <a:path w="2291079" h="547369">
                  <a:moveTo>
                    <a:pt x="499999" y="546862"/>
                  </a:moveTo>
                  <a:lnTo>
                    <a:pt x="2290699" y="546862"/>
                  </a:lnTo>
                  <a:lnTo>
                    <a:pt x="2290699" y="394462"/>
                  </a:lnTo>
                  <a:lnTo>
                    <a:pt x="499999" y="394462"/>
                  </a:lnTo>
                  <a:lnTo>
                    <a:pt x="499999" y="546862"/>
                  </a:lnTo>
                  <a:close/>
                </a:path>
                <a:path w="2291079" h="547369">
                  <a:moveTo>
                    <a:pt x="0" y="144907"/>
                  </a:moveTo>
                  <a:lnTo>
                    <a:pt x="519049" y="0"/>
                  </a:lnTo>
                  <a:lnTo>
                    <a:pt x="1038225" y="144907"/>
                  </a:lnTo>
                  <a:lnTo>
                    <a:pt x="519049" y="289687"/>
                  </a:lnTo>
                  <a:lnTo>
                    <a:pt x="0" y="144907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69895" y="2040762"/>
            <a:ext cx="6775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Verdadeiro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9524" y="2319019"/>
            <a:ext cx="355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Falso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57250" y="2098293"/>
            <a:ext cx="3028950" cy="1188085"/>
          </a:xfrm>
          <a:custGeom>
            <a:avLst/>
            <a:gdLst/>
            <a:ahLst/>
            <a:cxnLst/>
            <a:rect l="l" t="t" r="r" b="b"/>
            <a:pathLst>
              <a:path w="3028950" h="1188085">
                <a:moveTo>
                  <a:pt x="623824" y="740156"/>
                </a:moveTo>
                <a:lnTo>
                  <a:pt x="604774" y="730631"/>
                </a:lnTo>
                <a:lnTo>
                  <a:pt x="566674" y="711581"/>
                </a:lnTo>
                <a:lnTo>
                  <a:pt x="566674" y="730631"/>
                </a:lnTo>
                <a:lnTo>
                  <a:pt x="19050" y="730631"/>
                </a:lnTo>
                <a:lnTo>
                  <a:pt x="19050" y="19050"/>
                </a:lnTo>
                <a:lnTo>
                  <a:pt x="123825" y="19050"/>
                </a:lnTo>
                <a:lnTo>
                  <a:pt x="123825" y="9525"/>
                </a:lnTo>
                <a:lnTo>
                  <a:pt x="123825" y="0"/>
                </a:lnTo>
                <a:lnTo>
                  <a:pt x="0" y="0"/>
                </a:lnTo>
                <a:lnTo>
                  <a:pt x="0" y="749681"/>
                </a:lnTo>
                <a:lnTo>
                  <a:pt x="566674" y="749681"/>
                </a:lnTo>
                <a:lnTo>
                  <a:pt x="566674" y="768731"/>
                </a:lnTo>
                <a:lnTo>
                  <a:pt x="604774" y="749681"/>
                </a:lnTo>
                <a:lnTo>
                  <a:pt x="623824" y="740156"/>
                </a:lnTo>
                <a:close/>
              </a:path>
              <a:path w="3028950" h="1188085">
                <a:moveTo>
                  <a:pt x="1547749" y="201930"/>
                </a:moveTo>
                <a:lnTo>
                  <a:pt x="1528699" y="201930"/>
                </a:lnTo>
                <a:lnTo>
                  <a:pt x="1528699" y="19050"/>
                </a:lnTo>
                <a:lnTo>
                  <a:pt x="1528699" y="9525"/>
                </a:lnTo>
                <a:lnTo>
                  <a:pt x="1528699" y="0"/>
                </a:lnTo>
                <a:lnTo>
                  <a:pt x="1162050" y="0"/>
                </a:lnTo>
                <a:lnTo>
                  <a:pt x="1162050" y="19050"/>
                </a:lnTo>
                <a:lnTo>
                  <a:pt x="1509649" y="19050"/>
                </a:lnTo>
                <a:lnTo>
                  <a:pt x="1509649" y="201930"/>
                </a:lnTo>
                <a:lnTo>
                  <a:pt x="1490599" y="201930"/>
                </a:lnTo>
                <a:lnTo>
                  <a:pt x="1519174" y="259080"/>
                </a:lnTo>
                <a:lnTo>
                  <a:pt x="1542986" y="211455"/>
                </a:lnTo>
                <a:lnTo>
                  <a:pt x="1547749" y="201930"/>
                </a:lnTo>
                <a:close/>
              </a:path>
              <a:path w="3028950" h="1188085">
                <a:moveTo>
                  <a:pt x="3028950" y="325755"/>
                </a:moveTo>
                <a:lnTo>
                  <a:pt x="2414651" y="325755"/>
                </a:lnTo>
                <a:lnTo>
                  <a:pt x="2414651" y="344805"/>
                </a:lnTo>
                <a:lnTo>
                  <a:pt x="3009900" y="344805"/>
                </a:lnTo>
                <a:lnTo>
                  <a:pt x="3009900" y="1149731"/>
                </a:lnTo>
                <a:lnTo>
                  <a:pt x="2538476" y="1149731"/>
                </a:lnTo>
                <a:lnTo>
                  <a:pt x="2538476" y="749681"/>
                </a:lnTo>
                <a:lnTo>
                  <a:pt x="2538476" y="740156"/>
                </a:lnTo>
                <a:lnTo>
                  <a:pt x="2538476" y="730631"/>
                </a:lnTo>
                <a:lnTo>
                  <a:pt x="2414651" y="730631"/>
                </a:lnTo>
                <a:lnTo>
                  <a:pt x="2414651" y="749681"/>
                </a:lnTo>
                <a:lnTo>
                  <a:pt x="2519426" y="749681"/>
                </a:lnTo>
                <a:lnTo>
                  <a:pt x="2519426" y="1149731"/>
                </a:lnTo>
                <a:lnTo>
                  <a:pt x="1576451" y="1149731"/>
                </a:lnTo>
                <a:lnTo>
                  <a:pt x="1576451" y="1130681"/>
                </a:lnTo>
                <a:lnTo>
                  <a:pt x="1562100" y="1137856"/>
                </a:lnTo>
                <a:lnTo>
                  <a:pt x="1562100" y="1130681"/>
                </a:lnTo>
                <a:lnTo>
                  <a:pt x="1504950" y="1159256"/>
                </a:lnTo>
                <a:lnTo>
                  <a:pt x="1562100" y="1187831"/>
                </a:lnTo>
                <a:lnTo>
                  <a:pt x="1562100" y="1180655"/>
                </a:lnTo>
                <a:lnTo>
                  <a:pt x="1576451" y="1187831"/>
                </a:lnTo>
                <a:lnTo>
                  <a:pt x="1576451" y="1168781"/>
                </a:lnTo>
                <a:lnTo>
                  <a:pt x="2538476" y="1168781"/>
                </a:lnTo>
                <a:lnTo>
                  <a:pt x="3028950" y="1168781"/>
                </a:lnTo>
                <a:lnTo>
                  <a:pt x="3028950" y="1159256"/>
                </a:lnTo>
                <a:lnTo>
                  <a:pt x="3028950" y="1149731"/>
                </a:lnTo>
                <a:lnTo>
                  <a:pt x="3028950" y="344805"/>
                </a:lnTo>
                <a:lnTo>
                  <a:pt x="3028950" y="335280"/>
                </a:lnTo>
                <a:lnTo>
                  <a:pt x="3028950" y="3257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Aninhamento</a:t>
            </a:r>
            <a:r>
              <a:rPr spc="-50" dirty="0"/>
              <a:t> </a:t>
            </a:r>
            <a:r>
              <a:rPr dirty="0"/>
              <a:t>de</a:t>
            </a:r>
            <a:r>
              <a:rPr spc="-65" dirty="0"/>
              <a:t> </a:t>
            </a:r>
            <a:r>
              <a:rPr spc="-25" dirty="0"/>
              <a:t>if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dirty="0"/>
              <a:t>Não</a:t>
            </a:r>
            <a:r>
              <a:rPr spc="-10" dirty="0"/>
              <a:t> </a:t>
            </a:r>
            <a:r>
              <a:rPr dirty="0"/>
              <a:t>existe</a:t>
            </a:r>
            <a:r>
              <a:rPr spc="10" dirty="0"/>
              <a:t> </a:t>
            </a:r>
            <a:r>
              <a:rPr spc="65" dirty="0"/>
              <a:t>aninhamento</a:t>
            </a:r>
            <a:r>
              <a:rPr spc="10" dirty="0"/>
              <a:t> </a:t>
            </a:r>
            <a:r>
              <a:rPr spc="60" dirty="0"/>
              <a:t>de</a:t>
            </a:r>
            <a:r>
              <a:rPr spc="45" dirty="0"/>
              <a:t> </a:t>
            </a:r>
            <a:r>
              <a:rPr b="1" spc="-10" dirty="0">
                <a:latin typeface="Times New Roman"/>
                <a:cs typeface="Times New Roman"/>
              </a:rPr>
              <a:t>else’s</a:t>
            </a:r>
          </a:p>
          <a:p>
            <a:pPr marL="330200" marR="2984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Para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cada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b="1" spc="85" dirty="0">
                <a:latin typeface="Times New Roman"/>
                <a:cs typeface="Times New Roman"/>
              </a:rPr>
              <a:t>else</a:t>
            </a:r>
            <a:r>
              <a:rPr sz="1200" b="1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existir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b="1" spc="-25" dirty="0">
                <a:latin typeface="Times New Roman"/>
                <a:cs typeface="Times New Roman"/>
              </a:rPr>
              <a:t>if 	</a:t>
            </a:r>
            <a:r>
              <a:rPr sz="1200" dirty="0">
                <a:latin typeface="Times New Roman"/>
                <a:cs typeface="Times New Roman"/>
              </a:rPr>
              <a:t>anterior,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mas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nem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todo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if</a:t>
            </a:r>
            <a:r>
              <a:rPr sz="1200" b="1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precisa 	</a:t>
            </a:r>
            <a:r>
              <a:rPr sz="1200" spc="50" dirty="0">
                <a:latin typeface="Times New Roman"/>
                <a:cs typeface="Times New Roman"/>
              </a:rPr>
              <a:t>ter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b="1" spc="60" dirty="0">
                <a:latin typeface="Times New Roman"/>
                <a:cs typeface="Times New Roman"/>
              </a:rPr>
              <a:t>else</a:t>
            </a:r>
            <a:r>
              <a:rPr sz="1200" spc="6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38500" y="1257299"/>
            <a:ext cx="1071880" cy="1764664"/>
            <a:chOff x="3238500" y="1257299"/>
            <a:chExt cx="1071880" cy="1764664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8500" y="1257299"/>
              <a:ext cx="1071562" cy="176453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375279" y="2419222"/>
              <a:ext cx="400685" cy="372110"/>
            </a:xfrm>
            <a:custGeom>
              <a:avLst/>
              <a:gdLst/>
              <a:ahLst/>
              <a:cxnLst/>
              <a:rect l="l" t="t" r="r" b="b"/>
              <a:pathLst>
                <a:path w="400685" h="372110">
                  <a:moveTo>
                    <a:pt x="318008" y="0"/>
                  </a:moveTo>
                  <a:lnTo>
                    <a:pt x="200151" y="102616"/>
                  </a:lnTo>
                  <a:lnTo>
                    <a:pt x="82423" y="0"/>
                  </a:lnTo>
                  <a:lnTo>
                    <a:pt x="0" y="94614"/>
                  </a:lnTo>
                  <a:lnTo>
                    <a:pt x="104648" y="185800"/>
                  </a:lnTo>
                  <a:lnTo>
                    <a:pt x="0" y="277114"/>
                  </a:lnTo>
                  <a:lnTo>
                    <a:pt x="82423" y="371728"/>
                  </a:lnTo>
                  <a:lnTo>
                    <a:pt x="200151" y="269113"/>
                  </a:lnTo>
                  <a:lnTo>
                    <a:pt x="318008" y="371728"/>
                  </a:lnTo>
                  <a:lnTo>
                    <a:pt x="400431" y="277114"/>
                  </a:lnTo>
                  <a:lnTo>
                    <a:pt x="295656" y="185800"/>
                  </a:lnTo>
                  <a:lnTo>
                    <a:pt x="400431" y="94614"/>
                  </a:lnTo>
                  <a:lnTo>
                    <a:pt x="31800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75279" y="2419222"/>
              <a:ext cx="400685" cy="372110"/>
            </a:xfrm>
            <a:custGeom>
              <a:avLst/>
              <a:gdLst/>
              <a:ahLst/>
              <a:cxnLst/>
              <a:rect l="l" t="t" r="r" b="b"/>
              <a:pathLst>
                <a:path w="400685" h="372110">
                  <a:moveTo>
                    <a:pt x="0" y="94614"/>
                  </a:moveTo>
                  <a:lnTo>
                    <a:pt x="82423" y="0"/>
                  </a:lnTo>
                  <a:lnTo>
                    <a:pt x="200151" y="102616"/>
                  </a:lnTo>
                  <a:lnTo>
                    <a:pt x="318008" y="0"/>
                  </a:lnTo>
                  <a:lnTo>
                    <a:pt x="400431" y="94614"/>
                  </a:lnTo>
                  <a:lnTo>
                    <a:pt x="295656" y="185800"/>
                  </a:lnTo>
                  <a:lnTo>
                    <a:pt x="400431" y="277114"/>
                  </a:lnTo>
                  <a:lnTo>
                    <a:pt x="318008" y="371728"/>
                  </a:lnTo>
                  <a:lnTo>
                    <a:pt x="200151" y="269113"/>
                  </a:lnTo>
                  <a:lnTo>
                    <a:pt x="82423" y="371728"/>
                  </a:lnTo>
                  <a:lnTo>
                    <a:pt x="0" y="277114"/>
                  </a:lnTo>
                  <a:lnTo>
                    <a:pt x="104648" y="185800"/>
                  </a:lnTo>
                  <a:lnTo>
                    <a:pt x="0" y="9461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154" y="510666"/>
            <a:ext cx="11544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Exercício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7180"/>
            <a:ext cx="3858895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Dada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valor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da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nota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90" dirty="0">
                <a:latin typeface="Times New Roman"/>
                <a:cs typeface="Times New Roman"/>
              </a:rPr>
              <a:t>um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aluno,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monte</a:t>
            </a:r>
            <a:r>
              <a:rPr sz="1300" dirty="0">
                <a:latin typeface="Times New Roman"/>
                <a:cs typeface="Times New Roman"/>
              </a:rPr>
              <a:t> 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conjunto </a:t>
            </a:r>
            <a:r>
              <a:rPr sz="1300" dirty="0">
                <a:latin typeface="Georgia"/>
                <a:cs typeface="Georgia"/>
              </a:rPr>
              <a:t>de</a:t>
            </a:r>
            <a:r>
              <a:rPr sz="1300" spc="-40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if’s</a:t>
            </a:r>
            <a:r>
              <a:rPr sz="1300" spc="-6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e</a:t>
            </a:r>
            <a:r>
              <a:rPr sz="1300" spc="-60" dirty="0">
                <a:latin typeface="Georgia"/>
                <a:cs typeface="Georgia"/>
              </a:rPr>
              <a:t> </a:t>
            </a:r>
            <a:r>
              <a:rPr sz="1300" spc="-40" dirty="0">
                <a:latin typeface="Georgia"/>
                <a:cs typeface="Georgia"/>
              </a:rPr>
              <a:t>else’s</a:t>
            </a:r>
            <a:r>
              <a:rPr sz="1300" spc="-50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que</a:t>
            </a:r>
            <a:r>
              <a:rPr sz="1300" spc="-60" dirty="0">
                <a:latin typeface="Georgia"/>
                <a:cs typeface="Georgia"/>
              </a:rPr>
              <a:t> </a:t>
            </a:r>
            <a:r>
              <a:rPr sz="1300" spc="-25" dirty="0">
                <a:latin typeface="Georgia"/>
                <a:cs typeface="Georgia"/>
              </a:rPr>
              <a:t>verifica</a:t>
            </a:r>
            <a:r>
              <a:rPr sz="1300" spc="-50" dirty="0">
                <a:latin typeface="Georgia"/>
                <a:cs typeface="Georgia"/>
              </a:rPr>
              <a:t> </a:t>
            </a:r>
            <a:r>
              <a:rPr sz="1300" spc="-20" dirty="0">
                <a:latin typeface="Georgia"/>
                <a:cs typeface="Georgia"/>
              </a:rPr>
              <a:t>se</a:t>
            </a:r>
            <a:r>
              <a:rPr sz="1300" spc="-55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ele</a:t>
            </a:r>
            <a:r>
              <a:rPr sz="1300" spc="-40" dirty="0">
                <a:latin typeface="Georgia"/>
                <a:cs typeface="Georgia"/>
              </a:rPr>
              <a:t> </a:t>
            </a:r>
            <a:r>
              <a:rPr sz="1300" dirty="0">
                <a:latin typeface="Georgia"/>
                <a:cs typeface="Georgia"/>
              </a:rPr>
              <a:t>foi</a:t>
            </a:r>
            <a:r>
              <a:rPr sz="1300" spc="-25" dirty="0">
                <a:latin typeface="Georgia"/>
                <a:cs typeface="Georgia"/>
              </a:rPr>
              <a:t> </a:t>
            </a:r>
            <a:r>
              <a:rPr sz="1300" spc="-10" dirty="0">
                <a:latin typeface="Georgia"/>
                <a:cs typeface="Georgia"/>
              </a:rPr>
              <a:t>aprovado, </a:t>
            </a:r>
            <a:r>
              <a:rPr sz="1300" dirty="0">
                <a:latin typeface="Times New Roman"/>
                <a:cs typeface="Times New Roman"/>
              </a:rPr>
              <a:t>reprovado</a:t>
            </a:r>
            <a:r>
              <a:rPr sz="1300" spc="14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ou</a:t>
            </a:r>
            <a:r>
              <a:rPr sz="1300" spc="1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precisará</a:t>
            </a:r>
            <a:r>
              <a:rPr sz="1300" spc="1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fazer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sub.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154" y="511302"/>
            <a:ext cx="11544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Exercício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100" y="1142961"/>
            <a:ext cx="4505325" cy="1707514"/>
            <a:chOff x="38100" y="1142961"/>
            <a:chExt cx="4505325" cy="170751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" y="1142961"/>
              <a:ext cx="2714625" cy="11787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0350" y="1142999"/>
              <a:ext cx="1743075" cy="170738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61874" y="927938"/>
            <a:ext cx="7181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Solução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89885" y="930401"/>
            <a:ext cx="61214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Saídas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Comando</a:t>
            </a:r>
            <a:r>
              <a:rPr spc="-50" dirty="0"/>
              <a:t> </a:t>
            </a:r>
            <a:r>
              <a:rPr spc="-20" dirty="0"/>
              <a:t>elif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874" y="967180"/>
            <a:ext cx="3974465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0" dirty="0">
                <a:latin typeface="Times New Roman"/>
                <a:cs typeface="Times New Roman"/>
              </a:rPr>
              <a:t>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comando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b="1" spc="65" dirty="0">
                <a:latin typeface="Times New Roman"/>
                <a:cs typeface="Times New Roman"/>
              </a:rPr>
              <a:t>elif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pode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ser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entendido</a:t>
            </a:r>
            <a:r>
              <a:rPr sz="1300" dirty="0">
                <a:latin typeface="Times New Roman"/>
                <a:cs typeface="Times New Roman"/>
              </a:rPr>
              <a:t> como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sendo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uma </a:t>
            </a:r>
            <a:r>
              <a:rPr sz="1300" spc="10" dirty="0">
                <a:latin typeface="Times New Roman"/>
                <a:cs typeface="Times New Roman"/>
              </a:rPr>
              <a:t>simplificação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do</a:t>
            </a:r>
            <a:r>
              <a:rPr sz="1300" spc="345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aninhamento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b="1" spc="10" dirty="0">
                <a:latin typeface="Times New Roman"/>
                <a:cs typeface="Times New Roman"/>
              </a:rPr>
              <a:t>if </a:t>
            </a:r>
            <a:r>
              <a:rPr sz="1300" spc="60" dirty="0">
                <a:latin typeface="Times New Roman"/>
                <a:cs typeface="Times New Roman"/>
              </a:rPr>
              <a:t>dentro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um </a:t>
            </a:r>
            <a:r>
              <a:rPr sz="1300" b="1" spc="65" dirty="0">
                <a:latin typeface="Times New Roman"/>
                <a:cs typeface="Times New Roman"/>
              </a:rPr>
              <a:t>else</a:t>
            </a:r>
            <a:r>
              <a:rPr sz="1300" spc="65" dirty="0">
                <a:latin typeface="Times New Roman"/>
                <a:cs typeface="Times New Roman"/>
              </a:rPr>
              <a:t>.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64387" y="1638299"/>
            <a:ext cx="3276600" cy="1771650"/>
            <a:chOff x="564387" y="1638299"/>
            <a:chExt cx="3276600" cy="17716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387" y="1638299"/>
              <a:ext cx="1493012" cy="17716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6499" y="1706244"/>
              <a:ext cx="1364488" cy="16358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Comando</a:t>
            </a:r>
            <a:r>
              <a:rPr spc="-50" dirty="0"/>
              <a:t> </a:t>
            </a:r>
            <a:r>
              <a:rPr spc="-20" dirty="0"/>
              <a:t>elif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874" y="968120"/>
            <a:ext cx="76454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Sem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b="1" spc="45" dirty="0">
                <a:latin typeface="Times New Roman"/>
                <a:cs typeface="Times New Roman"/>
              </a:rPr>
              <a:t>elif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874" y="2394584"/>
            <a:ext cx="7950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Com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b="1" spc="45" dirty="0">
                <a:latin typeface="Times New Roman"/>
                <a:cs typeface="Times New Roman"/>
              </a:rPr>
              <a:t>elif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81100" y="952525"/>
            <a:ext cx="2536190" cy="2459990"/>
            <a:chOff x="1181100" y="952525"/>
            <a:chExt cx="2536190" cy="24599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1100" y="952525"/>
              <a:ext cx="2507488" cy="116443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1100" y="2362187"/>
              <a:ext cx="2536063" cy="10501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19" y="0"/>
            <a:ext cx="4573270" cy="3429000"/>
            <a:chOff x="-419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19" y="0"/>
              <a:ext cx="4572800" cy="5100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2012" y="885824"/>
              <a:ext cx="2528824" cy="220027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Comando</a:t>
            </a:r>
            <a:r>
              <a:rPr spc="-50" dirty="0"/>
              <a:t> </a:t>
            </a:r>
            <a:r>
              <a:rPr spc="-20" dirty="0"/>
              <a:t>elif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42950" y="884300"/>
            <a:ext cx="2882900" cy="2218055"/>
            <a:chOff x="742950" y="884300"/>
            <a:chExt cx="2882900" cy="2218055"/>
          </a:xfrm>
        </p:grpSpPr>
        <p:sp>
          <p:nvSpPr>
            <p:cNvPr id="7" name="object 7"/>
            <p:cNvSpPr/>
            <p:nvPr/>
          </p:nvSpPr>
          <p:spPr>
            <a:xfrm>
              <a:off x="1066800" y="890650"/>
              <a:ext cx="2552700" cy="152400"/>
            </a:xfrm>
            <a:custGeom>
              <a:avLst/>
              <a:gdLst/>
              <a:ahLst/>
              <a:cxnLst/>
              <a:rect l="l" t="t" r="r" b="b"/>
              <a:pathLst>
                <a:path w="2552700" h="152400">
                  <a:moveTo>
                    <a:pt x="0" y="152400"/>
                  </a:moveTo>
                  <a:lnTo>
                    <a:pt x="2552700" y="152400"/>
                  </a:lnTo>
                  <a:lnTo>
                    <a:pt x="25527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05000" y="1292605"/>
              <a:ext cx="523875" cy="279400"/>
            </a:xfrm>
            <a:custGeom>
              <a:avLst/>
              <a:gdLst/>
              <a:ahLst/>
              <a:cxnLst/>
              <a:rect l="l" t="t" r="r" b="b"/>
              <a:pathLst>
                <a:path w="523875" h="279400">
                  <a:moveTo>
                    <a:pt x="485775" y="221869"/>
                  </a:moveTo>
                  <a:lnTo>
                    <a:pt x="466725" y="221869"/>
                  </a:lnTo>
                  <a:lnTo>
                    <a:pt x="495300" y="279019"/>
                  </a:lnTo>
                  <a:lnTo>
                    <a:pt x="519112" y="231394"/>
                  </a:lnTo>
                  <a:lnTo>
                    <a:pt x="485775" y="231394"/>
                  </a:lnTo>
                  <a:lnTo>
                    <a:pt x="485775" y="221869"/>
                  </a:lnTo>
                  <a:close/>
                </a:path>
                <a:path w="523875" h="279400">
                  <a:moveTo>
                    <a:pt x="485775" y="9525"/>
                  </a:moveTo>
                  <a:lnTo>
                    <a:pt x="485775" y="231394"/>
                  </a:lnTo>
                  <a:lnTo>
                    <a:pt x="504825" y="231394"/>
                  </a:lnTo>
                  <a:lnTo>
                    <a:pt x="504825" y="19050"/>
                  </a:lnTo>
                  <a:lnTo>
                    <a:pt x="495300" y="19050"/>
                  </a:lnTo>
                  <a:lnTo>
                    <a:pt x="485775" y="9525"/>
                  </a:lnTo>
                  <a:close/>
                </a:path>
                <a:path w="523875" h="279400">
                  <a:moveTo>
                    <a:pt x="523875" y="221869"/>
                  </a:moveTo>
                  <a:lnTo>
                    <a:pt x="504825" y="221869"/>
                  </a:lnTo>
                  <a:lnTo>
                    <a:pt x="504825" y="231394"/>
                  </a:lnTo>
                  <a:lnTo>
                    <a:pt x="519112" y="231394"/>
                  </a:lnTo>
                  <a:lnTo>
                    <a:pt x="523875" y="221869"/>
                  </a:lnTo>
                  <a:close/>
                </a:path>
                <a:path w="523875" h="279400">
                  <a:moveTo>
                    <a:pt x="504825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485775" y="19050"/>
                  </a:lnTo>
                  <a:lnTo>
                    <a:pt x="485775" y="9525"/>
                  </a:lnTo>
                  <a:lnTo>
                    <a:pt x="504825" y="9525"/>
                  </a:lnTo>
                  <a:lnTo>
                    <a:pt x="504825" y="0"/>
                  </a:lnTo>
                  <a:close/>
                </a:path>
                <a:path w="523875" h="279400">
                  <a:moveTo>
                    <a:pt x="504825" y="9525"/>
                  </a:moveTo>
                  <a:lnTo>
                    <a:pt x="485775" y="9525"/>
                  </a:lnTo>
                  <a:lnTo>
                    <a:pt x="495300" y="19050"/>
                  </a:lnTo>
                  <a:lnTo>
                    <a:pt x="504825" y="19050"/>
                  </a:lnTo>
                  <a:lnTo>
                    <a:pt x="504825" y="9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6775" y="1157350"/>
              <a:ext cx="1038225" cy="290195"/>
            </a:xfrm>
            <a:custGeom>
              <a:avLst/>
              <a:gdLst/>
              <a:ahLst/>
              <a:cxnLst/>
              <a:rect l="l" t="t" r="r" b="b"/>
              <a:pathLst>
                <a:path w="1038225" h="290194">
                  <a:moveTo>
                    <a:pt x="0" y="144779"/>
                  </a:moveTo>
                  <a:lnTo>
                    <a:pt x="519049" y="0"/>
                  </a:lnTo>
                  <a:lnTo>
                    <a:pt x="1038225" y="144779"/>
                  </a:lnTo>
                  <a:lnTo>
                    <a:pt x="519049" y="289687"/>
                  </a:lnTo>
                  <a:lnTo>
                    <a:pt x="0" y="144779"/>
                  </a:lnTo>
                  <a:close/>
                </a:path>
              </a:pathLst>
            </a:custGeom>
            <a:ln w="12699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57376" y="1043050"/>
              <a:ext cx="995680" cy="114300"/>
            </a:xfrm>
            <a:custGeom>
              <a:avLst/>
              <a:gdLst/>
              <a:ahLst/>
              <a:cxnLst/>
              <a:rect l="l" t="t" r="r" b="b"/>
              <a:pathLst>
                <a:path w="995680" h="114300">
                  <a:moveTo>
                    <a:pt x="41210" y="57023"/>
                  </a:moveTo>
                  <a:lnTo>
                    <a:pt x="0" y="57023"/>
                  </a:lnTo>
                  <a:lnTo>
                    <a:pt x="28575" y="114173"/>
                  </a:lnTo>
                  <a:lnTo>
                    <a:pt x="47624" y="76073"/>
                  </a:lnTo>
                  <a:lnTo>
                    <a:pt x="28575" y="76073"/>
                  </a:lnTo>
                  <a:lnTo>
                    <a:pt x="28448" y="57150"/>
                  </a:lnTo>
                  <a:lnTo>
                    <a:pt x="41210" y="57023"/>
                  </a:lnTo>
                  <a:close/>
                </a:path>
                <a:path w="995680" h="114300">
                  <a:moveTo>
                    <a:pt x="976249" y="47718"/>
                  </a:moveTo>
                  <a:lnTo>
                    <a:pt x="28448" y="57150"/>
                  </a:lnTo>
                  <a:lnTo>
                    <a:pt x="28575" y="76073"/>
                  </a:lnTo>
                  <a:lnTo>
                    <a:pt x="47719" y="75884"/>
                  </a:lnTo>
                  <a:lnTo>
                    <a:pt x="57150" y="57023"/>
                  </a:lnTo>
                  <a:lnTo>
                    <a:pt x="976249" y="57023"/>
                  </a:lnTo>
                  <a:lnTo>
                    <a:pt x="976249" y="47718"/>
                  </a:lnTo>
                  <a:close/>
                </a:path>
                <a:path w="995680" h="114300">
                  <a:moveTo>
                    <a:pt x="47719" y="75884"/>
                  </a:moveTo>
                  <a:lnTo>
                    <a:pt x="28575" y="76073"/>
                  </a:lnTo>
                  <a:lnTo>
                    <a:pt x="47624" y="76073"/>
                  </a:lnTo>
                  <a:lnTo>
                    <a:pt x="47719" y="75884"/>
                  </a:lnTo>
                  <a:close/>
                </a:path>
                <a:path w="995680" h="114300">
                  <a:moveTo>
                    <a:pt x="995299" y="47625"/>
                  </a:moveTo>
                  <a:lnTo>
                    <a:pt x="985647" y="47625"/>
                  </a:lnTo>
                  <a:lnTo>
                    <a:pt x="976249" y="57023"/>
                  </a:lnTo>
                  <a:lnTo>
                    <a:pt x="57150" y="57023"/>
                  </a:lnTo>
                  <a:lnTo>
                    <a:pt x="47719" y="75884"/>
                  </a:lnTo>
                  <a:lnTo>
                    <a:pt x="995299" y="66548"/>
                  </a:lnTo>
                  <a:lnTo>
                    <a:pt x="995299" y="47625"/>
                  </a:lnTo>
                  <a:close/>
                </a:path>
                <a:path w="995680" h="114300">
                  <a:moveTo>
                    <a:pt x="985647" y="47625"/>
                  </a:moveTo>
                  <a:lnTo>
                    <a:pt x="976249" y="47718"/>
                  </a:lnTo>
                  <a:lnTo>
                    <a:pt x="976249" y="57023"/>
                  </a:lnTo>
                  <a:lnTo>
                    <a:pt x="985647" y="47625"/>
                  </a:lnTo>
                  <a:close/>
                </a:path>
                <a:path w="995680" h="114300">
                  <a:moveTo>
                    <a:pt x="995299" y="0"/>
                  </a:moveTo>
                  <a:lnTo>
                    <a:pt x="976249" y="0"/>
                  </a:lnTo>
                  <a:lnTo>
                    <a:pt x="976249" y="47718"/>
                  </a:lnTo>
                  <a:lnTo>
                    <a:pt x="995299" y="47625"/>
                  </a:lnTo>
                  <a:lnTo>
                    <a:pt x="9952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33500" y="1571624"/>
              <a:ext cx="2133600" cy="1171575"/>
            </a:xfrm>
            <a:custGeom>
              <a:avLst/>
              <a:gdLst/>
              <a:ahLst/>
              <a:cxnLst/>
              <a:rect l="l" t="t" r="r" b="b"/>
              <a:pathLst>
                <a:path w="2133600" h="1171575">
                  <a:moveTo>
                    <a:pt x="0" y="152400"/>
                  </a:moveTo>
                  <a:lnTo>
                    <a:pt x="2133600" y="152400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  <a:path w="2133600" h="1171575">
                  <a:moveTo>
                    <a:pt x="0" y="1171575"/>
                  </a:moveTo>
                  <a:lnTo>
                    <a:pt x="1938274" y="1171575"/>
                  </a:lnTo>
                  <a:lnTo>
                    <a:pt x="1938274" y="1019175"/>
                  </a:lnTo>
                  <a:lnTo>
                    <a:pt x="0" y="1019175"/>
                  </a:lnTo>
                  <a:lnTo>
                    <a:pt x="0" y="1171575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2950" y="1292605"/>
              <a:ext cx="2847975" cy="1755775"/>
            </a:xfrm>
            <a:custGeom>
              <a:avLst/>
              <a:gdLst/>
              <a:ahLst/>
              <a:cxnLst/>
              <a:rect l="l" t="t" r="r" b="b"/>
              <a:pathLst>
                <a:path w="2847975" h="1755775">
                  <a:moveTo>
                    <a:pt x="214249" y="583819"/>
                  </a:moveTo>
                  <a:lnTo>
                    <a:pt x="195199" y="574294"/>
                  </a:lnTo>
                  <a:lnTo>
                    <a:pt x="157099" y="555244"/>
                  </a:lnTo>
                  <a:lnTo>
                    <a:pt x="157099" y="574294"/>
                  </a:lnTo>
                  <a:lnTo>
                    <a:pt x="19050" y="574294"/>
                  </a:lnTo>
                  <a:lnTo>
                    <a:pt x="19050" y="19050"/>
                  </a:lnTo>
                  <a:lnTo>
                    <a:pt x="123825" y="19050"/>
                  </a:lnTo>
                  <a:lnTo>
                    <a:pt x="123825" y="9525"/>
                  </a:lnTo>
                  <a:lnTo>
                    <a:pt x="123825" y="0"/>
                  </a:lnTo>
                  <a:lnTo>
                    <a:pt x="0" y="0"/>
                  </a:lnTo>
                  <a:lnTo>
                    <a:pt x="0" y="593344"/>
                  </a:lnTo>
                  <a:lnTo>
                    <a:pt x="157099" y="593344"/>
                  </a:lnTo>
                  <a:lnTo>
                    <a:pt x="157099" y="612394"/>
                  </a:lnTo>
                  <a:lnTo>
                    <a:pt x="195199" y="593344"/>
                  </a:lnTo>
                  <a:lnTo>
                    <a:pt x="214249" y="583819"/>
                  </a:lnTo>
                  <a:close/>
                </a:path>
                <a:path w="2847975" h="1755775">
                  <a:moveTo>
                    <a:pt x="2847975" y="345694"/>
                  </a:moveTo>
                  <a:lnTo>
                    <a:pt x="2724150" y="345694"/>
                  </a:lnTo>
                  <a:lnTo>
                    <a:pt x="2724150" y="364744"/>
                  </a:lnTo>
                  <a:lnTo>
                    <a:pt x="2828925" y="364744"/>
                  </a:lnTo>
                  <a:lnTo>
                    <a:pt x="2828925" y="1717294"/>
                  </a:lnTo>
                  <a:lnTo>
                    <a:pt x="1828800" y="1717294"/>
                  </a:lnTo>
                  <a:lnTo>
                    <a:pt x="1828800" y="1698244"/>
                  </a:lnTo>
                  <a:lnTo>
                    <a:pt x="1771650" y="1726819"/>
                  </a:lnTo>
                  <a:lnTo>
                    <a:pt x="1828800" y="1755394"/>
                  </a:lnTo>
                  <a:lnTo>
                    <a:pt x="1828800" y="1736344"/>
                  </a:lnTo>
                  <a:lnTo>
                    <a:pt x="2847975" y="1736344"/>
                  </a:lnTo>
                  <a:lnTo>
                    <a:pt x="2847975" y="1726819"/>
                  </a:lnTo>
                  <a:lnTo>
                    <a:pt x="2847975" y="1717294"/>
                  </a:lnTo>
                  <a:lnTo>
                    <a:pt x="2847975" y="364744"/>
                  </a:lnTo>
                  <a:lnTo>
                    <a:pt x="2847975" y="355219"/>
                  </a:lnTo>
                  <a:lnTo>
                    <a:pt x="2847975" y="3456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04900" y="2943224"/>
              <a:ext cx="1409700" cy="152400"/>
            </a:xfrm>
            <a:custGeom>
              <a:avLst/>
              <a:gdLst/>
              <a:ahLst/>
              <a:cxnLst/>
              <a:rect l="l" t="t" r="r" b="b"/>
              <a:pathLst>
                <a:path w="1409700" h="152400">
                  <a:moveTo>
                    <a:pt x="0" y="152400"/>
                  </a:moveTo>
                  <a:lnTo>
                    <a:pt x="1409700" y="152400"/>
                  </a:lnTo>
                  <a:lnTo>
                    <a:pt x="14097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81175" y="2743199"/>
              <a:ext cx="531495" cy="200025"/>
            </a:xfrm>
            <a:custGeom>
              <a:avLst/>
              <a:gdLst/>
              <a:ahLst/>
              <a:cxnLst/>
              <a:rect l="l" t="t" r="r" b="b"/>
              <a:pathLst>
                <a:path w="531494" h="200025">
                  <a:moveTo>
                    <a:pt x="19050" y="142875"/>
                  </a:moveTo>
                  <a:lnTo>
                    <a:pt x="0" y="142875"/>
                  </a:lnTo>
                  <a:lnTo>
                    <a:pt x="28575" y="200025"/>
                  </a:lnTo>
                  <a:lnTo>
                    <a:pt x="52387" y="152400"/>
                  </a:lnTo>
                  <a:lnTo>
                    <a:pt x="19050" y="152400"/>
                  </a:lnTo>
                  <a:lnTo>
                    <a:pt x="19050" y="142875"/>
                  </a:lnTo>
                  <a:close/>
                </a:path>
                <a:path w="531494" h="200025">
                  <a:moveTo>
                    <a:pt x="511937" y="90424"/>
                  </a:moveTo>
                  <a:lnTo>
                    <a:pt x="19050" y="90424"/>
                  </a:lnTo>
                  <a:lnTo>
                    <a:pt x="19050" y="152400"/>
                  </a:lnTo>
                  <a:lnTo>
                    <a:pt x="38100" y="152400"/>
                  </a:lnTo>
                  <a:lnTo>
                    <a:pt x="38100" y="109474"/>
                  </a:lnTo>
                  <a:lnTo>
                    <a:pt x="28575" y="109474"/>
                  </a:lnTo>
                  <a:lnTo>
                    <a:pt x="38100" y="99949"/>
                  </a:lnTo>
                  <a:lnTo>
                    <a:pt x="511937" y="99949"/>
                  </a:lnTo>
                  <a:lnTo>
                    <a:pt x="511937" y="90424"/>
                  </a:lnTo>
                  <a:close/>
                </a:path>
                <a:path w="531494" h="200025">
                  <a:moveTo>
                    <a:pt x="57150" y="142875"/>
                  </a:moveTo>
                  <a:lnTo>
                    <a:pt x="38100" y="142875"/>
                  </a:lnTo>
                  <a:lnTo>
                    <a:pt x="38100" y="152400"/>
                  </a:lnTo>
                  <a:lnTo>
                    <a:pt x="52387" y="152400"/>
                  </a:lnTo>
                  <a:lnTo>
                    <a:pt x="57150" y="142875"/>
                  </a:lnTo>
                  <a:close/>
                </a:path>
                <a:path w="531494" h="200025">
                  <a:moveTo>
                    <a:pt x="38100" y="99949"/>
                  </a:moveTo>
                  <a:lnTo>
                    <a:pt x="28575" y="109474"/>
                  </a:lnTo>
                  <a:lnTo>
                    <a:pt x="38100" y="109474"/>
                  </a:lnTo>
                  <a:lnTo>
                    <a:pt x="38100" y="99949"/>
                  </a:lnTo>
                  <a:close/>
                </a:path>
                <a:path w="531494" h="200025">
                  <a:moveTo>
                    <a:pt x="530987" y="90424"/>
                  </a:moveTo>
                  <a:lnTo>
                    <a:pt x="521462" y="90424"/>
                  </a:lnTo>
                  <a:lnTo>
                    <a:pt x="511937" y="99949"/>
                  </a:lnTo>
                  <a:lnTo>
                    <a:pt x="38100" y="99949"/>
                  </a:lnTo>
                  <a:lnTo>
                    <a:pt x="38100" y="109474"/>
                  </a:lnTo>
                  <a:lnTo>
                    <a:pt x="530987" y="109474"/>
                  </a:lnTo>
                  <a:lnTo>
                    <a:pt x="530987" y="90424"/>
                  </a:lnTo>
                  <a:close/>
                </a:path>
                <a:path w="531494" h="200025">
                  <a:moveTo>
                    <a:pt x="530987" y="0"/>
                  </a:moveTo>
                  <a:lnTo>
                    <a:pt x="511937" y="0"/>
                  </a:lnTo>
                  <a:lnTo>
                    <a:pt x="511937" y="99949"/>
                  </a:lnTo>
                  <a:lnTo>
                    <a:pt x="521462" y="90424"/>
                  </a:lnTo>
                  <a:lnTo>
                    <a:pt x="530987" y="90424"/>
                  </a:lnTo>
                  <a:lnTo>
                    <a:pt x="5309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7199" y="1747900"/>
              <a:ext cx="2315210" cy="557530"/>
            </a:xfrm>
            <a:custGeom>
              <a:avLst/>
              <a:gdLst/>
              <a:ahLst/>
              <a:cxnLst/>
              <a:rect l="l" t="t" r="r" b="b"/>
              <a:pathLst>
                <a:path w="2315210" h="557530">
                  <a:moveTo>
                    <a:pt x="376300" y="557149"/>
                  </a:moveTo>
                  <a:lnTo>
                    <a:pt x="2314702" y="557149"/>
                  </a:lnTo>
                  <a:lnTo>
                    <a:pt x="2314702" y="404749"/>
                  </a:lnTo>
                  <a:lnTo>
                    <a:pt x="376300" y="404749"/>
                  </a:lnTo>
                  <a:lnTo>
                    <a:pt x="376300" y="557149"/>
                  </a:lnTo>
                  <a:close/>
                </a:path>
                <a:path w="2315210" h="557530">
                  <a:moveTo>
                    <a:pt x="0" y="128524"/>
                  </a:moveTo>
                  <a:lnTo>
                    <a:pt x="519175" y="0"/>
                  </a:lnTo>
                  <a:lnTo>
                    <a:pt x="1038225" y="128524"/>
                  </a:lnTo>
                  <a:lnTo>
                    <a:pt x="519175" y="257175"/>
                  </a:lnTo>
                  <a:lnTo>
                    <a:pt x="0" y="128524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72308" y="1294891"/>
            <a:ext cx="6775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Verdadeiro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3077" y="1308353"/>
            <a:ext cx="355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Falso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81757" y="1894458"/>
            <a:ext cx="6775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Verdadeiro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9176" y="2061209"/>
            <a:ext cx="355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Falso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66851" y="1866899"/>
            <a:ext cx="2514600" cy="1181100"/>
          </a:xfrm>
          <a:custGeom>
            <a:avLst/>
            <a:gdLst/>
            <a:ahLst/>
            <a:cxnLst/>
            <a:rect l="l" t="t" r="r" b="b"/>
            <a:pathLst>
              <a:path w="2514600" h="1181100">
                <a:moveTo>
                  <a:pt x="519049" y="138049"/>
                </a:moveTo>
                <a:lnTo>
                  <a:pt x="499999" y="138049"/>
                </a:lnTo>
                <a:lnTo>
                  <a:pt x="499999" y="216662"/>
                </a:lnTo>
                <a:lnTo>
                  <a:pt x="0" y="216662"/>
                </a:lnTo>
                <a:lnTo>
                  <a:pt x="0" y="809625"/>
                </a:lnTo>
                <a:lnTo>
                  <a:pt x="309499" y="809625"/>
                </a:lnTo>
                <a:lnTo>
                  <a:pt x="309499" y="828675"/>
                </a:lnTo>
                <a:lnTo>
                  <a:pt x="347599" y="809625"/>
                </a:lnTo>
                <a:lnTo>
                  <a:pt x="366649" y="800100"/>
                </a:lnTo>
                <a:lnTo>
                  <a:pt x="347599" y="790575"/>
                </a:lnTo>
                <a:lnTo>
                  <a:pt x="309499" y="771525"/>
                </a:lnTo>
                <a:lnTo>
                  <a:pt x="309499" y="790575"/>
                </a:lnTo>
                <a:lnTo>
                  <a:pt x="19050" y="790575"/>
                </a:lnTo>
                <a:lnTo>
                  <a:pt x="19050" y="235712"/>
                </a:lnTo>
                <a:lnTo>
                  <a:pt x="519049" y="235712"/>
                </a:lnTo>
                <a:lnTo>
                  <a:pt x="519049" y="216662"/>
                </a:lnTo>
                <a:lnTo>
                  <a:pt x="519049" y="138049"/>
                </a:lnTo>
                <a:close/>
              </a:path>
              <a:path w="2514600" h="1181100">
                <a:moveTo>
                  <a:pt x="1364361" y="228600"/>
                </a:moveTo>
                <a:lnTo>
                  <a:pt x="1345311" y="228600"/>
                </a:lnTo>
                <a:lnTo>
                  <a:pt x="1345311" y="19050"/>
                </a:lnTo>
                <a:lnTo>
                  <a:pt x="1345311" y="9525"/>
                </a:lnTo>
                <a:lnTo>
                  <a:pt x="1345311" y="0"/>
                </a:lnTo>
                <a:lnTo>
                  <a:pt x="1028573" y="0"/>
                </a:lnTo>
                <a:lnTo>
                  <a:pt x="1028573" y="19050"/>
                </a:lnTo>
                <a:lnTo>
                  <a:pt x="1326261" y="19050"/>
                </a:lnTo>
                <a:lnTo>
                  <a:pt x="1326261" y="228600"/>
                </a:lnTo>
                <a:lnTo>
                  <a:pt x="1307211" y="228600"/>
                </a:lnTo>
                <a:lnTo>
                  <a:pt x="1335786" y="285750"/>
                </a:lnTo>
                <a:lnTo>
                  <a:pt x="1359598" y="238125"/>
                </a:lnTo>
                <a:lnTo>
                  <a:pt x="1364361" y="228600"/>
                </a:lnTo>
                <a:close/>
              </a:path>
              <a:path w="2514600" h="1181100">
                <a:moveTo>
                  <a:pt x="2514473" y="352425"/>
                </a:moveTo>
                <a:lnTo>
                  <a:pt x="2304923" y="352425"/>
                </a:lnTo>
                <a:lnTo>
                  <a:pt x="2304923" y="371475"/>
                </a:lnTo>
                <a:lnTo>
                  <a:pt x="2495423" y="371475"/>
                </a:lnTo>
                <a:lnTo>
                  <a:pt x="2495423" y="1143000"/>
                </a:lnTo>
                <a:lnTo>
                  <a:pt x="2428748" y="1143000"/>
                </a:lnTo>
                <a:lnTo>
                  <a:pt x="2428748" y="809625"/>
                </a:lnTo>
                <a:lnTo>
                  <a:pt x="2428748" y="800100"/>
                </a:lnTo>
                <a:lnTo>
                  <a:pt x="2428748" y="790575"/>
                </a:lnTo>
                <a:lnTo>
                  <a:pt x="2304923" y="790575"/>
                </a:lnTo>
                <a:lnTo>
                  <a:pt x="2304923" y="809625"/>
                </a:lnTo>
                <a:lnTo>
                  <a:pt x="2409698" y="809625"/>
                </a:lnTo>
                <a:lnTo>
                  <a:pt x="2409698" y="1143000"/>
                </a:lnTo>
                <a:lnTo>
                  <a:pt x="1604899" y="1143000"/>
                </a:lnTo>
                <a:lnTo>
                  <a:pt x="1604899" y="1123950"/>
                </a:lnTo>
                <a:lnTo>
                  <a:pt x="1547749" y="1152525"/>
                </a:lnTo>
                <a:lnTo>
                  <a:pt x="1604899" y="1181100"/>
                </a:lnTo>
                <a:lnTo>
                  <a:pt x="1604899" y="1162050"/>
                </a:lnTo>
                <a:lnTo>
                  <a:pt x="2428748" y="1162050"/>
                </a:lnTo>
                <a:lnTo>
                  <a:pt x="2514473" y="1162050"/>
                </a:lnTo>
                <a:lnTo>
                  <a:pt x="2514473" y="1152525"/>
                </a:lnTo>
                <a:lnTo>
                  <a:pt x="2514473" y="1143000"/>
                </a:lnTo>
                <a:lnTo>
                  <a:pt x="2514473" y="371475"/>
                </a:lnTo>
                <a:lnTo>
                  <a:pt x="2514473" y="361950"/>
                </a:lnTo>
                <a:lnTo>
                  <a:pt x="2514473" y="3524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Material</a:t>
            </a:r>
            <a:r>
              <a:rPr spc="-135" dirty="0"/>
              <a:t> </a:t>
            </a:r>
            <a:r>
              <a:rPr spc="-10" dirty="0"/>
              <a:t>Complementar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dirty="0"/>
              <a:t>Vídeo</a:t>
            </a:r>
            <a:r>
              <a:rPr spc="45" dirty="0"/>
              <a:t> </a:t>
            </a:r>
            <a:r>
              <a:rPr spc="-10" dirty="0"/>
              <a:t>Aulas</a:t>
            </a: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Aula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09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Comando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if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spc="-1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3"/>
              </a:rPr>
              <a:t>https://youtu.be/t_p3B_gXESk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Aula </a:t>
            </a:r>
            <a:r>
              <a:rPr sz="1200" spc="-90" dirty="0">
                <a:latin typeface="Times New Roman"/>
                <a:cs typeface="Times New Roman"/>
              </a:rPr>
              <a:t>10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Comando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else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spc="-1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4"/>
              </a:rPr>
              <a:t>https://youtu.be/mr9IWc9_ZGQ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Aula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40" dirty="0">
                <a:latin typeface="Times New Roman"/>
                <a:cs typeface="Times New Roman"/>
              </a:rPr>
              <a:t>11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Aninhamento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if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spc="-1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5"/>
              </a:rPr>
              <a:t>https://youtu.be/Q_st2l7vZvk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Aula </a:t>
            </a:r>
            <a:r>
              <a:rPr sz="1200" spc="-135" dirty="0">
                <a:latin typeface="Times New Roman"/>
                <a:cs typeface="Times New Roman"/>
              </a:rPr>
              <a:t>12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Comando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elif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spc="-1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6"/>
              </a:rPr>
              <a:t>https://youtu.be/bg7YH4nhyog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Comando</a:t>
            </a:r>
            <a:r>
              <a:rPr spc="-60" dirty="0"/>
              <a:t> </a:t>
            </a:r>
            <a:r>
              <a:rPr spc="-25" dirty="0"/>
              <a:t>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7180"/>
            <a:ext cx="393446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Na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linguagem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Python,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comando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b="1" spc="10" dirty="0">
                <a:latin typeface="Times New Roman"/>
                <a:cs typeface="Times New Roman"/>
              </a:rPr>
              <a:t>if</a:t>
            </a:r>
            <a:r>
              <a:rPr sz="1300" b="1" spc="7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é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utilizado </a:t>
            </a:r>
            <a:r>
              <a:rPr sz="1300" spc="70" dirty="0">
                <a:latin typeface="Times New Roman"/>
                <a:cs typeface="Times New Roman"/>
              </a:rPr>
              <a:t>quando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for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necessário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escolher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entre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dois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caminhos </a:t>
            </a:r>
            <a:r>
              <a:rPr sz="1300" spc="60" dirty="0">
                <a:latin typeface="Times New Roman"/>
                <a:cs typeface="Times New Roman"/>
              </a:rPr>
              <a:t>dentro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programa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ou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quando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se deseja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executar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um </a:t>
            </a:r>
            <a:r>
              <a:rPr sz="1300" spc="55" dirty="0">
                <a:latin typeface="Times New Roman"/>
                <a:cs typeface="Times New Roman"/>
              </a:rPr>
              <a:t>comando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sujeito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ao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resultado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de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teste.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Comando</a:t>
            </a:r>
            <a:r>
              <a:rPr spc="-60" dirty="0"/>
              <a:t> </a:t>
            </a:r>
            <a:r>
              <a:rPr spc="-25" dirty="0"/>
              <a:t>if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874" y="948308"/>
            <a:ext cx="260477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70" dirty="0">
                <a:latin typeface="Times New Roman"/>
                <a:cs typeface="Times New Roman"/>
              </a:rPr>
              <a:t>A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forma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geral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comando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if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é: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874" y="2150025"/>
            <a:ext cx="3804920" cy="979169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27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70" dirty="0">
                <a:latin typeface="Times New Roman"/>
                <a:cs typeface="Times New Roman"/>
              </a:rPr>
              <a:t>A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expressão,</a:t>
            </a:r>
            <a:r>
              <a:rPr sz="1300" spc="16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na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condição,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será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avaliada: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ts val="1370"/>
              </a:lnSpc>
              <a:spcBef>
                <a:spcPts val="16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0" dirty="0">
                <a:latin typeface="Times New Roman"/>
                <a:cs typeface="Times New Roman"/>
              </a:rPr>
              <a:t>Se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condição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verdadeira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b="1" dirty="0">
                <a:latin typeface="Times New Roman"/>
                <a:cs typeface="Times New Roman"/>
              </a:rPr>
              <a:t>True</a:t>
            </a:r>
            <a:r>
              <a:rPr sz="1200" dirty="0">
                <a:latin typeface="Times New Roman"/>
                <a:cs typeface="Times New Roman"/>
              </a:rPr>
              <a:t>),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sequência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de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ts val="1370"/>
              </a:lnSpc>
            </a:pPr>
            <a:r>
              <a:rPr sz="1200" spc="20" dirty="0">
                <a:latin typeface="Times New Roman"/>
                <a:cs typeface="Times New Roman"/>
              </a:rPr>
              <a:t>instruções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será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executada;</a:t>
            </a:r>
            <a:endParaRPr sz="12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ts val="1300"/>
              </a:lnSpc>
              <a:spcBef>
                <a:spcPts val="30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-10" dirty="0">
                <a:latin typeface="Times New Roman"/>
                <a:cs typeface="Times New Roman"/>
              </a:rPr>
              <a:t>Se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falsa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b="1" dirty="0">
                <a:latin typeface="Times New Roman"/>
                <a:cs typeface="Times New Roman"/>
              </a:rPr>
              <a:t>False</a:t>
            </a:r>
            <a:r>
              <a:rPr sz="1200" dirty="0">
                <a:latin typeface="Times New Roman"/>
                <a:cs typeface="Times New Roman"/>
              </a:rPr>
              <a:t>),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sequência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instruções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será 	</a:t>
            </a:r>
            <a:r>
              <a:rPr sz="1200" dirty="0">
                <a:latin typeface="Times New Roman"/>
                <a:cs typeface="Times New Roman"/>
              </a:rPr>
              <a:t>NÃO </a:t>
            </a:r>
            <a:r>
              <a:rPr sz="1200" spc="-10" dirty="0">
                <a:latin typeface="Times New Roman"/>
                <a:cs typeface="Times New Roman"/>
              </a:rPr>
              <a:t>executada.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1266824"/>
            <a:ext cx="1507363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Comando</a:t>
            </a:r>
            <a:r>
              <a:rPr spc="-50" dirty="0"/>
              <a:t> </a:t>
            </a:r>
            <a:r>
              <a:rPr spc="-25" dirty="0"/>
              <a:t>if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1219199"/>
            <a:ext cx="2550287" cy="5143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1874" y="947368"/>
            <a:ext cx="7816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Exemplo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874" y="1970277"/>
            <a:ext cx="5454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Saída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000" y="2209824"/>
            <a:ext cx="1793113" cy="11358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19" y="0"/>
            <a:ext cx="4573270" cy="3429000"/>
            <a:chOff x="-419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19" y="0"/>
              <a:ext cx="4572800" cy="5100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5273" y="1207261"/>
              <a:ext cx="2543175" cy="152158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Comando</a:t>
            </a:r>
            <a:r>
              <a:rPr spc="-50" dirty="0"/>
              <a:t> </a:t>
            </a:r>
            <a:r>
              <a:rPr spc="-25" dirty="0"/>
              <a:t>if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88923" y="1179448"/>
            <a:ext cx="2513330" cy="916305"/>
            <a:chOff x="788923" y="1179448"/>
            <a:chExt cx="2513330" cy="916305"/>
          </a:xfrm>
        </p:grpSpPr>
        <p:sp>
          <p:nvSpPr>
            <p:cNvPr id="7" name="object 7"/>
            <p:cNvSpPr/>
            <p:nvPr/>
          </p:nvSpPr>
          <p:spPr>
            <a:xfrm>
              <a:off x="795273" y="1185798"/>
              <a:ext cx="2500630" cy="152400"/>
            </a:xfrm>
            <a:custGeom>
              <a:avLst/>
              <a:gdLst/>
              <a:ahLst/>
              <a:cxnLst/>
              <a:rect l="l" t="t" r="r" b="b"/>
              <a:pathLst>
                <a:path w="2500629" h="152400">
                  <a:moveTo>
                    <a:pt x="0" y="152400"/>
                  </a:moveTo>
                  <a:lnTo>
                    <a:pt x="2500376" y="152400"/>
                  </a:lnTo>
                  <a:lnTo>
                    <a:pt x="2500376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4499" y="1714499"/>
              <a:ext cx="150495" cy="381000"/>
            </a:xfrm>
            <a:custGeom>
              <a:avLst/>
              <a:gdLst/>
              <a:ahLst/>
              <a:cxnLst/>
              <a:rect l="l" t="t" r="r" b="b"/>
              <a:pathLst>
                <a:path w="150494" h="381000">
                  <a:moveTo>
                    <a:pt x="111887" y="323850"/>
                  </a:moveTo>
                  <a:lnTo>
                    <a:pt x="92837" y="323850"/>
                  </a:lnTo>
                  <a:lnTo>
                    <a:pt x="121412" y="381000"/>
                  </a:lnTo>
                  <a:lnTo>
                    <a:pt x="145224" y="333375"/>
                  </a:lnTo>
                  <a:lnTo>
                    <a:pt x="111887" y="333375"/>
                  </a:lnTo>
                  <a:lnTo>
                    <a:pt x="111887" y="323850"/>
                  </a:lnTo>
                  <a:close/>
                </a:path>
                <a:path w="150494" h="381000">
                  <a:moveTo>
                    <a:pt x="111887" y="9525"/>
                  </a:moveTo>
                  <a:lnTo>
                    <a:pt x="111887" y="333375"/>
                  </a:lnTo>
                  <a:lnTo>
                    <a:pt x="130937" y="333375"/>
                  </a:lnTo>
                  <a:lnTo>
                    <a:pt x="130937" y="19050"/>
                  </a:lnTo>
                  <a:lnTo>
                    <a:pt x="121412" y="19050"/>
                  </a:lnTo>
                  <a:lnTo>
                    <a:pt x="111887" y="9525"/>
                  </a:lnTo>
                  <a:close/>
                </a:path>
                <a:path w="150494" h="381000">
                  <a:moveTo>
                    <a:pt x="149987" y="323850"/>
                  </a:moveTo>
                  <a:lnTo>
                    <a:pt x="130937" y="323850"/>
                  </a:lnTo>
                  <a:lnTo>
                    <a:pt x="130937" y="333375"/>
                  </a:lnTo>
                  <a:lnTo>
                    <a:pt x="145224" y="333375"/>
                  </a:lnTo>
                  <a:lnTo>
                    <a:pt x="149987" y="323850"/>
                  </a:lnTo>
                  <a:close/>
                </a:path>
                <a:path w="150494" h="381000">
                  <a:moveTo>
                    <a:pt x="130937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11887" y="19050"/>
                  </a:lnTo>
                  <a:lnTo>
                    <a:pt x="111887" y="9525"/>
                  </a:lnTo>
                  <a:lnTo>
                    <a:pt x="130937" y="9525"/>
                  </a:lnTo>
                  <a:lnTo>
                    <a:pt x="130937" y="0"/>
                  </a:lnTo>
                  <a:close/>
                </a:path>
                <a:path w="150494" h="381000">
                  <a:moveTo>
                    <a:pt x="130937" y="9525"/>
                  </a:moveTo>
                  <a:lnTo>
                    <a:pt x="111887" y="9525"/>
                  </a:lnTo>
                  <a:lnTo>
                    <a:pt x="121412" y="19050"/>
                  </a:lnTo>
                  <a:lnTo>
                    <a:pt x="130937" y="19050"/>
                  </a:lnTo>
                  <a:lnTo>
                    <a:pt x="130937" y="9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900554" y="1632965"/>
            <a:ext cx="6775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Verdadeiro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573" y="1632965"/>
            <a:ext cx="355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Falso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2450" y="1338198"/>
            <a:ext cx="2120900" cy="1373505"/>
            <a:chOff x="552450" y="1338198"/>
            <a:chExt cx="2120900" cy="1373505"/>
          </a:xfrm>
        </p:grpSpPr>
        <p:sp>
          <p:nvSpPr>
            <p:cNvPr id="12" name="object 12"/>
            <p:cNvSpPr/>
            <p:nvPr/>
          </p:nvSpPr>
          <p:spPr>
            <a:xfrm>
              <a:off x="676275" y="1533524"/>
              <a:ext cx="1038225" cy="381000"/>
            </a:xfrm>
            <a:custGeom>
              <a:avLst/>
              <a:gdLst/>
              <a:ahLst/>
              <a:cxnLst/>
              <a:rect l="l" t="t" r="r" b="b"/>
              <a:pathLst>
                <a:path w="1038225" h="381000">
                  <a:moveTo>
                    <a:pt x="0" y="190500"/>
                  </a:moveTo>
                  <a:lnTo>
                    <a:pt x="519049" y="0"/>
                  </a:lnTo>
                  <a:lnTo>
                    <a:pt x="1038225" y="190500"/>
                  </a:lnTo>
                  <a:lnTo>
                    <a:pt x="519049" y="381000"/>
                  </a:lnTo>
                  <a:lnTo>
                    <a:pt x="0" y="190500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66876" y="1338198"/>
              <a:ext cx="888365" cy="195580"/>
            </a:xfrm>
            <a:custGeom>
              <a:avLst/>
              <a:gdLst/>
              <a:ahLst/>
              <a:cxnLst/>
              <a:rect l="l" t="t" r="r" b="b"/>
              <a:pathLst>
                <a:path w="888364" h="195580">
                  <a:moveTo>
                    <a:pt x="19050" y="138175"/>
                  </a:moveTo>
                  <a:lnTo>
                    <a:pt x="0" y="138175"/>
                  </a:lnTo>
                  <a:lnTo>
                    <a:pt x="28575" y="195325"/>
                  </a:lnTo>
                  <a:lnTo>
                    <a:pt x="52387" y="147700"/>
                  </a:lnTo>
                  <a:lnTo>
                    <a:pt x="19050" y="147700"/>
                  </a:lnTo>
                  <a:lnTo>
                    <a:pt x="19050" y="138175"/>
                  </a:lnTo>
                  <a:close/>
                </a:path>
                <a:path w="888364" h="195580">
                  <a:moveTo>
                    <a:pt x="869061" y="88137"/>
                  </a:moveTo>
                  <a:lnTo>
                    <a:pt x="19050" y="88137"/>
                  </a:lnTo>
                  <a:lnTo>
                    <a:pt x="19050" y="147700"/>
                  </a:lnTo>
                  <a:lnTo>
                    <a:pt x="38100" y="147700"/>
                  </a:lnTo>
                  <a:lnTo>
                    <a:pt x="38100" y="107187"/>
                  </a:lnTo>
                  <a:lnTo>
                    <a:pt x="28575" y="107187"/>
                  </a:lnTo>
                  <a:lnTo>
                    <a:pt x="38100" y="97662"/>
                  </a:lnTo>
                  <a:lnTo>
                    <a:pt x="869061" y="97662"/>
                  </a:lnTo>
                  <a:lnTo>
                    <a:pt x="869061" y="88137"/>
                  </a:lnTo>
                  <a:close/>
                </a:path>
                <a:path w="888364" h="195580">
                  <a:moveTo>
                    <a:pt x="57150" y="138175"/>
                  </a:moveTo>
                  <a:lnTo>
                    <a:pt x="38100" y="138175"/>
                  </a:lnTo>
                  <a:lnTo>
                    <a:pt x="38100" y="147700"/>
                  </a:lnTo>
                  <a:lnTo>
                    <a:pt x="52387" y="147700"/>
                  </a:lnTo>
                  <a:lnTo>
                    <a:pt x="57150" y="138175"/>
                  </a:lnTo>
                  <a:close/>
                </a:path>
                <a:path w="888364" h="195580">
                  <a:moveTo>
                    <a:pt x="38100" y="97662"/>
                  </a:moveTo>
                  <a:lnTo>
                    <a:pt x="28575" y="107187"/>
                  </a:lnTo>
                  <a:lnTo>
                    <a:pt x="38100" y="107187"/>
                  </a:lnTo>
                  <a:lnTo>
                    <a:pt x="38100" y="97662"/>
                  </a:lnTo>
                  <a:close/>
                </a:path>
                <a:path w="888364" h="195580">
                  <a:moveTo>
                    <a:pt x="888111" y="88137"/>
                  </a:moveTo>
                  <a:lnTo>
                    <a:pt x="878586" y="88137"/>
                  </a:lnTo>
                  <a:lnTo>
                    <a:pt x="869061" y="97662"/>
                  </a:lnTo>
                  <a:lnTo>
                    <a:pt x="38100" y="97662"/>
                  </a:lnTo>
                  <a:lnTo>
                    <a:pt x="38100" y="107187"/>
                  </a:lnTo>
                  <a:lnTo>
                    <a:pt x="888111" y="107187"/>
                  </a:lnTo>
                  <a:lnTo>
                    <a:pt x="888111" y="88137"/>
                  </a:lnTo>
                  <a:close/>
                </a:path>
                <a:path w="888364" h="195580">
                  <a:moveTo>
                    <a:pt x="888111" y="0"/>
                  </a:moveTo>
                  <a:lnTo>
                    <a:pt x="869061" y="0"/>
                  </a:lnTo>
                  <a:lnTo>
                    <a:pt x="869061" y="97662"/>
                  </a:lnTo>
                  <a:lnTo>
                    <a:pt x="878586" y="88137"/>
                  </a:lnTo>
                  <a:lnTo>
                    <a:pt x="888111" y="88137"/>
                  </a:lnTo>
                  <a:lnTo>
                    <a:pt x="8881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6224" y="2095499"/>
              <a:ext cx="1891030" cy="609600"/>
            </a:xfrm>
            <a:custGeom>
              <a:avLst/>
              <a:gdLst/>
              <a:ahLst/>
              <a:cxnLst/>
              <a:rect l="l" t="t" r="r" b="b"/>
              <a:pathLst>
                <a:path w="1891030" h="609600">
                  <a:moveTo>
                    <a:pt x="228600" y="152400"/>
                  </a:moveTo>
                  <a:lnTo>
                    <a:pt x="1890776" y="152400"/>
                  </a:lnTo>
                  <a:lnTo>
                    <a:pt x="1890776" y="0"/>
                  </a:lnTo>
                  <a:lnTo>
                    <a:pt x="228600" y="0"/>
                  </a:lnTo>
                  <a:lnTo>
                    <a:pt x="228600" y="152400"/>
                  </a:lnTo>
                  <a:close/>
                </a:path>
                <a:path w="1891030" h="609600">
                  <a:moveTo>
                    <a:pt x="0" y="609600"/>
                  </a:moveTo>
                  <a:lnTo>
                    <a:pt x="1433576" y="609600"/>
                  </a:lnTo>
                  <a:lnTo>
                    <a:pt x="1433576" y="457200"/>
                  </a:lnTo>
                  <a:lnTo>
                    <a:pt x="0" y="457200"/>
                  </a:lnTo>
                  <a:lnTo>
                    <a:pt x="0" y="609600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450" y="1714499"/>
              <a:ext cx="1293495" cy="838200"/>
            </a:xfrm>
            <a:custGeom>
              <a:avLst/>
              <a:gdLst/>
              <a:ahLst/>
              <a:cxnLst/>
              <a:rect l="l" t="t" r="r" b="b"/>
              <a:pathLst>
                <a:path w="1293495" h="838200">
                  <a:moveTo>
                    <a:pt x="1292987" y="533400"/>
                  </a:moveTo>
                  <a:lnTo>
                    <a:pt x="1273937" y="533400"/>
                  </a:lnTo>
                  <a:lnTo>
                    <a:pt x="1273937" y="676275"/>
                  </a:lnTo>
                  <a:lnTo>
                    <a:pt x="950087" y="676275"/>
                  </a:lnTo>
                  <a:lnTo>
                    <a:pt x="931037" y="676275"/>
                  </a:lnTo>
                  <a:lnTo>
                    <a:pt x="19050" y="676275"/>
                  </a:lnTo>
                  <a:lnTo>
                    <a:pt x="19050" y="19050"/>
                  </a:lnTo>
                  <a:lnTo>
                    <a:pt x="123825" y="19050"/>
                  </a:lnTo>
                  <a:lnTo>
                    <a:pt x="123825" y="9525"/>
                  </a:lnTo>
                  <a:lnTo>
                    <a:pt x="123825" y="0"/>
                  </a:lnTo>
                  <a:lnTo>
                    <a:pt x="0" y="0"/>
                  </a:lnTo>
                  <a:lnTo>
                    <a:pt x="0" y="695325"/>
                  </a:lnTo>
                  <a:lnTo>
                    <a:pt x="931037" y="695325"/>
                  </a:lnTo>
                  <a:lnTo>
                    <a:pt x="931037" y="781050"/>
                  </a:lnTo>
                  <a:lnTo>
                    <a:pt x="911987" y="781050"/>
                  </a:lnTo>
                  <a:lnTo>
                    <a:pt x="940562" y="838200"/>
                  </a:lnTo>
                  <a:lnTo>
                    <a:pt x="964374" y="790575"/>
                  </a:lnTo>
                  <a:lnTo>
                    <a:pt x="969137" y="781050"/>
                  </a:lnTo>
                  <a:lnTo>
                    <a:pt x="950087" y="781050"/>
                  </a:lnTo>
                  <a:lnTo>
                    <a:pt x="950087" y="695325"/>
                  </a:lnTo>
                  <a:lnTo>
                    <a:pt x="1292987" y="695325"/>
                  </a:lnTo>
                  <a:lnTo>
                    <a:pt x="1292987" y="676275"/>
                  </a:lnTo>
                  <a:lnTo>
                    <a:pt x="1292987" y="533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Condição</a:t>
            </a:r>
            <a:r>
              <a:rPr spc="-50" dirty="0"/>
              <a:t> </a:t>
            </a:r>
            <a:r>
              <a:rPr dirty="0"/>
              <a:t>do</a:t>
            </a:r>
            <a:r>
              <a:rPr spc="-65" dirty="0"/>
              <a:t> </a:t>
            </a:r>
            <a:r>
              <a:rPr spc="-25" dirty="0"/>
              <a:t>if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874" y="967180"/>
            <a:ext cx="4029710" cy="175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70" dirty="0">
                <a:latin typeface="Times New Roman"/>
                <a:cs typeface="Times New Roman"/>
              </a:rPr>
              <a:t>A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condição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pode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ser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75" dirty="0">
                <a:latin typeface="Times New Roman"/>
                <a:cs typeface="Times New Roman"/>
              </a:rPr>
              <a:t>uma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expressão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usando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operadores</a:t>
            </a:r>
            <a:endParaRPr sz="13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</a:pPr>
            <a:r>
              <a:rPr sz="1300" spc="20" dirty="0">
                <a:latin typeface="Times New Roman"/>
                <a:cs typeface="Times New Roman"/>
              </a:rPr>
              <a:t>matemáticos,</a:t>
            </a:r>
            <a:r>
              <a:rPr sz="1300" spc="13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lógicos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e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relacionais</a:t>
            </a:r>
            <a:endParaRPr sz="130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  <a:spcBef>
                <a:spcPts val="305"/>
              </a:spcBef>
            </a:pPr>
            <a:r>
              <a:rPr sz="1000" spc="-280" dirty="0">
                <a:solidFill>
                  <a:srgbClr val="0E6EC5"/>
                </a:solidFill>
                <a:latin typeface="DejaVu Sans"/>
                <a:cs typeface="DejaVu Sans"/>
              </a:rPr>
              <a:t>⚫</a:t>
            </a:r>
            <a:r>
              <a:rPr sz="1000" spc="85" dirty="0">
                <a:solidFill>
                  <a:srgbClr val="0E6EC5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*,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45" dirty="0">
                <a:latin typeface="Times New Roman"/>
                <a:cs typeface="Times New Roman"/>
              </a:rPr>
              <a:t>/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%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50" dirty="0">
                <a:latin typeface="Times New Roman"/>
                <a:cs typeface="Times New Roman"/>
              </a:rPr>
              <a:t>and,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not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&gt;,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&lt;,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&gt;=,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&lt;=,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==,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!=</a:t>
            </a:r>
            <a:endParaRPr sz="12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30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25" dirty="0">
                <a:latin typeface="Times New Roman"/>
                <a:cs typeface="Times New Roman"/>
              </a:rPr>
              <a:t>Ex: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x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&gt;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90" dirty="0">
                <a:latin typeface="Times New Roman"/>
                <a:cs typeface="Times New Roman"/>
              </a:rPr>
              <a:t>10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and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&lt;=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x-</a:t>
            </a:r>
            <a:r>
              <a:rPr sz="1200" spc="-5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70" dirty="0">
                <a:latin typeface="Times New Roman"/>
                <a:cs typeface="Times New Roman"/>
              </a:rPr>
              <a:t>not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(x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&gt;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0)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Condição</a:t>
            </a:r>
            <a:r>
              <a:rPr spc="-50" dirty="0"/>
              <a:t> </a:t>
            </a:r>
            <a:r>
              <a:rPr dirty="0"/>
              <a:t>do</a:t>
            </a:r>
            <a:r>
              <a:rPr spc="-65" dirty="0"/>
              <a:t> </a:t>
            </a:r>
            <a:r>
              <a:rPr spc="-25" dirty="0"/>
              <a:t>if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874" y="968120"/>
            <a:ext cx="12192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Tabela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verdade</a:t>
            </a:r>
            <a:endParaRPr sz="13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20725" y="1482724"/>
          <a:ext cx="3130550" cy="92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900" b="1" spc="-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9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900" b="1" spc="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9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154" y="510666"/>
            <a:ext cx="11544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Exercício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7180"/>
            <a:ext cx="404177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Dada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valor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da </a:t>
            </a:r>
            <a:r>
              <a:rPr sz="1300" spc="70" dirty="0">
                <a:latin typeface="Times New Roman"/>
                <a:cs typeface="Times New Roman"/>
              </a:rPr>
              <a:t>nota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90" dirty="0">
                <a:latin typeface="Times New Roman"/>
                <a:cs typeface="Times New Roman"/>
              </a:rPr>
              <a:t>um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aluno,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monte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expressão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if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verifica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ele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precisará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fazer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sub.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1300" spc="100" dirty="0">
                <a:latin typeface="Times New Roman"/>
                <a:cs typeface="Times New Roman"/>
              </a:rPr>
              <a:t>O</a:t>
            </a:r>
            <a:r>
              <a:rPr sz="1300" spc="50" dirty="0">
                <a:latin typeface="Times New Roman"/>
                <a:cs typeface="Times New Roman"/>
              </a:rPr>
              <a:t> aluno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deverá </a:t>
            </a:r>
            <a:r>
              <a:rPr sz="1300" dirty="0">
                <a:latin typeface="Times New Roman"/>
                <a:cs typeface="Times New Roman"/>
              </a:rPr>
              <a:t>fazer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sub</a:t>
            </a:r>
            <a:r>
              <a:rPr sz="1300" dirty="0">
                <a:latin typeface="Times New Roman"/>
                <a:cs typeface="Times New Roman"/>
              </a:rPr>
              <a:t> se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sua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nota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maior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ou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igual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30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menor</a:t>
            </a:r>
            <a:r>
              <a:rPr sz="1300" spc="5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do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60.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491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564</Words>
  <Application>Microsoft Office PowerPoint</Application>
  <PresentationFormat>Custom</PresentationFormat>
  <Paragraphs>139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Carlito</vt:lpstr>
      <vt:lpstr>DejaVu Sans</vt:lpstr>
      <vt:lpstr>Georgia</vt:lpstr>
      <vt:lpstr>Times New Roman</vt:lpstr>
      <vt:lpstr>Office Theme</vt:lpstr>
      <vt:lpstr>PowerPoint Presentation</vt:lpstr>
      <vt:lpstr>Fluxogramas</vt:lpstr>
      <vt:lpstr>Comando if</vt:lpstr>
      <vt:lpstr>Comando if</vt:lpstr>
      <vt:lpstr>Comando if</vt:lpstr>
      <vt:lpstr>Comando if</vt:lpstr>
      <vt:lpstr>Condição do if</vt:lpstr>
      <vt:lpstr>Condição do if</vt:lpstr>
      <vt:lpstr>Exercício</vt:lpstr>
      <vt:lpstr>Exercício</vt:lpstr>
      <vt:lpstr>Comando else</vt:lpstr>
      <vt:lpstr>Comando else</vt:lpstr>
      <vt:lpstr>Comando else</vt:lpstr>
      <vt:lpstr>Exemplo if-else</vt:lpstr>
      <vt:lpstr>Exemplo if-else</vt:lpstr>
      <vt:lpstr>Aninhamento de if</vt:lpstr>
      <vt:lpstr>Aninhamento de if</vt:lpstr>
      <vt:lpstr>Aninhamento de if</vt:lpstr>
      <vt:lpstr>Exemplo aninhamento</vt:lpstr>
      <vt:lpstr>Exemplo aninhamento</vt:lpstr>
      <vt:lpstr>Exemplo aninhamento</vt:lpstr>
      <vt:lpstr>Aninhamento de if</vt:lpstr>
      <vt:lpstr>Exercício</vt:lpstr>
      <vt:lpstr>Exercício</vt:lpstr>
      <vt:lpstr>Comando elif</vt:lpstr>
      <vt:lpstr>Comando elif</vt:lpstr>
      <vt:lpstr>Comando elif</vt:lpstr>
      <vt:lpstr>Material Complementar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Backes</dc:creator>
  <cp:lastModifiedBy>Eduardo Cunha Campos</cp:lastModifiedBy>
  <cp:revision>1</cp:revision>
  <dcterms:created xsi:type="dcterms:W3CDTF">2024-02-22T17:44:42Z</dcterms:created>
  <dcterms:modified xsi:type="dcterms:W3CDTF">2024-02-22T17:51:24Z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2022-05-30T00:00:00Z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2024-02-22T00:00:00Z</vt:filetime>
  </property>
  <property fmtid="{D5CDD505-2E9C-101B-9397-08002B2CF9AE}" pid="5" name="Producer">
    <vt:lpwstr>3-Heights(TM) PDF Security Shell 4.8.25.2 (http://www.pdf-tools.com)</vt:lpwstr>
  </property>
</Properties>
</file>