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4572000" cy="3435350"/>
  <p:notesSz cx="4572000" cy="3435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55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129921"/>
            <a:ext cx="3981450" cy="789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26314"/>
            <a:ext cx="3949065" cy="173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sdtkjISZIE" TargetMode="External"/><Relationship Id="rId2" Type="http://schemas.openxmlformats.org/officeDocument/2006/relationships/hyperlink" Target="https://youtu.be/Y05YeBAFC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eJHpe_-izj4" TargetMode="External"/><Relationship Id="rId4" Type="http://schemas.openxmlformats.org/officeDocument/2006/relationships/hyperlink" Target="https://youtu.be/ZMkN0BXd-3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youtu.be/EXMr1u2bnj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AZyH-ueMvhY" TargetMode="External"/><Relationship Id="rId5" Type="http://schemas.openxmlformats.org/officeDocument/2006/relationships/hyperlink" Target="https://youtu.be/fhekxMRM4Ts" TargetMode="External"/><Relationship Id="rId4" Type="http://schemas.openxmlformats.org/officeDocument/2006/relationships/hyperlink" Target="https://youtu.be/oui2ObnvYC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7" y="630935"/>
            <a:ext cx="4128516" cy="1211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807" y="240347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declaração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6314"/>
            <a:ext cx="4026535" cy="14560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Existem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várias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maneiras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criar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  <a:p>
            <a:pPr marL="330200" marR="28130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simples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 	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colchetes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Os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elementos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lista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devem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ser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separados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vírgulas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Se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75" dirty="0">
                <a:latin typeface="Times New Roman"/>
                <a:cs typeface="Times New Roman"/>
              </a:rPr>
              <a:t>nenhum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elemento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for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definido,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temos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lista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vazia</a:t>
            </a:r>
            <a:endParaRPr sz="105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Também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range()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gerar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valores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600" y="2374099"/>
            <a:ext cx="3850640" cy="1036319"/>
            <a:chOff x="228600" y="2374099"/>
            <a:chExt cx="3850640" cy="103631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800" y="2666999"/>
              <a:ext cx="1107287" cy="442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2374099"/>
              <a:ext cx="2593213" cy="1035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declaração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898265" cy="142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2161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elementos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são</a:t>
            </a:r>
            <a:r>
              <a:rPr sz="1300" spc="-10" dirty="0">
                <a:latin typeface="Times New Roman"/>
                <a:cs typeface="Times New Roman"/>
              </a:rPr>
              <a:t> acessados </a:t>
            </a:r>
            <a:r>
              <a:rPr sz="1300" spc="20" dirty="0">
                <a:latin typeface="Times New Roman"/>
                <a:cs typeface="Times New Roman"/>
              </a:rPr>
              <a:t>especificando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índice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desejado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colchetes.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55" dirty="0">
                <a:latin typeface="Times New Roman"/>
                <a:cs typeface="Times New Roman"/>
              </a:rPr>
              <a:t>numeração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começa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sempre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zero</a:t>
            </a:r>
            <a:endParaRPr sz="1300">
              <a:latin typeface="Times New Roman"/>
              <a:cs typeface="Times New Roman"/>
            </a:endParaRPr>
          </a:p>
          <a:p>
            <a:pPr marL="330200" marR="1841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Isto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45" dirty="0">
                <a:latin typeface="Times New Roman"/>
                <a:cs typeface="Times New Roman"/>
              </a:rPr>
              <a:t> elementos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terá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índices 	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3: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compras[0],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compras[1],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compras[2]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spc="-10" dirty="0">
                <a:latin typeface="Times New Roman"/>
                <a:cs typeface="Times New Roman"/>
              </a:rPr>
              <a:t>compras[3]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75" dirty="0">
                <a:latin typeface="Times New Roman"/>
                <a:cs typeface="Times New Roman"/>
              </a:rPr>
              <a:t>len()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número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2390774"/>
            <a:ext cx="2514600" cy="1028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41854" y="267233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154" y="267233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2453" y="267233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36018" y="2852705"/>
          <a:ext cx="20624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Miojo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Ovo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Leite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Pão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128008" y="267233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6589" y="3243833"/>
            <a:ext cx="5035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compras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</a:t>
            </a:r>
            <a:r>
              <a:rPr spc="-75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-10" dirty="0"/>
              <a:t>variável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92684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Cada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elemento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lista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tem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todas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características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variável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aparecer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expressões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20" dirty="0">
                <a:latin typeface="Times New Roman"/>
                <a:cs typeface="Times New Roman"/>
              </a:rPr>
              <a:t>atribuições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(respeitando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seus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tipos)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notas[2]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notas[3]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notas[3]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60: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8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40" dirty="0">
                <a:latin typeface="Times New Roman"/>
                <a:cs typeface="Times New Roman"/>
              </a:rPr>
              <a:t>Ex: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somar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elementos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2540799"/>
            <a:ext cx="1407287" cy="735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Percorrendo</a:t>
            </a:r>
            <a:r>
              <a:rPr spc="-55" dirty="0"/>
              <a:t> </a:t>
            </a:r>
            <a:r>
              <a:rPr dirty="0"/>
              <a:t>uma</a:t>
            </a:r>
            <a:r>
              <a:rPr spc="-40" dirty="0"/>
              <a:t> </a:t>
            </a:r>
            <a:r>
              <a:rPr spc="-20" dirty="0"/>
              <a:t>lista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9725" y="2150274"/>
            <a:ext cx="2314575" cy="1240790"/>
            <a:chOff x="1609725" y="2150274"/>
            <a:chExt cx="2314575" cy="1240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725" y="2150274"/>
              <a:ext cx="2314575" cy="535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25" y="2683674"/>
              <a:ext cx="600075" cy="7072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1874" y="967485"/>
            <a:ext cx="3759200" cy="190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repetição </a:t>
            </a:r>
            <a:r>
              <a:rPr sz="1300" spc="30" dirty="0">
                <a:latin typeface="Times New Roman"/>
                <a:cs typeface="Times New Roman"/>
              </a:rPr>
              <a:t>(preferencialmente 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for)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para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percorrer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lista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2 </a:t>
            </a:r>
            <a:r>
              <a:rPr sz="1300" spc="-10" dirty="0">
                <a:latin typeface="Times New Roman"/>
                <a:cs typeface="Times New Roman"/>
              </a:rPr>
              <a:t>formas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Percorrer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índices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elementos</a:t>
            </a:r>
            <a:endParaRPr sz="12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  <a:spcBef>
                <a:spcPts val="1010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3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Percorrendo</a:t>
            </a:r>
            <a:r>
              <a:rPr spc="-55" dirty="0"/>
              <a:t> </a:t>
            </a:r>
            <a:r>
              <a:rPr dirty="0"/>
              <a:t>uma</a:t>
            </a:r>
            <a:r>
              <a:rPr spc="-40" dirty="0"/>
              <a:t> </a:t>
            </a:r>
            <a:r>
              <a:rPr spc="-20" dirty="0"/>
              <a:t>lista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47749" y="2200312"/>
            <a:ext cx="2300605" cy="1219200"/>
            <a:chOff x="1547749" y="2200312"/>
            <a:chExt cx="2300605" cy="12192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749" y="2200312"/>
              <a:ext cx="2300224" cy="478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49" y="2719387"/>
              <a:ext cx="471487" cy="7000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874" y="968120"/>
            <a:ext cx="375920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repetição </a:t>
            </a:r>
            <a:r>
              <a:rPr sz="1300" spc="30" dirty="0">
                <a:latin typeface="Times New Roman"/>
                <a:cs typeface="Times New Roman"/>
              </a:rPr>
              <a:t>(preferencialmente 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for)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para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percorrer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lista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2 </a:t>
            </a:r>
            <a:r>
              <a:rPr sz="1300" spc="-10" dirty="0">
                <a:latin typeface="Times New Roman"/>
                <a:cs typeface="Times New Roman"/>
              </a:rPr>
              <a:t>formas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330200" marR="4127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Percorrer apenas 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elementos.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Isso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evita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manipular 	</a:t>
            </a:r>
            <a:r>
              <a:rPr sz="1200" spc="20" dirty="0">
                <a:latin typeface="Times New Roman"/>
                <a:cs typeface="Times New Roman"/>
              </a:rPr>
              <a:t>explicitamente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índice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ts val="1360"/>
              </a:lnSpc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3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Problema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dirty="0"/>
              <a:t>Voltando</a:t>
            </a:r>
            <a:r>
              <a:rPr spc="60" dirty="0"/>
              <a:t> </a:t>
            </a:r>
            <a:r>
              <a:rPr dirty="0"/>
              <a:t>ao</a:t>
            </a:r>
            <a:r>
              <a:rPr spc="75" dirty="0"/>
              <a:t> </a:t>
            </a:r>
            <a:r>
              <a:rPr spc="45" dirty="0"/>
              <a:t>problema</a:t>
            </a:r>
            <a:r>
              <a:rPr spc="80" dirty="0"/>
              <a:t> </a:t>
            </a:r>
            <a:r>
              <a:rPr spc="35" dirty="0"/>
              <a:t>anterior</a:t>
            </a: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leia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notas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turma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cinco </a:t>
            </a:r>
            <a:r>
              <a:rPr sz="1200" spc="50" dirty="0">
                <a:latin typeface="Times New Roman"/>
                <a:cs typeface="Times New Roman"/>
              </a:rPr>
              <a:t>estudantes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depois 	</a:t>
            </a:r>
            <a:r>
              <a:rPr sz="1200" spc="45" dirty="0">
                <a:latin typeface="Times New Roman"/>
                <a:cs typeface="Times New Roman"/>
              </a:rPr>
              <a:t>imprima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notas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maiores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média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da 	</a:t>
            </a:r>
            <a:r>
              <a:rPr sz="1200" spc="45" dirty="0">
                <a:latin typeface="Times New Roman"/>
                <a:cs typeface="Times New Roman"/>
              </a:rPr>
              <a:t>turma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Solução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5382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esse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problema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listas: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1276349"/>
            <a:ext cx="2157349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Solução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27133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invés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5,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fossem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100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alunos?: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8550" y="1250949"/>
            <a:ext cx="2301875" cy="1758950"/>
            <a:chOff x="1098550" y="1250949"/>
            <a:chExt cx="2301875" cy="1758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75" y="1281175"/>
              <a:ext cx="2228850" cy="1728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4900" y="1257299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152400"/>
                  </a:moveTo>
                  <a:lnTo>
                    <a:pt x="533400" y="1524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6314"/>
            <a:ext cx="3834765" cy="8521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Exercício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contendo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inteiros,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formular 	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algoritmo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determine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desta 	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0" dirty="0"/>
              <a:t>solução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3834765" cy="8521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Exercício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contendo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inteiros,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formular 	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algoritmo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determine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desta 	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2019324"/>
            <a:ext cx="1421638" cy="9072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" y="797051"/>
              <a:ext cx="1359408" cy="784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48308"/>
            <a:ext cx="3841115" cy="20891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 marR="5080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suportam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acesso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sub-listas,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certos </a:t>
            </a:r>
            <a:r>
              <a:rPr sz="1300" spc="45" dirty="0">
                <a:latin typeface="Times New Roman"/>
                <a:cs typeface="Times New Roman"/>
              </a:rPr>
              <a:t>conjuntos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índices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lista[i:j]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seleciona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sub-lista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índices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lista[i:]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4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seleciona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sub-lista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dos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índice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i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até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final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lista[:j]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3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seleciona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sub-lista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início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1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índice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lista[i:j:k]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4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seleciona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sub-lista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dos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índices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105" dirty="0">
                <a:latin typeface="Times New Roman"/>
                <a:cs typeface="Times New Roman"/>
              </a:rPr>
              <a:t>1,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indo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k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2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i,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i+k,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i+2k,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...,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j-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2800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Selecionando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sub-listas</a:t>
            </a:r>
            <a:r>
              <a:rPr sz="1300" spc="60" dirty="0">
                <a:latin typeface="Times New Roman"/>
                <a:cs typeface="Times New Roman"/>
              </a:rPr>
              <a:t> 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elementos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371599"/>
            <a:ext cx="1693037" cy="17073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6314"/>
            <a:ext cx="3979545" cy="889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Listas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objetos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Georgia"/>
                <a:cs typeface="Georgia"/>
              </a:rPr>
              <a:t>mutáveis</a:t>
            </a:r>
            <a:endParaRPr sz="1300">
              <a:latin typeface="Georgia"/>
              <a:cs typeface="Georgia"/>
            </a:endParaRPr>
          </a:p>
          <a:p>
            <a:pPr marL="330200" marR="19431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Podemos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acessar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sequência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 	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modificá-</a:t>
            </a:r>
            <a:r>
              <a:rPr sz="1200" spc="-25" dirty="0">
                <a:latin typeface="Times New Roman"/>
                <a:cs typeface="Times New Roman"/>
              </a:rPr>
              <a:t>los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lista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possuir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-20" dirty="0">
                <a:latin typeface="Times New Roman"/>
                <a:cs typeface="Times New Roman"/>
              </a:rPr>
              <a:t> tipo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2100" y="2102637"/>
            <a:ext cx="1507363" cy="11358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63035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2225" indent="-13970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associar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valor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cada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posição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spc="10" dirty="0">
                <a:latin typeface="Times New Roman"/>
                <a:cs typeface="Times New Roman"/>
              </a:rPr>
              <a:t>lista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variável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especificar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índices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recurso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Georgia"/>
                <a:cs typeface="Georgia"/>
              </a:rPr>
              <a:t>unpacking</a:t>
            </a:r>
            <a:endParaRPr sz="1300">
              <a:latin typeface="Georgia"/>
              <a:cs typeface="Georgia"/>
            </a:endParaRPr>
          </a:p>
          <a:p>
            <a:pPr marL="330835" lvl="1" indent="-121920" algn="just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Basta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colchetes,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que</a:t>
            </a:r>
            <a:endParaRPr sz="1200">
              <a:latin typeface="Times New Roman"/>
              <a:cs typeface="Times New Roman"/>
            </a:endParaRPr>
          </a:p>
          <a:p>
            <a:pPr marL="332105" algn="just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receberá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conteúdo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74" y="2019299"/>
            <a:ext cx="1414399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Concatenação</a:t>
            </a:r>
            <a:r>
              <a:rPr spc="-60" dirty="0"/>
              <a:t> </a:t>
            </a:r>
            <a:r>
              <a:rPr dirty="0"/>
              <a:t>e</a:t>
            </a:r>
            <a:r>
              <a:rPr spc="-65" dirty="0"/>
              <a:t> </a:t>
            </a:r>
            <a:r>
              <a:rPr spc="-10" dirty="0"/>
              <a:t>repetição</a:t>
            </a:r>
            <a:r>
              <a:rPr spc="-70" dirty="0"/>
              <a:t> </a:t>
            </a:r>
            <a:r>
              <a:rPr spc="-25" dirty="0"/>
              <a:t>de </a:t>
            </a:r>
            <a:r>
              <a:rPr spc="-10" dirty="0"/>
              <a:t>listas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98907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unir/concatenar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formar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dirty="0">
                <a:latin typeface="Times New Roman"/>
                <a:cs typeface="Times New Roman"/>
              </a:rPr>
              <a:t>nova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Podemos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criar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lista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partir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20" dirty="0">
                <a:latin typeface="Times New Roman"/>
                <a:cs typeface="Times New Roman"/>
              </a:rPr>
              <a:t> repetição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outra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1897887"/>
            <a:ext cx="1721612" cy="14930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Removendo</a:t>
            </a:r>
            <a:r>
              <a:rPr spc="-60" dirty="0"/>
              <a:t> </a:t>
            </a:r>
            <a:r>
              <a:rPr spc="-10" dirty="0"/>
              <a:t>elementos</a:t>
            </a:r>
            <a:r>
              <a:rPr spc="-75" dirty="0"/>
              <a:t> </a:t>
            </a:r>
            <a:r>
              <a:rPr dirty="0"/>
              <a:t>da</a:t>
            </a:r>
            <a:r>
              <a:rPr spc="-70" dirty="0"/>
              <a:t> </a:t>
            </a:r>
            <a:r>
              <a:rPr spc="-10" dirty="0"/>
              <a:t>lista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23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Podemos</a:t>
            </a:r>
            <a:r>
              <a:rPr spc="30" dirty="0"/>
              <a:t> </a:t>
            </a:r>
            <a:r>
              <a:rPr spc="10" dirty="0"/>
              <a:t>remover</a:t>
            </a:r>
            <a:r>
              <a:rPr spc="40" dirty="0"/>
              <a:t> </a:t>
            </a:r>
            <a:r>
              <a:rPr spc="85" dirty="0"/>
              <a:t>um</a:t>
            </a:r>
            <a:r>
              <a:rPr spc="25" dirty="0"/>
              <a:t> </a:t>
            </a:r>
            <a:r>
              <a:rPr spc="60" dirty="0"/>
              <a:t>ou</a:t>
            </a:r>
            <a:r>
              <a:rPr spc="50" dirty="0"/>
              <a:t> </a:t>
            </a:r>
            <a:r>
              <a:rPr spc="10" dirty="0"/>
              <a:t>mais</a:t>
            </a:r>
            <a:r>
              <a:rPr spc="5" dirty="0"/>
              <a:t> </a:t>
            </a:r>
            <a:r>
              <a:rPr spc="50" dirty="0"/>
              <a:t>elementos</a:t>
            </a:r>
            <a:r>
              <a:rPr spc="15" dirty="0"/>
              <a:t> </a:t>
            </a:r>
            <a:r>
              <a:rPr spc="60" dirty="0"/>
              <a:t>de</a:t>
            </a:r>
            <a:r>
              <a:rPr spc="35" dirty="0"/>
              <a:t> </a:t>
            </a:r>
            <a:r>
              <a:rPr spc="70" dirty="0"/>
              <a:t>uma</a:t>
            </a:r>
            <a:r>
              <a:rPr spc="30" dirty="0"/>
              <a:t> </a:t>
            </a:r>
            <a:r>
              <a:rPr spc="-10" dirty="0"/>
              <a:t>lista </a:t>
            </a:r>
            <a:r>
              <a:rPr spc="60" dirty="0"/>
              <a:t>de</a:t>
            </a:r>
            <a:r>
              <a:rPr spc="-60" dirty="0"/>
              <a:t> </a:t>
            </a:r>
            <a:r>
              <a:rPr spc="50" dirty="0"/>
              <a:t>duas</a:t>
            </a:r>
            <a:r>
              <a:rPr spc="5" dirty="0"/>
              <a:t> </a:t>
            </a:r>
            <a:r>
              <a:rPr spc="-10" dirty="0"/>
              <a:t>maneiras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Usando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operador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del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Atribuindo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lista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vazia </a:t>
            </a:r>
            <a:r>
              <a:rPr sz="1200" spc="20" dirty="0">
                <a:latin typeface="Times New Roman"/>
                <a:cs typeface="Times New Roman"/>
              </a:rPr>
              <a:t>àquela </a:t>
            </a:r>
            <a:r>
              <a:rPr sz="1200" spc="-10" dirty="0">
                <a:latin typeface="Times New Roman"/>
                <a:cs typeface="Times New Roman"/>
              </a:rPr>
              <a:t>posição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0" y="2119312"/>
            <a:ext cx="3810000" cy="1043305"/>
            <a:chOff x="381000" y="2119312"/>
            <a:chExt cx="3810000" cy="1043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119337"/>
              <a:ext cx="1843024" cy="10358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7886" y="2119312"/>
              <a:ext cx="1793113" cy="10429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Copiando</a:t>
            </a:r>
            <a:r>
              <a:rPr spc="-50" dirty="0"/>
              <a:t> </a:t>
            </a:r>
            <a:r>
              <a:rPr dirty="0"/>
              <a:t>uma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8450" y="1728850"/>
            <a:ext cx="1749425" cy="1471930"/>
            <a:chOff x="298450" y="1728850"/>
            <a:chExt cx="1749425" cy="14719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1728850"/>
              <a:ext cx="1743075" cy="1471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2607462"/>
              <a:ext cx="1285875" cy="495300"/>
            </a:xfrm>
            <a:custGeom>
              <a:avLst/>
              <a:gdLst/>
              <a:ahLst/>
              <a:cxnLst/>
              <a:rect l="l" t="t" r="r" b="b"/>
              <a:pathLst>
                <a:path w="1285875" h="495300">
                  <a:moveTo>
                    <a:pt x="0" y="495300"/>
                  </a:moveTo>
                  <a:lnTo>
                    <a:pt x="1285875" y="49530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1874" y="926314"/>
            <a:ext cx="4021454" cy="1168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operação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atribuição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cria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cópia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objeto!</a:t>
            </a:r>
            <a:endParaRPr sz="1300">
              <a:latin typeface="Times New Roman"/>
              <a:cs typeface="Times New Roman"/>
            </a:endParaRPr>
          </a:p>
          <a:p>
            <a:pPr marL="330200" marR="825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Python,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objetos.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atribuirmos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10" dirty="0">
                <a:latin typeface="Times New Roman"/>
                <a:cs typeface="Times New Roman"/>
              </a:rPr>
              <a:t>outra,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ambas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irão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referir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Times New Roman"/>
              <a:cs typeface="Times New Roman"/>
            </a:endParaRPr>
          </a:p>
          <a:p>
            <a:pPr marL="2582545">
              <a:lnSpc>
                <a:spcPct val="100000"/>
              </a:lnSpc>
              <a:tabLst>
                <a:tab pos="3130550" algn="l"/>
              </a:tabLst>
            </a:pPr>
            <a:r>
              <a:rPr sz="1950" spc="-15" baseline="2136" dirty="0">
                <a:latin typeface="Times New Roman"/>
                <a:cs typeface="Times New Roman"/>
              </a:rPr>
              <a:t>lista</a:t>
            </a:r>
            <a:r>
              <a:rPr sz="1950" baseline="2136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Times New Roman"/>
                <a:cs typeface="Times New Roman"/>
              </a:rPr>
              <a:t>lista1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8183" y="2109088"/>
            <a:ext cx="586740" cy="443865"/>
          </a:xfrm>
          <a:custGeom>
            <a:avLst/>
            <a:gdLst/>
            <a:ahLst/>
            <a:cxnLst/>
            <a:rect l="l" t="t" r="r" b="b"/>
            <a:pathLst>
              <a:path w="586739" h="443864">
                <a:moveTo>
                  <a:pt x="307467" y="443611"/>
                </a:moveTo>
                <a:lnTo>
                  <a:pt x="306895" y="435991"/>
                </a:lnTo>
                <a:lnTo>
                  <a:pt x="302895" y="381889"/>
                </a:lnTo>
                <a:lnTo>
                  <a:pt x="302641" y="377952"/>
                </a:lnTo>
                <a:lnTo>
                  <a:pt x="299212" y="375031"/>
                </a:lnTo>
                <a:lnTo>
                  <a:pt x="295275" y="375285"/>
                </a:lnTo>
                <a:lnTo>
                  <a:pt x="291338" y="375666"/>
                </a:lnTo>
                <a:lnTo>
                  <a:pt x="288417" y="379095"/>
                </a:lnTo>
                <a:lnTo>
                  <a:pt x="288671" y="383032"/>
                </a:lnTo>
                <a:lnTo>
                  <a:pt x="290385" y="406133"/>
                </a:lnTo>
                <a:lnTo>
                  <a:pt x="11684" y="0"/>
                </a:lnTo>
                <a:lnTo>
                  <a:pt x="0" y="8128"/>
                </a:lnTo>
                <a:lnTo>
                  <a:pt x="278638" y="414159"/>
                </a:lnTo>
                <a:lnTo>
                  <a:pt x="254127" y="402590"/>
                </a:lnTo>
                <a:lnTo>
                  <a:pt x="249809" y="404114"/>
                </a:lnTo>
                <a:lnTo>
                  <a:pt x="246507" y="411226"/>
                </a:lnTo>
                <a:lnTo>
                  <a:pt x="248031" y="415544"/>
                </a:lnTo>
                <a:lnTo>
                  <a:pt x="307467" y="443611"/>
                </a:lnTo>
                <a:close/>
              </a:path>
              <a:path w="586739" h="443864">
                <a:moveTo>
                  <a:pt x="586359" y="11684"/>
                </a:moveTo>
                <a:lnTo>
                  <a:pt x="574294" y="4064"/>
                </a:lnTo>
                <a:lnTo>
                  <a:pt x="322948" y="405371"/>
                </a:lnTo>
                <a:lnTo>
                  <a:pt x="323850" y="378333"/>
                </a:lnTo>
                <a:lnTo>
                  <a:pt x="320675" y="375031"/>
                </a:lnTo>
                <a:lnTo>
                  <a:pt x="312801" y="374777"/>
                </a:lnTo>
                <a:lnTo>
                  <a:pt x="309499" y="377825"/>
                </a:lnTo>
                <a:lnTo>
                  <a:pt x="307467" y="443611"/>
                </a:lnTo>
                <a:lnTo>
                  <a:pt x="323202" y="435356"/>
                </a:lnTo>
                <a:lnTo>
                  <a:pt x="362204" y="414909"/>
                </a:lnTo>
                <a:lnTo>
                  <a:pt x="365760" y="413004"/>
                </a:lnTo>
                <a:lnTo>
                  <a:pt x="367030" y="408686"/>
                </a:lnTo>
                <a:lnTo>
                  <a:pt x="365252" y="405257"/>
                </a:lnTo>
                <a:lnTo>
                  <a:pt x="363347" y="401701"/>
                </a:lnTo>
                <a:lnTo>
                  <a:pt x="359029" y="400431"/>
                </a:lnTo>
                <a:lnTo>
                  <a:pt x="335038" y="413029"/>
                </a:lnTo>
                <a:lnTo>
                  <a:pt x="322465" y="419633"/>
                </a:lnTo>
                <a:lnTo>
                  <a:pt x="335051" y="413004"/>
                </a:lnTo>
                <a:lnTo>
                  <a:pt x="586359" y="11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89579" y="2829559"/>
            <a:ext cx="624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60" dirty="0">
                <a:latin typeface="Times New Roman"/>
                <a:cs typeface="Times New Roman"/>
              </a:rPr>
              <a:t>37189712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55018" y="2550318"/>
          <a:ext cx="2557780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31142" y="1788318"/>
          <a:ext cx="25577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84150" y="1693036"/>
            <a:ext cx="1728470" cy="1507490"/>
            <a:chOff x="184150" y="1693036"/>
            <a:chExt cx="1728470" cy="1507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" y="1693036"/>
              <a:ext cx="1721612" cy="15073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500" y="2607436"/>
              <a:ext cx="1285875" cy="495300"/>
            </a:xfrm>
            <a:custGeom>
              <a:avLst/>
              <a:gdLst/>
              <a:ahLst/>
              <a:cxnLst/>
              <a:rect l="l" t="t" r="r" b="b"/>
              <a:pathLst>
                <a:path w="1285875" h="495300">
                  <a:moveTo>
                    <a:pt x="0" y="495300"/>
                  </a:moveTo>
                  <a:lnTo>
                    <a:pt x="1285875" y="49530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Copiando</a:t>
            </a:r>
            <a:r>
              <a:rPr spc="-50" dirty="0"/>
              <a:t> </a:t>
            </a:r>
            <a:r>
              <a:rPr dirty="0"/>
              <a:t>uma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1874" y="967485"/>
            <a:ext cx="3425825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copiar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correto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utilizar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[:]</a:t>
            </a:r>
            <a:r>
              <a:rPr sz="1300" b="1" spc="1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na </a:t>
            </a:r>
            <a:r>
              <a:rPr sz="1300" spc="10" dirty="0">
                <a:latin typeface="Times New Roman"/>
                <a:cs typeface="Times New Roman"/>
              </a:rPr>
              <a:t>operação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atribuição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Times New Roman"/>
              <a:cs typeface="Times New Roman"/>
            </a:endParaRPr>
          </a:p>
          <a:p>
            <a:pPr marL="2619375" algn="ctr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Times New Roman"/>
              <a:cs typeface="Times New Roman"/>
            </a:endParaRPr>
          </a:p>
          <a:p>
            <a:pPr marL="2607310" algn="ctr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36998160</a:t>
            </a:r>
            <a:endParaRPr sz="1300">
              <a:latin typeface="Times New Roman"/>
              <a:cs typeface="Times New Roman"/>
            </a:endParaRPr>
          </a:p>
          <a:p>
            <a:pPr marL="2731770" marR="119380" indent="11430" algn="ctr">
              <a:lnSpc>
                <a:spcPct val="244499"/>
              </a:lnSpc>
              <a:spcBef>
                <a:spcPts val="560"/>
              </a:spcBef>
            </a:pPr>
            <a:r>
              <a:rPr sz="1300" spc="-10" dirty="0">
                <a:latin typeface="Times New Roman"/>
                <a:cs typeface="Times New Roman"/>
              </a:rPr>
              <a:t>lista1 </a:t>
            </a:r>
            <a:r>
              <a:rPr sz="1300" spc="-105" dirty="0">
                <a:latin typeface="Times New Roman"/>
                <a:cs typeface="Times New Roman"/>
              </a:rPr>
              <a:t>37415712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31142" y="2827940"/>
          <a:ext cx="25577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90500" y="2133599"/>
            <a:ext cx="1285875" cy="152400"/>
          </a:xfrm>
          <a:custGeom>
            <a:avLst/>
            <a:gdLst/>
            <a:ahLst/>
            <a:cxnLst/>
            <a:rect l="l" t="t" r="r" b="b"/>
            <a:pathLst>
              <a:path w="1285875" h="152400">
                <a:moveTo>
                  <a:pt x="0" y="152400"/>
                </a:moveTo>
                <a:lnTo>
                  <a:pt x="1285875" y="152400"/>
                </a:lnTo>
                <a:lnTo>
                  <a:pt x="1285875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Copiando</a:t>
            </a:r>
            <a:r>
              <a:rPr spc="-50" dirty="0"/>
              <a:t> </a:t>
            </a:r>
            <a:r>
              <a:rPr dirty="0"/>
              <a:t>uma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6314"/>
            <a:ext cx="4021454" cy="669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operação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atribuição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cria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cópia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objeto!</a:t>
            </a:r>
            <a:endParaRPr sz="1300">
              <a:latin typeface="Times New Roman"/>
              <a:cs typeface="Times New Roman"/>
            </a:endParaRPr>
          </a:p>
          <a:p>
            <a:pPr marL="330200" marR="825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Python,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objetos.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atribuirmos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10" dirty="0">
                <a:latin typeface="Times New Roman"/>
                <a:cs typeface="Times New Roman"/>
              </a:rPr>
              <a:t>outra,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ambas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irão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referir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7050" y="1959825"/>
            <a:ext cx="1749425" cy="1469390"/>
            <a:chOff x="527050" y="1959825"/>
            <a:chExt cx="1749425" cy="14693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1959825"/>
              <a:ext cx="1743075" cy="14691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3400" y="2836062"/>
              <a:ext cx="1285875" cy="495300"/>
            </a:xfrm>
            <a:custGeom>
              <a:avLst/>
              <a:gdLst/>
              <a:ahLst/>
              <a:cxnLst/>
              <a:rect l="l" t="t" r="r" b="b"/>
              <a:pathLst>
                <a:path w="1285875" h="495300">
                  <a:moveTo>
                    <a:pt x="0" y="495300"/>
                  </a:moveTo>
                  <a:lnTo>
                    <a:pt x="1285875" y="49530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33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/>
              <a:t>Procurando</a:t>
            </a:r>
            <a:r>
              <a:rPr sz="2250" spc="-70" dirty="0"/>
              <a:t> </a:t>
            </a:r>
            <a:r>
              <a:rPr sz="2250" dirty="0"/>
              <a:t>um</a:t>
            </a:r>
            <a:r>
              <a:rPr sz="2250" spc="-15" dirty="0"/>
              <a:t> </a:t>
            </a:r>
            <a:r>
              <a:rPr sz="2250" spc="-10" dirty="0"/>
              <a:t>elemento</a:t>
            </a:r>
            <a:r>
              <a:rPr sz="2250" spc="-50" dirty="0"/>
              <a:t> </a:t>
            </a:r>
            <a:r>
              <a:rPr sz="2250" dirty="0"/>
              <a:t>na</a:t>
            </a:r>
            <a:r>
              <a:rPr sz="2250" spc="-35" dirty="0"/>
              <a:t> </a:t>
            </a:r>
            <a:r>
              <a:rPr sz="2250" spc="-10" dirty="0"/>
              <a:t>lista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79285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operador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b="1" spc="80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permite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verificar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determinado </a:t>
            </a:r>
            <a:r>
              <a:rPr sz="1300" spc="55" dirty="0">
                <a:latin typeface="Times New Roman"/>
                <a:cs typeface="Times New Roman"/>
              </a:rPr>
              <a:t>elemento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está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presente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62074"/>
            <a:ext cx="2243074" cy="807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Por</a:t>
            </a:r>
            <a:r>
              <a:rPr spc="-50" dirty="0"/>
              <a:t> </a:t>
            </a:r>
            <a:r>
              <a:rPr dirty="0"/>
              <a:t>que</a:t>
            </a:r>
            <a:r>
              <a:rPr spc="-55" dirty="0"/>
              <a:t> </a:t>
            </a:r>
            <a:r>
              <a:rPr dirty="0"/>
              <a:t>usar</a:t>
            </a:r>
            <a:r>
              <a:rPr spc="-55" dirty="0"/>
              <a:t> </a:t>
            </a:r>
            <a:r>
              <a:rPr spc="-10" dirty="0"/>
              <a:t>listas?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7129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472440" indent="-13970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35" dirty="0">
                <a:latin typeface="Times New Roman"/>
                <a:cs typeface="Times New Roman"/>
              </a:rPr>
              <a:t>As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variáveis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declaradas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até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agora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são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capazes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55" dirty="0">
                <a:latin typeface="Times New Roman"/>
                <a:cs typeface="Times New Roman"/>
              </a:rPr>
              <a:t>armazenar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único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vez.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 algn="just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Sempre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tentamos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novo valor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dentro 	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antigo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sobrescrito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portanto, 	</a:t>
            </a:r>
            <a:r>
              <a:rPr sz="1200" spc="35" dirty="0">
                <a:latin typeface="Times New Roman"/>
                <a:cs typeface="Times New Roman"/>
              </a:rPr>
              <a:t>perdido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112162"/>
            <a:ext cx="707224" cy="9358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listas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4001135" cy="150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9527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classe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e,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portanto,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possui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diversos </a:t>
            </a:r>
            <a:r>
              <a:rPr sz="1300" spc="55" dirty="0">
                <a:latin typeface="Times New Roman"/>
                <a:cs typeface="Times New Roman"/>
              </a:rPr>
              <a:t>métodos</a:t>
            </a:r>
            <a:r>
              <a:rPr sz="1300" dirty="0">
                <a:latin typeface="Times New Roman"/>
                <a:cs typeface="Times New Roman"/>
              </a:rPr>
              <a:t> já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definidos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jeitos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simples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manipular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listas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é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utilizar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métodos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já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parte</a:t>
            </a:r>
            <a:r>
              <a:rPr sz="1200" spc="-20" dirty="0">
                <a:latin typeface="Times New Roman"/>
                <a:cs typeface="Times New Roman"/>
              </a:rPr>
              <a:t> dela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Esses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métodos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permitem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executar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diversas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tarefas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Ordenação,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inserção,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remoção,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Esses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métodos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modificam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 </a:t>
            </a:r>
            <a:r>
              <a:rPr sz="1200" spc="50" dirty="0">
                <a:latin typeface="Times New Roman"/>
                <a:cs typeface="Times New Roman"/>
              </a:rPr>
              <a:t>conteúdo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original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3891279" cy="18218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geral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métodos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70" dirty="0">
                <a:latin typeface="Times New Roman"/>
                <a:cs typeface="Times New Roman"/>
              </a:rPr>
              <a:t>lista.nome-</a:t>
            </a:r>
            <a:r>
              <a:rPr sz="1200" b="1" spc="75" dirty="0">
                <a:latin typeface="Times New Roman"/>
                <a:cs typeface="Times New Roman"/>
              </a:rPr>
              <a:t>método()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Alguns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métodos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sort():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ordena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append(x):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elemento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x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final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insert(pos,x):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insere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x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posição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pos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remove(x):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 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pop(pos):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remove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posição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pos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listas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847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1200911"/>
            <a:ext cx="3733800" cy="2190115"/>
            <a:chOff x="457200" y="1200911"/>
            <a:chExt cx="3733800" cy="21901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200911"/>
              <a:ext cx="1741297" cy="21899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500" y="1200911"/>
              <a:ext cx="1714500" cy="1620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</a:t>
            </a:r>
            <a:r>
              <a:rPr spc="-135" dirty="0"/>
              <a:t> </a:t>
            </a:r>
            <a:r>
              <a:rPr spc="-10" dirty="0"/>
              <a:t>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3606800" cy="706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armazenar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dado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listas</a:t>
            </a:r>
            <a:r>
              <a:rPr sz="1200" spc="60" dirty="0">
                <a:latin typeface="Times New Roman"/>
                <a:cs typeface="Times New Roman"/>
              </a:rPr>
              <a:t> podem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inclusive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conter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outras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Podemos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assim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representar tabelas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matrizes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1860" y="1864359"/>
            <a:ext cx="2976880" cy="309880"/>
            <a:chOff x="911860" y="1864359"/>
            <a:chExt cx="2976880" cy="309880"/>
          </a:xfrm>
        </p:grpSpPr>
        <p:sp>
          <p:nvSpPr>
            <p:cNvPr id="5" name="object 5"/>
            <p:cNvSpPr/>
            <p:nvPr/>
          </p:nvSpPr>
          <p:spPr>
            <a:xfrm>
              <a:off x="9144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97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97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03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03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09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90900" y="18668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7472" y="1683765"/>
            <a:ext cx="259842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  <a:tab pos="987425" algn="l"/>
                <a:tab pos="2457450" algn="l"/>
              </a:tabLst>
            </a:pPr>
            <a:r>
              <a:rPr sz="900" b="1" spc="-50" dirty="0">
                <a:latin typeface="Arial"/>
                <a:cs typeface="Arial"/>
              </a:rPr>
              <a:t>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...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900"/>
              </a:spcBef>
            </a:pPr>
            <a:r>
              <a:rPr sz="900" b="1" spc="-25" dirty="0"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2018" y="2169318"/>
            <a:ext cx="2976880" cy="1224280"/>
            <a:chOff x="912018" y="2169318"/>
            <a:chExt cx="2976880" cy="1224280"/>
          </a:xfrm>
        </p:grpSpPr>
        <p:sp>
          <p:nvSpPr>
            <p:cNvPr id="19" name="object 19"/>
            <p:cNvSpPr/>
            <p:nvPr/>
          </p:nvSpPr>
          <p:spPr>
            <a:xfrm>
              <a:off x="9144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4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97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97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0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50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03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03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56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56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909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90900" y="21716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4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4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097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97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50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050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003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003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956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56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909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90900" y="24764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44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44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97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097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050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050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03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03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956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56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909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90900" y="27812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44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44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97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097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050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050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003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003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956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956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909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4953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95300" y="304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90900" y="3086099"/>
              <a:ext cx="495300" cy="304800"/>
            </a:xfrm>
            <a:custGeom>
              <a:avLst/>
              <a:gdLst/>
              <a:ahLst/>
              <a:cxnLst/>
              <a:rect l="l" t="t" r="r" b="b"/>
              <a:pathLst>
                <a:path w="495300" h="304800">
                  <a:moveTo>
                    <a:pt x="0" y="304800"/>
                  </a:moveTo>
                  <a:lnTo>
                    <a:pt x="495300" y="3048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74319" y="191973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9974" y="2224531"/>
            <a:ext cx="59626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465" algn="r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00">
              <a:latin typeface="Arial"/>
              <a:cs typeface="Arial"/>
            </a:endParaRPr>
          </a:p>
          <a:p>
            <a:pPr marR="20320" algn="r">
              <a:lnSpc>
                <a:spcPct val="100000"/>
              </a:lnSpc>
            </a:pPr>
            <a:r>
              <a:rPr sz="900" b="1" spc="-25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900" b="1" spc="-10" dirty="0">
                <a:latin typeface="Arial"/>
                <a:cs typeface="Arial"/>
              </a:rPr>
              <a:t>mat[0][1]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900" b="1" spc="-25" dirty="0"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3369" y="2095499"/>
            <a:ext cx="768985" cy="768985"/>
          </a:xfrm>
          <a:custGeom>
            <a:avLst/>
            <a:gdLst/>
            <a:ahLst/>
            <a:cxnLst/>
            <a:rect l="l" t="t" r="r" b="b"/>
            <a:pathLst>
              <a:path w="768985" h="768985">
                <a:moveTo>
                  <a:pt x="721613" y="33655"/>
                </a:moveTo>
                <a:lnTo>
                  <a:pt x="0" y="755269"/>
                </a:lnTo>
                <a:lnTo>
                  <a:pt x="13462" y="768731"/>
                </a:lnTo>
                <a:lnTo>
                  <a:pt x="735076" y="47117"/>
                </a:lnTo>
                <a:lnTo>
                  <a:pt x="721613" y="33655"/>
                </a:lnTo>
                <a:close/>
              </a:path>
              <a:path w="768985" h="768985">
                <a:moveTo>
                  <a:pt x="759756" y="26924"/>
                </a:moveTo>
                <a:lnTo>
                  <a:pt x="728344" y="26924"/>
                </a:lnTo>
                <a:lnTo>
                  <a:pt x="741807" y="40386"/>
                </a:lnTo>
                <a:lnTo>
                  <a:pt x="735075" y="47117"/>
                </a:lnTo>
                <a:lnTo>
                  <a:pt x="748538" y="60579"/>
                </a:lnTo>
                <a:lnTo>
                  <a:pt x="759756" y="26924"/>
                </a:lnTo>
                <a:close/>
              </a:path>
              <a:path w="768985" h="768985">
                <a:moveTo>
                  <a:pt x="728344" y="26924"/>
                </a:moveTo>
                <a:lnTo>
                  <a:pt x="721613" y="33655"/>
                </a:lnTo>
                <a:lnTo>
                  <a:pt x="735075" y="47117"/>
                </a:lnTo>
                <a:lnTo>
                  <a:pt x="741807" y="40386"/>
                </a:lnTo>
                <a:lnTo>
                  <a:pt x="728344" y="26924"/>
                </a:lnTo>
                <a:close/>
              </a:path>
              <a:path w="768985" h="768985">
                <a:moveTo>
                  <a:pt x="768731" y="0"/>
                </a:moveTo>
                <a:lnTo>
                  <a:pt x="708151" y="20193"/>
                </a:lnTo>
                <a:lnTo>
                  <a:pt x="721613" y="33655"/>
                </a:lnTo>
                <a:lnTo>
                  <a:pt x="728344" y="26924"/>
                </a:lnTo>
                <a:lnTo>
                  <a:pt x="759756" y="26924"/>
                </a:lnTo>
                <a:lnTo>
                  <a:pt x="768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</a:t>
            </a:r>
            <a:r>
              <a:rPr spc="-135" dirty="0"/>
              <a:t> </a:t>
            </a:r>
            <a:r>
              <a:rPr spc="-10" dirty="0"/>
              <a:t>aninhadas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784600" cy="1045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36854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criar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aninhada,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basta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definir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cada </a:t>
            </a:r>
            <a:r>
              <a:rPr sz="1300" spc="55" dirty="0">
                <a:latin typeface="Times New Roman"/>
                <a:cs typeface="Times New Roman"/>
              </a:rPr>
              <a:t>elemento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nova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acessados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especificando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colchetes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índice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dimensão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lista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numeração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começa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sempre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2126449"/>
            <a:ext cx="2378837" cy="1264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7154" y="22181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2453" y="22181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8008" y="22181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31318" y="2397918"/>
          <a:ext cx="1567180" cy="9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‘oi’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794254" y="2453766"/>
            <a:ext cx="8953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</a:t>
            </a:r>
            <a:r>
              <a:rPr spc="-135" dirty="0"/>
              <a:t> </a:t>
            </a:r>
            <a:r>
              <a:rPr spc="-10" dirty="0"/>
              <a:t>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36365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3271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incluir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novas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linhas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colunas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dirty="0">
                <a:latin typeface="Times New Roman"/>
                <a:cs typeface="Times New Roman"/>
              </a:rPr>
              <a:t>cada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Recomenda-se,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neste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caso,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métodos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invés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 	</a:t>
            </a:r>
            <a:r>
              <a:rPr sz="1200" spc="45" dirty="0">
                <a:latin typeface="Times New Roman"/>
                <a:cs typeface="Times New Roman"/>
              </a:rPr>
              <a:t>operador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concatenação</a:t>
            </a:r>
            <a:endParaRPr sz="1200">
              <a:latin typeface="Times New Roman"/>
              <a:cs typeface="Times New Roman"/>
            </a:endParaRPr>
          </a:p>
          <a:p>
            <a:pPr marL="330200" marR="19304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Nas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listas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aninhadas,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 necessários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linhas 	</a:t>
            </a:r>
            <a:r>
              <a:rPr sz="1200" spc="65" dirty="0">
                <a:latin typeface="Times New Roman"/>
                <a:cs typeface="Times New Roman"/>
              </a:rPr>
              <a:t>tenham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sempre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colunas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24099"/>
            <a:ext cx="2793238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</a:t>
            </a:r>
            <a:r>
              <a:rPr spc="-135" dirty="0"/>
              <a:t> </a:t>
            </a:r>
            <a:r>
              <a:rPr spc="-10" dirty="0"/>
              <a:t>aninhadas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871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Podemos</a:t>
            </a:r>
            <a:r>
              <a:rPr spc="30" dirty="0"/>
              <a:t> </a:t>
            </a:r>
            <a:r>
              <a:rPr spc="10" dirty="0"/>
              <a:t>remover</a:t>
            </a:r>
            <a:r>
              <a:rPr spc="40" dirty="0"/>
              <a:t> </a:t>
            </a:r>
            <a:r>
              <a:rPr spc="85" dirty="0"/>
              <a:t>um</a:t>
            </a:r>
            <a:r>
              <a:rPr spc="25" dirty="0"/>
              <a:t> </a:t>
            </a:r>
            <a:r>
              <a:rPr spc="60" dirty="0"/>
              <a:t>ou</a:t>
            </a:r>
            <a:r>
              <a:rPr spc="50" dirty="0"/>
              <a:t> </a:t>
            </a:r>
            <a:r>
              <a:rPr spc="10" dirty="0"/>
              <a:t>mais</a:t>
            </a:r>
            <a:r>
              <a:rPr spc="5" dirty="0"/>
              <a:t> </a:t>
            </a:r>
            <a:r>
              <a:rPr spc="50" dirty="0"/>
              <a:t>elementos</a:t>
            </a:r>
            <a:r>
              <a:rPr spc="15" dirty="0"/>
              <a:t> </a:t>
            </a:r>
            <a:r>
              <a:rPr spc="60" dirty="0"/>
              <a:t>de</a:t>
            </a:r>
            <a:r>
              <a:rPr spc="35" dirty="0"/>
              <a:t> </a:t>
            </a:r>
            <a:r>
              <a:rPr spc="70" dirty="0"/>
              <a:t>uma</a:t>
            </a:r>
            <a:r>
              <a:rPr spc="30" dirty="0"/>
              <a:t> </a:t>
            </a:r>
            <a:r>
              <a:rPr spc="-10" dirty="0"/>
              <a:t>lista </a:t>
            </a:r>
            <a:r>
              <a:rPr spc="60" dirty="0"/>
              <a:t>aninhada</a:t>
            </a:r>
            <a:r>
              <a:rPr spc="10" dirty="0"/>
              <a:t> </a:t>
            </a:r>
            <a:r>
              <a:rPr spc="60" dirty="0"/>
              <a:t>de </a:t>
            </a:r>
            <a:r>
              <a:rPr spc="50" dirty="0"/>
              <a:t>maneira</a:t>
            </a:r>
            <a:r>
              <a:rPr spc="30" dirty="0"/>
              <a:t> </a:t>
            </a:r>
            <a:r>
              <a:rPr dirty="0"/>
              <a:t>similar</a:t>
            </a:r>
            <a:r>
              <a:rPr spc="-5" dirty="0"/>
              <a:t> </a:t>
            </a:r>
            <a:r>
              <a:rPr dirty="0"/>
              <a:t>as</a:t>
            </a:r>
            <a:r>
              <a:rPr spc="70" dirty="0"/>
              <a:t> </a:t>
            </a:r>
            <a:r>
              <a:rPr dirty="0"/>
              <a:t>listas</a:t>
            </a:r>
            <a:r>
              <a:rPr spc="35" dirty="0"/>
              <a:t> </a:t>
            </a:r>
            <a:r>
              <a:rPr spc="-10" dirty="0"/>
              <a:t>tradicionais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índice: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linha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inteira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removida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índices: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elemento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linha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coluna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removido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" y="1988311"/>
            <a:ext cx="2736088" cy="136448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</a:t>
            </a:r>
            <a:r>
              <a:rPr spc="-135" dirty="0"/>
              <a:t> </a:t>
            </a:r>
            <a:r>
              <a:rPr spc="-10" dirty="0"/>
              <a:t>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29379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Todas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as operações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feitas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aninhadas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devem </a:t>
            </a:r>
            <a:r>
              <a:rPr sz="1300" spc="20" dirty="0">
                <a:latin typeface="Times New Roman"/>
                <a:cs typeface="Times New Roman"/>
              </a:rPr>
              <a:t>considerar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fato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temos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agora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0" dirty="0">
                <a:latin typeface="Times New Roman"/>
                <a:cs typeface="Times New Roman"/>
              </a:rPr>
              <a:t> lista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dentro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outra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1700"/>
            <a:ext cx="2693162" cy="16429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Compreensão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871" rIns="0" bIns="0" rtlCol="0">
            <a:spAutoFit/>
          </a:bodyPr>
          <a:lstStyle/>
          <a:p>
            <a:pPr marL="149225" marR="11747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20" dirty="0"/>
              <a:t>Trata-se</a:t>
            </a:r>
            <a:r>
              <a:rPr spc="25" dirty="0"/>
              <a:t> </a:t>
            </a:r>
            <a:r>
              <a:rPr spc="60" dirty="0"/>
              <a:t>de</a:t>
            </a:r>
            <a:r>
              <a:rPr spc="25" dirty="0"/>
              <a:t> </a:t>
            </a:r>
            <a:r>
              <a:rPr spc="70" dirty="0"/>
              <a:t>uma</a:t>
            </a:r>
            <a:r>
              <a:rPr spc="10" dirty="0"/>
              <a:t> </a:t>
            </a:r>
            <a:r>
              <a:rPr spc="45" dirty="0"/>
              <a:t>construção</a:t>
            </a:r>
            <a:r>
              <a:rPr spc="30" dirty="0"/>
              <a:t> </a:t>
            </a:r>
            <a:r>
              <a:rPr spc="20" dirty="0"/>
              <a:t>sintática</a:t>
            </a:r>
            <a:r>
              <a:rPr spc="30" dirty="0"/>
              <a:t> </a:t>
            </a:r>
            <a:r>
              <a:rPr spc="20" dirty="0"/>
              <a:t>para</a:t>
            </a:r>
            <a:r>
              <a:rPr spc="25" dirty="0"/>
              <a:t> </a:t>
            </a:r>
            <a:r>
              <a:rPr spc="20" dirty="0"/>
              <a:t>criação </a:t>
            </a:r>
            <a:r>
              <a:rPr spc="35" dirty="0"/>
              <a:t>de </a:t>
            </a:r>
            <a:r>
              <a:rPr spc="-10" dirty="0"/>
              <a:t>listas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Segue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forma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notação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45" dirty="0"/>
              <a:t>conjunto</a:t>
            </a:r>
            <a:r>
              <a:rPr sz="1200" dirty="0"/>
              <a:t> </a:t>
            </a:r>
            <a:r>
              <a:rPr sz="1200" spc="35" dirty="0"/>
              <a:t>matemática</a:t>
            </a:r>
            <a:endParaRPr sz="1200"/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maneira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fazer caber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repetição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</a:t>
            </a:r>
            <a:r>
              <a:rPr sz="1200" b="1" spc="1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),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tarefa,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única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linha</a:t>
            </a:r>
            <a:endParaRPr sz="1200">
              <a:latin typeface="Times New Roman"/>
              <a:cs typeface="Times New Roman"/>
            </a:endParaRPr>
          </a:p>
          <a:p>
            <a:pPr marL="330200" marR="476884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Permite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mapear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filtrar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lista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única 	expressão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Compreensão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3553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Imagine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queremos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criar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50" dirty="0">
                <a:latin typeface="Times New Roman"/>
                <a:cs typeface="Times New Roman"/>
              </a:rPr>
              <a:t>quadrados</a:t>
            </a:r>
            <a:r>
              <a:rPr sz="1300" spc="55" dirty="0">
                <a:latin typeface="Times New Roman"/>
                <a:cs typeface="Times New Roman"/>
              </a:rPr>
              <a:t> 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alguns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números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2116962"/>
            <a:ext cx="22282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Usando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compreensão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6300" y="1540674"/>
            <a:ext cx="2414905" cy="1469390"/>
            <a:chOff x="876300" y="1540674"/>
            <a:chExt cx="2414905" cy="1469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2431262"/>
              <a:ext cx="2414524" cy="5786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148" y="1540674"/>
              <a:ext cx="1528699" cy="478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729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Listas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7887"/>
            <a:ext cx="4013835" cy="15716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familiar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40" dirty="0">
                <a:latin typeface="Times New Roman"/>
                <a:cs typeface="Times New Roman"/>
              </a:rPr>
              <a:t> estruturados</a:t>
            </a:r>
            <a:endParaRPr sz="13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Basicamente,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sequência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elementos,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cada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elemento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identificado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índice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49225" marR="7620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Diferente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dos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arrays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usados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outras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linguagens,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elementos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podem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possuir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tipo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Compreensão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8100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Imagine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agora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queremos </a:t>
            </a:r>
            <a:r>
              <a:rPr sz="1300" spc="10" dirty="0">
                <a:latin typeface="Times New Roman"/>
                <a:cs typeface="Times New Roman"/>
              </a:rPr>
              <a:t>filtrar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 </a:t>
            </a:r>
            <a:r>
              <a:rPr sz="1300" spc="50" dirty="0">
                <a:latin typeface="Times New Roman"/>
                <a:cs typeface="Times New Roman"/>
              </a:rPr>
              <a:t>elementos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já</a:t>
            </a:r>
            <a:r>
              <a:rPr sz="1300" spc="-10" dirty="0">
                <a:latin typeface="Times New Roman"/>
                <a:cs typeface="Times New Roman"/>
              </a:rPr>
              <a:t> existente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2117597"/>
            <a:ext cx="22282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Usando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compreensão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43000" y="1447799"/>
            <a:ext cx="2522220" cy="1669414"/>
            <a:chOff x="1143000" y="1447799"/>
            <a:chExt cx="2522220" cy="166941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5206" y="1447799"/>
              <a:ext cx="2257424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2438399"/>
              <a:ext cx="2521712" cy="678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Compreensão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lista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71411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combinar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tarefas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criação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-10" dirty="0">
                <a:latin typeface="Times New Roman"/>
                <a:cs typeface="Times New Roman"/>
              </a:rPr>
              <a:t>filtragem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2354706"/>
            <a:ext cx="22282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Usando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compreensão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1050" y="1464474"/>
            <a:ext cx="2800350" cy="1850389"/>
            <a:chOff x="781050" y="1464474"/>
            <a:chExt cx="2800350" cy="185038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156" y="1464474"/>
              <a:ext cx="1850263" cy="707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050" y="2628899"/>
              <a:ext cx="2800350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" y="797051"/>
              <a:ext cx="1488948" cy="784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Tuplas</a:t>
            </a:r>
            <a:r>
              <a:rPr spc="-105" dirty="0"/>
              <a:t> </a:t>
            </a:r>
            <a:r>
              <a:rPr spc="325" dirty="0">
                <a:latin typeface="Trebuchet MS"/>
                <a:cs typeface="Trebuchet MS"/>
              </a:rPr>
              <a:t>–</a:t>
            </a:r>
            <a:r>
              <a:rPr spc="-190" dirty="0">
                <a:latin typeface="Trebuchet MS"/>
                <a:cs typeface="Trebuchet MS"/>
              </a:rPr>
              <a:t> </a:t>
            </a:r>
            <a:r>
              <a:rPr spc="-10" dirty="0"/>
              <a:t>definição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2284730" cy="204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tuplas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comportam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como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listas</a:t>
            </a:r>
            <a:endParaRPr sz="1300">
              <a:latin typeface="Times New Roman"/>
              <a:cs typeface="Times New Roman"/>
            </a:endParaRPr>
          </a:p>
          <a:p>
            <a:pPr marL="330200" marR="58419" lvl="1" indent="-121920" algn="just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sequência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arbitrária 	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elementos</a:t>
            </a:r>
            <a:endParaRPr sz="1200">
              <a:latin typeface="Times New Roman"/>
              <a:cs typeface="Times New Roman"/>
            </a:endParaRPr>
          </a:p>
          <a:p>
            <a:pPr marL="330200" marR="381635" lvl="1" indent="-121920" algn="just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ser 	</a:t>
            </a:r>
            <a:r>
              <a:rPr sz="1200" dirty="0">
                <a:latin typeface="Times New Roman"/>
                <a:cs typeface="Times New Roman"/>
              </a:rPr>
              <a:t>acessado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índice 	inteiro</a:t>
            </a:r>
            <a:endParaRPr sz="1200">
              <a:latin typeface="Times New Roman"/>
              <a:cs typeface="Times New Roman"/>
            </a:endParaRPr>
          </a:p>
          <a:p>
            <a:pPr marL="149225" marR="128905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Diferem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listas</a:t>
            </a:r>
            <a:r>
              <a:rPr sz="1300" spc="50" dirty="0">
                <a:latin typeface="Times New Roman"/>
                <a:cs typeface="Times New Roman"/>
              </a:rPr>
              <a:t> por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serem </a:t>
            </a:r>
            <a:r>
              <a:rPr sz="1300" spc="10" dirty="0">
                <a:latin typeface="Times New Roman"/>
                <a:cs typeface="Times New Roman"/>
              </a:rPr>
              <a:t>definidas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utilizando </a:t>
            </a:r>
            <a:r>
              <a:rPr sz="1300" spc="45" dirty="0">
                <a:latin typeface="Times New Roman"/>
                <a:cs typeface="Times New Roman"/>
              </a:rPr>
              <a:t>parênteses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colchetes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911" y="1371599"/>
            <a:ext cx="1935988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Tuplas</a:t>
            </a:r>
            <a:r>
              <a:rPr spc="-105" dirty="0"/>
              <a:t> </a:t>
            </a:r>
            <a:r>
              <a:rPr spc="325" dirty="0">
                <a:latin typeface="Trebuchet MS"/>
                <a:cs typeface="Trebuchet MS"/>
              </a:rPr>
              <a:t>–</a:t>
            </a:r>
            <a:r>
              <a:rPr spc="-190" dirty="0">
                <a:latin typeface="Trebuchet MS"/>
                <a:cs typeface="Trebuchet MS"/>
              </a:rPr>
              <a:t> </a:t>
            </a:r>
            <a:r>
              <a:rPr spc="-10" dirty="0"/>
              <a:t>definição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907154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No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entanto,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diferente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listas,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 </a:t>
            </a:r>
            <a:r>
              <a:rPr sz="1300" spc="50" dirty="0">
                <a:latin typeface="Times New Roman"/>
                <a:cs typeface="Times New Roman"/>
              </a:rPr>
              <a:t>elementos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spc="50" dirty="0">
                <a:latin typeface="Times New Roman"/>
                <a:cs typeface="Times New Roman"/>
              </a:rPr>
              <a:t>tupla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são </a:t>
            </a:r>
            <a:r>
              <a:rPr sz="1300" b="1" i="1" spc="-85" dirty="0">
                <a:latin typeface="Georgia"/>
                <a:cs typeface="Georgia"/>
              </a:rPr>
              <a:t>imutáveis</a:t>
            </a:r>
            <a:r>
              <a:rPr sz="1300" spc="-85" dirty="0">
                <a:latin typeface="Times New Roman"/>
                <a:cs typeface="Times New Roman"/>
              </a:rPr>
              <a:t>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seja,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podem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ser </a:t>
            </a:r>
            <a:r>
              <a:rPr sz="1300" spc="-10" dirty="0">
                <a:latin typeface="Times New Roman"/>
                <a:cs typeface="Times New Roman"/>
              </a:rPr>
              <a:t>modificados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1752561"/>
            <a:ext cx="3393313" cy="12644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Concatenação</a:t>
            </a:r>
            <a:r>
              <a:rPr spc="-60" dirty="0"/>
              <a:t> </a:t>
            </a:r>
            <a:r>
              <a:rPr dirty="0"/>
              <a:t>e</a:t>
            </a:r>
            <a:r>
              <a:rPr spc="-6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23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Podemos</a:t>
            </a:r>
            <a:r>
              <a:rPr spc="30" dirty="0"/>
              <a:t> </a:t>
            </a:r>
            <a:r>
              <a:rPr spc="10" dirty="0"/>
              <a:t>acessar</a:t>
            </a:r>
            <a:r>
              <a:rPr spc="-5" dirty="0"/>
              <a:t> </a:t>
            </a:r>
            <a:r>
              <a:rPr spc="10" dirty="0"/>
              <a:t>os</a:t>
            </a:r>
            <a:r>
              <a:rPr spc="20" dirty="0"/>
              <a:t> </a:t>
            </a:r>
            <a:r>
              <a:rPr spc="50" dirty="0"/>
              <a:t>elementos</a:t>
            </a:r>
            <a:r>
              <a:rPr spc="30" dirty="0"/>
              <a:t> </a:t>
            </a:r>
            <a:r>
              <a:rPr spc="60" dirty="0"/>
              <a:t>de</a:t>
            </a:r>
            <a:r>
              <a:rPr spc="55" dirty="0"/>
              <a:t> </a:t>
            </a:r>
            <a:r>
              <a:rPr spc="70" dirty="0"/>
              <a:t>uma</a:t>
            </a:r>
            <a:r>
              <a:rPr spc="50" dirty="0"/>
              <a:t> </a:t>
            </a:r>
            <a:r>
              <a:rPr spc="10" dirty="0"/>
              <a:t>tupla,</a:t>
            </a:r>
            <a:r>
              <a:rPr spc="114" dirty="0"/>
              <a:t> </a:t>
            </a:r>
            <a:r>
              <a:rPr spc="55" dirty="0"/>
              <a:t>mas</a:t>
            </a:r>
            <a:r>
              <a:rPr spc="70" dirty="0"/>
              <a:t> </a:t>
            </a:r>
            <a:r>
              <a:rPr spc="35" dirty="0"/>
              <a:t>não </a:t>
            </a:r>
            <a:r>
              <a:rPr spc="50" dirty="0"/>
              <a:t>podemos</a:t>
            </a:r>
            <a:r>
              <a:rPr spc="340" dirty="0"/>
              <a:t> </a:t>
            </a:r>
            <a:r>
              <a:rPr dirty="0"/>
              <a:t>modificá-</a:t>
            </a:r>
            <a:r>
              <a:rPr spc="-25" dirty="0"/>
              <a:t>los</a:t>
            </a:r>
          </a:p>
          <a:p>
            <a:pPr marL="330200" marR="26924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Felizmente,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construir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outra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tupla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via 	</a:t>
            </a:r>
            <a:r>
              <a:rPr sz="1200" spc="20" dirty="0">
                <a:latin typeface="Times New Roman"/>
                <a:cs typeface="Times New Roman"/>
              </a:rPr>
              <a:t>concatenação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repetição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904999"/>
            <a:ext cx="2478913" cy="12715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Inicializando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tupla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035300" cy="160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7112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problema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construção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uma </a:t>
            </a:r>
            <a:r>
              <a:rPr sz="1300" spc="50" dirty="0">
                <a:latin typeface="Times New Roman"/>
                <a:cs typeface="Times New Roman"/>
              </a:rPr>
              <a:t>tupla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tem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ZERO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UM </a:t>
            </a:r>
            <a:r>
              <a:rPr sz="1300" spc="45" dirty="0">
                <a:latin typeface="Times New Roman"/>
                <a:cs typeface="Times New Roman"/>
              </a:rPr>
              <a:t>elemento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Tuplas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vazias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definidas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45" dirty="0">
                <a:latin typeface="Times New Roman"/>
                <a:cs typeface="Times New Roman"/>
              </a:rPr>
              <a:t>parênteses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vazio</a:t>
            </a:r>
            <a:endParaRPr sz="1200">
              <a:latin typeface="Times New Roman"/>
              <a:cs typeface="Times New Roman"/>
            </a:endParaRPr>
          </a:p>
          <a:p>
            <a:pPr marL="330200" marR="240029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Tuplas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possuir 	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dirty="0">
                <a:latin typeface="Times New Roman"/>
                <a:cs typeface="Times New Roman"/>
              </a:rPr>
              <a:t> vírgula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para 	</a:t>
            </a:r>
            <a:r>
              <a:rPr sz="1200" spc="20" dirty="0">
                <a:latin typeface="Times New Roman"/>
                <a:cs typeface="Times New Roman"/>
              </a:rPr>
              <a:t>serem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consideradas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tuplas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0900" y="1142999"/>
            <a:ext cx="978700" cy="147154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4051300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6985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Como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nas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listas,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nas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tuplas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associar </a:t>
            </a:r>
            <a:r>
              <a:rPr sz="1300" dirty="0">
                <a:latin typeface="Times New Roman"/>
                <a:cs typeface="Times New Roman"/>
              </a:rPr>
              <a:t>o valor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posição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dirty="0">
                <a:latin typeface="Times New Roman"/>
                <a:cs typeface="Times New Roman"/>
              </a:rPr>
              <a:t> variável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precisar </a:t>
            </a:r>
            <a:r>
              <a:rPr sz="1300" spc="10" dirty="0">
                <a:latin typeface="Times New Roman"/>
                <a:cs typeface="Times New Roman"/>
              </a:rPr>
              <a:t>especificar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índices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recurso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b="1" i="1" spc="-55" dirty="0">
                <a:latin typeface="Georgia"/>
                <a:cs typeface="Georgia"/>
              </a:rPr>
              <a:t>unpacking</a:t>
            </a:r>
            <a:endParaRPr sz="1300">
              <a:latin typeface="Georgia"/>
              <a:cs typeface="Georgia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Basta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parênteses,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que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receberá 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conteúdo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tupla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38" y="2057424"/>
            <a:ext cx="2007362" cy="125016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Por</a:t>
            </a:r>
            <a:r>
              <a:rPr spc="-50" dirty="0"/>
              <a:t> </a:t>
            </a:r>
            <a:r>
              <a:rPr dirty="0"/>
              <a:t>que</a:t>
            </a:r>
            <a:r>
              <a:rPr spc="-55" dirty="0"/>
              <a:t> </a:t>
            </a:r>
            <a:r>
              <a:rPr dirty="0"/>
              <a:t>usar</a:t>
            </a:r>
            <a:r>
              <a:rPr spc="-55" dirty="0"/>
              <a:t> </a:t>
            </a:r>
            <a:r>
              <a:rPr spc="-10" dirty="0"/>
              <a:t>tuplas?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871" rIns="0" bIns="0" rtlCol="0">
            <a:spAutoFit/>
          </a:bodyPr>
          <a:lstStyle/>
          <a:p>
            <a:pPr marL="149225" marR="11874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Apesar</a:t>
            </a:r>
            <a:r>
              <a:rPr spc="20" dirty="0"/>
              <a:t> </a:t>
            </a:r>
            <a:r>
              <a:rPr spc="60" dirty="0"/>
              <a:t>de</a:t>
            </a:r>
            <a:r>
              <a:rPr spc="80" dirty="0"/>
              <a:t> </a:t>
            </a:r>
            <a:r>
              <a:rPr spc="10" dirty="0"/>
              <a:t>listas</a:t>
            </a:r>
            <a:r>
              <a:rPr spc="20" dirty="0"/>
              <a:t> </a:t>
            </a:r>
            <a:r>
              <a:rPr spc="10" dirty="0"/>
              <a:t>e</a:t>
            </a:r>
            <a:r>
              <a:rPr spc="65" dirty="0"/>
              <a:t> </a:t>
            </a:r>
            <a:r>
              <a:rPr spc="10" dirty="0"/>
              <a:t>tuplas</a:t>
            </a:r>
            <a:r>
              <a:rPr spc="60" dirty="0"/>
              <a:t> </a:t>
            </a:r>
            <a:r>
              <a:rPr spc="10" dirty="0"/>
              <a:t>serem</a:t>
            </a:r>
            <a:r>
              <a:rPr spc="80" dirty="0"/>
              <a:t> </a:t>
            </a:r>
            <a:r>
              <a:rPr spc="45" dirty="0"/>
              <a:t>semelhantes,</a:t>
            </a:r>
            <a:r>
              <a:rPr spc="65" dirty="0"/>
              <a:t> </a:t>
            </a:r>
            <a:r>
              <a:rPr spc="10" dirty="0"/>
              <a:t>elas</a:t>
            </a:r>
            <a:r>
              <a:rPr spc="50" dirty="0"/>
              <a:t> </a:t>
            </a:r>
            <a:r>
              <a:rPr spc="-25" dirty="0"/>
              <a:t>são </a:t>
            </a:r>
            <a:r>
              <a:rPr spc="60" dirty="0"/>
              <a:t>normalmente</a:t>
            </a:r>
            <a:r>
              <a:rPr spc="95" dirty="0"/>
              <a:t> </a:t>
            </a:r>
            <a:r>
              <a:rPr spc="20" dirty="0"/>
              <a:t>utilizadas</a:t>
            </a:r>
            <a:r>
              <a:rPr spc="75" dirty="0"/>
              <a:t> </a:t>
            </a:r>
            <a:r>
              <a:rPr spc="20" dirty="0"/>
              <a:t>com</a:t>
            </a:r>
            <a:r>
              <a:rPr spc="100" dirty="0"/>
              <a:t> </a:t>
            </a:r>
            <a:r>
              <a:rPr spc="20" dirty="0"/>
              <a:t>propósitos</a:t>
            </a:r>
            <a:r>
              <a:rPr spc="110" dirty="0"/>
              <a:t> </a:t>
            </a:r>
            <a:r>
              <a:rPr spc="-10" dirty="0"/>
              <a:t>diferentes</a:t>
            </a: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Tuplas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imutáveis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normalmente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contém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elementos 	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tipos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diferentes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acessados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unpacking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ou 	</a:t>
            </a:r>
            <a:r>
              <a:rPr sz="1200" spc="-10" dirty="0">
                <a:latin typeface="Times New Roman"/>
                <a:cs typeface="Times New Roman"/>
              </a:rPr>
              <a:t>indexação</a:t>
            </a:r>
            <a:endParaRPr sz="1200">
              <a:latin typeface="Times New Roman"/>
              <a:cs typeface="Times New Roman"/>
            </a:endParaRPr>
          </a:p>
          <a:p>
            <a:pPr marL="332105" marR="60960" lvl="1" indent="-123825">
              <a:lnSpc>
                <a:spcPct val="100000"/>
              </a:lnSpc>
              <a:spcBef>
                <a:spcPts val="290"/>
              </a:spcBef>
              <a:buSzPct val="83333"/>
              <a:buFont typeface="DejaVu Sans"/>
              <a:buChar char="⚫"/>
              <a:tabLst>
                <a:tab pos="332105" algn="l"/>
                <a:tab pos="368300" algn="l"/>
              </a:tabLst>
            </a:pPr>
            <a:r>
              <a:rPr sz="1200" dirty="0">
                <a:solidFill>
                  <a:srgbClr val="0E6EC5"/>
                </a:solidFill>
                <a:latin typeface="Times New Roman"/>
                <a:cs typeface="Times New Roman"/>
              </a:rPr>
              <a:t>	</a:t>
            </a:r>
            <a:r>
              <a:rPr sz="1200" spc="10" dirty="0">
                <a:latin typeface="Times New Roman"/>
                <a:cs typeface="Times New Roman"/>
              </a:rPr>
              <a:t>Listas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mutáveis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normalmente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contém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elementos </a:t>
            </a:r>
            <a:r>
              <a:rPr sz="1200" spc="60" dirty="0">
                <a:latin typeface="Times New Roman"/>
                <a:cs typeface="Times New Roman"/>
              </a:rPr>
              <a:t>do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tipo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acessados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iteração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" y="797051"/>
            <a:ext cx="2196084" cy="784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3971290" cy="1506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Imagine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seguinte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problema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leia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notas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turma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cinco </a:t>
            </a:r>
            <a:r>
              <a:rPr sz="1200" spc="50" dirty="0">
                <a:latin typeface="Times New Roman"/>
                <a:cs typeface="Times New Roman"/>
              </a:rPr>
              <a:t>estudantes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depois 	</a:t>
            </a:r>
            <a:r>
              <a:rPr sz="1200" spc="45" dirty="0">
                <a:latin typeface="Times New Roman"/>
                <a:cs typeface="Times New Roman"/>
              </a:rPr>
              <a:t>imprima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notas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maiores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média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da 	</a:t>
            </a:r>
            <a:r>
              <a:rPr sz="1200" spc="45" dirty="0">
                <a:latin typeface="Times New Roman"/>
                <a:cs typeface="Times New Roman"/>
              </a:rPr>
              <a:t>turma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49149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esse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problema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poderia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mostrado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seguir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Dicionários</a:t>
            </a:r>
            <a:r>
              <a:rPr spc="-50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spc="-10" dirty="0"/>
              <a:t>definição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4017010" cy="1045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São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estruturas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implementam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associações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pares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valores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primeiro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chamado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i="1" spc="-90" dirty="0">
                <a:latin typeface="Georgia"/>
                <a:cs typeface="Georgia"/>
              </a:rPr>
              <a:t>chave</a:t>
            </a:r>
            <a:r>
              <a:rPr sz="1200" b="1" i="1" spc="15" dirty="0">
                <a:latin typeface="Georgia"/>
                <a:cs typeface="Georgi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55" dirty="0">
                <a:latin typeface="Times New Roman"/>
                <a:cs typeface="Times New Roman"/>
              </a:rPr>
              <a:t>outro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Georgia"/>
                <a:cs typeface="Georgia"/>
              </a:rPr>
              <a:t>conteúdo</a:t>
            </a:r>
            <a:endParaRPr sz="1200">
              <a:latin typeface="Georgia"/>
              <a:cs typeface="Georgia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só)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conteúdo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Dicionários</a:t>
            </a:r>
            <a:r>
              <a:rPr spc="-50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spc="-10" dirty="0"/>
              <a:t>definição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4024629" cy="2216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Exemplo: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inventário</a:t>
            </a:r>
            <a:endParaRPr sz="1300">
              <a:latin typeface="Times New Roman"/>
              <a:cs typeface="Times New Roman"/>
            </a:endParaRPr>
          </a:p>
          <a:p>
            <a:pPr marL="330200" marR="39306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Um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inventário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associa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produtos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 </a:t>
            </a:r>
            <a:r>
              <a:rPr sz="1200" spc="40" dirty="0">
                <a:latin typeface="Times New Roman"/>
                <a:cs typeface="Times New Roman"/>
              </a:rPr>
              <a:t>quantidades 	</a:t>
            </a:r>
            <a:r>
              <a:rPr sz="1200" spc="-10" dirty="0">
                <a:latin typeface="Times New Roman"/>
                <a:cs typeface="Times New Roman"/>
              </a:rPr>
              <a:t>disponíveis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Miojo: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10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Ovo: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Leite: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Pão: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Esse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problema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poderia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representado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10" dirty="0">
                <a:latin typeface="Times New Roman"/>
                <a:cs typeface="Times New Roman"/>
              </a:rPr>
              <a:t>tuplas.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Porém,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dicionários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permitem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busca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indexada</a:t>
            </a:r>
            <a:r>
              <a:rPr sz="1200" spc="500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pela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Georgia"/>
                <a:cs typeface="Georgia"/>
              </a:rPr>
              <a:t>chave</a:t>
            </a:r>
            <a:endParaRPr sz="1200">
              <a:latin typeface="Georgia"/>
              <a:cs typeface="Georgia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Não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é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necessário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percorrer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a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lista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procurando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item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Dicionários</a:t>
            </a:r>
            <a:r>
              <a:rPr spc="-50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spc="-10" dirty="0"/>
              <a:t>definição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797935" cy="127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Um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dicionário é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definido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seguinte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forma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Exemplos</a:t>
            </a:r>
            <a:endParaRPr sz="1300">
              <a:latin typeface="Times New Roman"/>
              <a:cs typeface="Times New Roman"/>
            </a:endParaRPr>
          </a:p>
          <a:p>
            <a:pPr marL="365760" lvl="1" indent="-156845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65760" algn="l"/>
              </a:tabLst>
            </a:pPr>
            <a:r>
              <a:rPr sz="1200" spc="10" dirty="0">
                <a:latin typeface="Times New Roman"/>
                <a:cs typeface="Times New Roman"/>
              </a:rPr>
              <a:t>dicionário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palavras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português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inglês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Note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chaves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dicionário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não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são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armazenadas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em </a:t>
            </a:r>
            <a:r>
              <a:rPr sz="1050" spc="50" dirty="0">
                <a:latin typeface="Times New Roman"/>
                <a:cs typeface="Times New Roman"/>
              </a:rPr>
              <a:t>qualquer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ordem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específica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2690621"/>
            <a:ext cx="1193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34620" algn="l"/>
              </a:tabLst>
            </a:pPr>
            <a:r>
              <a:rPr sz="1200" spc="10" dirty="0">
                <a:latin typeface="Times New Roman"/>
                <a:cs typeface="Times New Roman"/>
              </a:rPr>
              <a:t>dicionário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vazio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3900" y="1219136"/>
            <a:ext cx="3272154" cy="2164715"/>
            <a:chOff x="723900" y="1219136"/>
            <a:chExt cx="3272154" cy="21647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1219136"/>
              <a:ext cx="3271774" cy="2143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" y="2247836"/>
              <a:ext cx="3221863" cy="4810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0700" y="2819399"/>
              <a:ext cx="864387" cy="564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55" dirty="0"/>
              <a:t> </a:t>
            </a:r>
            <a:r>
              <a:rPr dirty="0"/>
              <a:t>seus</a:t>
            </a:r>
            <a:r>
              <a:rPr spc="-65" dirty="0"/>
              <a:t> </a:t>
            </a:r>
            <a:r>
              <a:rPr spc="-10"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36365" cy="110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39751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Cada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elemento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acessado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indexação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chave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Podemos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alterar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0" dirty="0">
                <a:latin typeface="Times New Roman"/>
                <a:cs typeface="Times New Roman"/>
              </a:rPr>
              <a:t> conteúdo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associado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chave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Novos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itens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podem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adicionados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Basta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fazer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atribuição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uma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ainda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definida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2095524"/>
            <a:ext cx="3228975" cy="125016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dicionários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889375" cy="150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45085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Um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dicionário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classe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portanto,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possui </a:t>
            </a:r>
            <a:r>
              <a:rPr sz="1300" dirty="0">
                <a:latin typeface="Times New Roman"/>
                <a:cs typeface="Times New Roman"/>
              </a:rPr>
              <a:t>diversos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métodos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já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definidos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jeitos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simples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manipular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dicionários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utilizar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métodos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já fazem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dele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geral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métodos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5" dirty="0">
                <a:latin typeface="Times New Roman"/>
                <a:cs typeface="Times New Roman"/>
              </a:rPr>
              <a:t>dicionário.nome-</a:t>
            </a:r>
            <a:r>
              <a:rPr sz="1200" b="1" spc="75" dirty="0">
                <a:latin typeface="Times New Roman"/>
                <a:cs typeface="Times New Roman"/>
              </a:rPr>
              <a:t>método()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dicionários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5972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clear():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remove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elementos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1918538"/>
            <a:ext cx="38265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copy():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cria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uma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cópia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dicionário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(atribuição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não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dirty="0">
                <a:latin typeface="Times New Roman"/>
                <a:cs typeface="Times New Roman"/>
              </a:rPr>
              <a:t>cria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cópia)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8713" y="1264449"/>
            <a:ext cx="3236595" cy="2094864"/>
            <a:chOff x="878713" y="1264449"/>
            <a:chExt cx="3236595" cy="20948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713" y="1264449"/>
              <a:ext cx="3236087" cy="564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049" y="2324099"/>
              <a:ext cx="3214624" cy="1028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400" y="2666999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685800"/>
                  </a:moveTo>
                  <a:lnTo>
                    <a:pt x="762000" y="6858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dicionários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844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get(chave,valor):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obtém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chave.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Caso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chave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exista,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valor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1433512"/>
            <a:ext cx="320751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dicionários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724275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39497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items():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pares </a:t>
            </a:r>
            <a:r>
              <a:rPr sz="1300" spc="50" dirty="0">
                <a:latin typeface="Times New Roman"/>
                <a:cs typeface="Times New Roman"/>
              </a:rPr>
              <a:t>chave/conteúdo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  <a:p>
            <a:pPr marL="149225" marR="18923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keys():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 com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todas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chaves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do </a:t>
            </a: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values():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uma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do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31237"/>
            <a:ext cx="3664712" cy="102156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Métodos</a:t>
            </a:r>
            <a:r>
              <a:rPr spc="-90" dirty="0"/>
              <a:t> </a:t>
            </a:r>
            <a:r>
              <a:rPr dirty="0"/>
              <a:t>sobre</a:t>
            </a:r>
            <a:r>
              <a:rPr spc="-85" dirty="0"/>
              <a:t> </a:t>
            </a:r>
            <a:r>
              <a:rPr spc="-10" dirty="0"/>
              <a:t>dicionários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815079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pop(chave):</a:t>
            </a:r>
            <a:r>
              <a:rPr sz="1300" spc="60" dirty="0">
                <a:latin typeface="Times New Roman"/>
                <a:cs typeface="Times New Roman"/>
              </a:rPr>
              <a:t> obtém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valor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correspondente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chave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10" dirty="0">
                <a:latin typeface="Times New Roman"/>
                <a:cs typeface="Times New Roman"/>
              </a:rPr>
              <a:t>remove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chave/valor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  <a:p>
            <a:pPr marL="149225" marR="15621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popitem():</a:t>
            </a:r>
            <a:r>
              <a:rPr sz="1300" spc="50" dirty="0">
                <a:latin typeface="Times New Roman"/>
                <a:cs typeface="Times New Roman"/>
              </a:rPr>
              <a:t> retorna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remove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chave/valor </a:t>
            </a:r>
            <a:r>
              <a:rPr sz="1300" spc="10" dirty="0">
                <a:latin typeface="Times New Roman"/>
                <a:cs typeface="Times New Roman"/>
              </a:rPr>
              <a:t>aleatório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dicionário.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Pode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usado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iterar </a:t>
            </a:r>
            <a:r>
              <a:rPr sz="1300" dirty="0">
                <a:latin typeface="Times New Roman"/>
                <a:cs typeface="Times New Roman"/>
              </a:rPr>
              <a:t>sobre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elementos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dicionário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2095487"/>
            <a:ext cx="3307588" cy="105013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2760345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100" dirty="0">
                <a:latin typeface="Times New Roman"/>
                <a:cs typeface="Times New Roman"/>
              </a:rPr>
              <a:t>16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2"/>
              </a:rPr>
              <a:t>https://youtu.be/Y05YeBAFCrs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45" dirty="0">
                <a:latin typeface="Times New Roman"/>
                <a:cs typeface="Times New Roman"/>
              </a:rPr>
              <a:t>17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Listas: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criando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sub-</a:t>
            </a:r>
            <a:r>
              <a:rPr sz="1200" spc="-10" dirty="0">
                <a:latin typeface="Times New Roman"/>
                <a:cs typeface="Times New Roman"/>
              </a:rPr>
              <a:t>listas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3"/>
              </a:rPr>
              <a:t>https://youtu.be/0sdtkjISZIE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0" dirty="0">
                <a:latin typeface="Times New Roman"/>
                <a:cs typeface="Times New Roman"/>
              </a:rPr>
              <a:t>18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Listas: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operações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métodos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4"/>
              </a:rPr>
              <a:t>https://youtu.be/ZMkN0BXd-</a:t>
            </a:r>
            <a:r>
              <a:rPr sz="1200" u="sng" spc="-2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4"/>
              </a:rPr>
              <a:t>3o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0" dirty="0">
                <a:latin typeface="Times New Roman"/>
                <a:cs typeface="Times New Roman"/>
              </a:rPr>
              <a:t>19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aninhadas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5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5"/>
              </a:rPr>
              <a:t>https://youtu.be/eJHpe_-</a:t>
            </a:r>
            <a:r>
              <a:rPr sz="1200" u="sng" spc="-2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5"/>
              </a:rPr>
              <a:t>izj4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Solução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142999"/>
            <a:ext cx="2136013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6314"/>
            <a:ext cx="3154680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Aula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20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Compreensão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4"/>
              </a:rPr>
              <a:t>https://youtu.be/oui2ObnvYCY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35" dirty="0">
                <a:latin typeface="Times New Roman"/>
                <a:cs typeface="Times New Roman"/>
              </a:rPr>
              <a:t>21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Tuplas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5"/>
              </a:rPr>
              <a:t>https://youtu.be/fhekxMRM4Ts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22 - </a:t>
            </a:r>
            <a:r>
              <a:rPr sz="1200" spc="-10" dirty="0">
                <a:latin typeface="Times New Roman"/>
                <a:cs typeface="Times New Roman"/>
              </a:rPr>
              <a:t>Dicionários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6"/>
              </a:rPr>
              <a:t>https://youtu.be/AZyH-</a:t>
            </a: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6"/>
              </a:rPr>
              <a:t>ueMvhY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23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Dicionários: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operações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métodos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7"/>
              </a:rPr>
              <a:t>https://youtu.be/EXMr1u2bnjc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729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874770" cy="149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45" dirty="0">
                <a:latin typeface="Times New Roman"/>
                <a:cs typeface="Times New Roman"/>
              </a:rPr>
              <a:t> anterior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apresenta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solução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possível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problema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apresentado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Porém,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essa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solução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inviável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grandes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55" dirty="0">
                <a:latin typeface="Times New Roman"/>
                <a:cs typeface="Times New Roman"/>
              </a:rPr>
              <a:t>quantidades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alunos</a:t>
            </a:r>
            <a:endParaRPr sz="1300">
              <a:latin typeface="Times New Roman"/>
              <a:cs typeface="Times New Roman"/>
            </a:endParaRPr>
          </a:p>
          <a:p>
            <a:pPr marL="330200" marR="20955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Imagine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tivéssemos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processar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100 	</a:t>
            </a:r>
            <a:r>
              <a:rPr sz="1200" spc="-10" dirty="0">
                <a:latin typeface="Times New Roman"/>
                <a:cs typeface="Times New Roman"/>
              </a:rPr>
              <a:t>alunos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729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Listas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dirty="0"/>
              <a:t>Para</a:t>
            </a:r>
            <a:r>
              <a:rPr spc="170" dirty="0"/>
              <a:t> </a:t>
            </a:r>
            <a:r>
              <a:rPr spc="-60" dirty="0"/>
              <a:t>100</a:t>
            </a:r>
            <a:r>
              <a:rPr spc="165" dirty="0"/>
              <a:t> </a:t>
            </a:r>
            <a:r>
              <a:rPr dirty="0"/>
              <a:t>alunos,</a:t>
            </a:r>
            <a:r>
              <a:rPr spc="200" dirty="0"/>
              <a:t> </a:t>
            </a:r>
            <a:r>
              <a:rPr dirty="0"/>
              <a:t>precisamos</a:t>
            </a:r>
            <a:r>
              <a:rPr spc="130" dirty="0"/>
              <a:t> </a:t>
            </a:r>
            <a:r>
              <a:rPr spc="-25" dirty="0"/>
              <a:t>de:</a:t>
            </a:r>
          </a:p>
          <a:p>
            <a:pPr marL="330200" marR="5334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nota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aluno: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100 	</a:t>
            </a:r>
            <a:r>
              <a:rPr sz="1200" spc="-10" dirty="0">
                <a:latin typeface="Times New Roman"/>
                <a:cs typeface="Times New Roman"/>
              </a:rPr>
              <a:t>variáveis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100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input()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somatório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100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notas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aluno: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100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comandos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330200" marR="1270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Um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impressão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tela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aluno: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100 	</a:t>
            </a:r>
            <a:r>
              <a:rPr sz="1200" spc="40" dirty="0"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Listas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Definição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7718" y="2709830"/>
          <a:ext cx="305308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1874" y="925678"/>
            <a:ext cx="3808095" cy="17665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5" dirty="0">
                <a:latin typeface="Times New Roman"/>
                <a:cs typeface="Times New Roman"/>
              </a:rPr>
              <a:t>As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variáveis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têm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relação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si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todas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armazenam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notas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alunos</a:t>
            </a: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declará-las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ÚNICO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nome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para </a:t>
            </a:r>
            <a:r>
              <a:rPr sz="1300" dirty="0">
                <a:latin typeface="Times New Roman"/>
                <a:cs typeface="Times New Roman"/>
              </a:rPr>
              <a:t>todos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100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alunos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0" dirty="0">
                <a:latin typeface="Times New Roman"/>
                <a:cs typeface="Times New Roman"/>
              </a:rPr>
              <a:t>notas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100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números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acessados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índice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spc="70" dirty="0">
                <a:latin typeface="Times New Roman"/>
                <a:cs typeface="Times New Roman"/>
              </a:rPr>
              <a:t>isso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spc="100" dirty="0">
                <a:latin typeface="Times New Roman"/>
                <a:cs typeface="Times New Roman"/>
              </a:rPr>
              <a:t>é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65" dirty="0">
                <a:latin typeface="Times New Roman"/>
                <a:cs typeface="Times New Roman"/>
              </a:rPr>
              <a:t>uma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spc="-10" dirty="0">
                <a:latin typeface="Times New Roman"/>
                <a:cs typeface="Times New Roman"/>
              </a:rPr>
              <a:t>lista!</a:t>
            </a:r>
            <a:endParaRPr sz="1050">
              <a:latin typeface="Times New Roman"/>
              <a:cs typeface="Times New Roman"/>
            </a:endParaRPr>
          </a:p>
          <a:p>
            <a:pPr marL="753745">
              <a:lnSpc>
                <a:spcPct val="100000"/>
              </a:lnSpc>
              <a:spcBef>
                <a:spcPts val="875"/>
              </a:spcBef>
              <a:tabLst>
                <a:tab pos="1249045" algn="l"/>
                <a:tab pos="1729105" algn="l"/>
                <a:tab pos="3198495" algn="l"/>
              </a:tabLst>
            </a:pPr>
            <a:r>
              <a:rPr sz="900" b="1" spc="-50" dirty="0">
                <a:latin typeface="Arial"/>
                <a:cs typeface="Arial"/>
              </a:rPr>
              <a:t>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...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3876" y="3024885"/>
            <a:ext cx="331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notas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1650</Words>
  <Application>Microsoft Office PowerPoint</Application>
  <PresentationFormat>Custom</PresentationFormat>
  <Paragraphs>318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Carlito</vt:lpstr>
      <vt:lpstr>DejaVu Sans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Por que usar listas?</vt:lpstr>
      <vt:lpstr>Listas</vt:lpstr>
      <vt:lpstr>Listas - Problema</vt:lpstr>
      <vt:lpstr>Listas - Solução</vt:lpstr>
      <vt:lpstr>Listas</vt:lpstr>
      <vt:lpstr>Listas</vt:lpstr>
      <vt:lpstr>Listas - Definição</vt:lpstr>
      <vt:lpstr>Listas - declaração</vt:lpstr>
      <vt:lpstr>Listas - declaração</vt:lpstr>
      <vt:lpstr>Lista = variável</vt:lpstr>
      <vt:lpstr>Percorrendo uma lista</vt:lpstr>
      <vt:lpstr>Percorrendo uma lista</vt:lpstr>
      <vt:lpstr>Listas - Problema</vt:lpstr>
      <vt:lpstr>Listas - Solução</vt:lpstr>
      <vt:lpstr>Listas - Solução</vt:lpstr>
      <vt:lpstr>Exercício</vt:lpstr>
      <vt:lpstr>Exercício - solução</vt:lpstr>
      <vt:lpstr>Acessando seus elementos</vt:lpstr>
      <vt:lpstr>Acessando seus elementos</vt:lpstr>
      <vt:lpstr>Acessando seus elementos</vt:lpstr>
      <vt:lpstr>Acessando seus elementos</vt:lpstr>
      <vt:lpstr>Concatenação e repetição de listas</vt:lpstr>
      <vt:lpstr>Removendo elementos da lista</vt:lpstr>
      <vt:lpstr>Copiando uma lista</vt:lpstr>
      <vt:lpstr>Copiando uma lista</vt:lpstr>
      <vt:lpstr>Copiando uma lista</vt:lpstr>
      <vt:lpstr>Procurando um elemento na lista</vt:lpstr>
      <vt:lpstr>Métodos sobre listas</vt:lpstr>
      <vt:lpstr>Métodos sobre listas</vt:lpstr>
      <vt:lpstr>Métodos sobre listas</vt:lpstr>
      <vt:lpstr>Lista aninhadas</vt:lpstr>
      <vt:lpstr>Lista aninhadas</vt:lpstr>
      <vt:lpstr>Lista aninhadas</vt:lpstr>
      <vt:lpstr>Lista aninhadas</vt:lpstr>
      <vt:lpstr>Lista aninhadas</vt:lpstr>
      <vt:lpstr>Compreensão de lista</vt:lpstr>
      <vt:lpstr>Compreensão de lista</vt:lpstr>
      <vt:lpstr>Compreensão de lista</vt:lpstr>
      <vt:lpstr>Compreensão de lista</vt:lpstr>
      <vt:lpstr>PowerPoint Presentation</vt:lpstr>
      <vt:lpstr>Tuplas – definição</vt:lpstr>
      <vt:lpstr>Tuplas – definição</vt:lpstr>
      <vt:lpstr>Concatenação e repetição</vt:lpstr>
      <vt:lpstr>Inicializando a tupla</vt:lpstr>
      <vt:lpstr>Acessando seus elementos</vt:lpstr>
      <vt:lpstr>Por que usar tuplas?</vt:lpstr>
      <vt:lpstr>PowerPoint Presentation</vt:lpstr>
      <vt:lpstr>Dicionários - definição</vt:lpstr>
      <vt:lpstr>Dicionários - definição</vt:lpstr>
      <vt:lpstr>Dicionários - definição</vt:lpstr>
      <vt:lpstr>Acessando seus elementos</vt:lpstr>
      <vt:lpstr>Métodos sobre dicionários</vt:lpstr>
      <vt:lpstr>Métodos sobre dicionários</vt:lpstr>
      <vt:lpstr>Métodos sobre dicionários</vt:lpstr>
      <vt:lpstr>Métodos sobre dicionários</vt:lpstr>
      <vt:lpstr>Métodos sobre dicionários</vt:lpstr>
      <vt:lpstr>Material Complementar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2024-02-22T17:45:59Z</dcterms:created>
  <dcterms:modified xsi:type="dcterms:W3CDTF">2024-02-22T17:52:47Z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