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Catamaran"/>
      <p:regular r:id="rId46"/>
      <p:bold r:id="rId47"/>
    </p:embeddedFont>
    <p:embeddedFont>
      <p:font typeface="Catamaran Thin"/>
      <p:regular r:id="rId48"/>
      <p:bold r:id="rId49"/>
    </p:embeddedFont>
    <p:embeddedFont>
      <p:font typeface="Ubuntu Mono"/>
      <p:regular r:id="rId50"/>
      <p:bold r:id="rId51"/>
      <p:italic r:id="rId52"/>
      <p:boldItalic r:id="rId53"/>
    </p:embeddedFont>
    <p:embeddedFont>
      <p:font typeface="Catamaran SemiBold"/>
      <p:regular r:id="rId54"/>
      <p:bold r:id="rId55"/>
    </p:embeddedFont>
    <p:embeddedFont>
      <p:font typeface="Catamaran Light"/>
      <p:regular r:id="rId56"/>
      <p:bold r:id="rId57"/>
    </p:embeddedFont>
    <p:embeddedFont>
      <p:font typeface="Catamaran Medium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871E9-F2B4-427D-B4CD-229F300ABB48}">
  <a:tblStyle styleId="{D72871E9-F2B4-427D-B4CD-229F300AB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atamaran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tamaranThin-regular.fntdata"/><Relationship Id="rId47" Type="http://schemas.openxmlformats.org/officeDocument/2006/relationships/font" Target="fonts/Catamaran-bold.fntdata"/><Relationship Id="rId49" Type="http://schemas.openxmlformats.org/officeDocument/2006/relationships/font" Target="fonts/CatamaranTh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UbuntuMono-bold.fntdata"/><Relationship Id="rId50" Type="http://schemas.openxmlformats.org/officeDocument/2006/relationships/font" Target="fonts/UbuntuMono-regular.fntdata"/><Relationship Id="rId53" Type="http://schemas.openxmlformats.org/officeDocument/2006/relationships/font" Target="fonts/UbuntuMono-boldItalic.fntdata"/><Relationship Id="rId52" Type="http://schemas.openxmlformats.org/officeDocument/2006/relationships/font" Target="fonts/UbuntuMono-italic.fntdata"/><Relationship Id="rId11" Type="http://schemas.openxmlformats.org/officeDocument/2006/relationships/slide" Target="slides/slide6.xml"/><Relationship Id="rId55" Type="http://schemas.openxmlformats.org/officeDocument/2006/relationships/font" Target="fonts/CatamaranSemiBold-bold.fntdata"/><Relationship Id="rId10" Type="http://schemas.openxmlformats.org/officeDocument/2006/relationships/slide" Target="slides/slide5.xml"/><Relationship Id="rId54" Type="http://schemas.openxmlformats.org/officeDocument/2006/relationships/font" Target="fonts/Catamaran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CatamaranLight-bold.fntdata"/><Relationship Id="rId12" Type="http://schemas.openxmlformats.org/officeDocument/2006/relationships/slide" Target="slides/slide7.xml"/><Relationship Id="rId56" Type="http://schemas.openxmlformats.org/officeDocument/2006/relationships/font" Target="fonts/CatamaranLight-regular.fntdata"/><Relationship Id="rId15" Type="http://schemas.openxmlformats.org/officeDocument/2006/relationships/slide" Target="slides/slide10.xml"/><Relationship Id="rId59" Type="http://schemas.openxmlformats.org/officeDocument/2006/relationships/font" Target="fonts/CatamaranMedium-bold.fntdata"/><Relationship Id="rId14" Type="http://schemas.openxmlformats.org/officeDocument/2006/relationships/slide" Target="slides/slide9.xml"/><Relationship Id="rId58" Type="http://schemas.openxmlformats.org/officeDocument/2006/relationships/font" Target="fonts/Catamaran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4f4b5857f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64f4b585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93bd45ba5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93bd45ba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c6be3acc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c6be3ac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93bd45ba5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93bd45ba5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93bd45ba5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93bd45ba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93bd45ba5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93bd45ba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b0f59926_0_6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4b0f5992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4b0f59926_0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4b0f59926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saber mais sobre polimorfismo em geral: https://www.geeksforgeeks.org/ad-hoc-inclusion-parametric-coercion-polymorphisms/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593bd45ba5_0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593bd45ba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saber mais sobre polimorfismo em geral: https://www.geeksforgeeks.org/ad-hoc-inclusion-parametric-coercion-polymorphisms/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93bd45ba5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93bd45ba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b0f59926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4b0f59926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4f4b5857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4f4b585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c6be3acc4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c6be3ac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593bd45ba5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593bd45ba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93bd45ba5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93bd45ba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3fa02b17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3fa02b1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3fa02b17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3fa02b17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daabd76e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daabd7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f70221eed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f70221ee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93bd45ba5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93bd45ba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ff70221ee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ff70221e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f70221eed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f70221ee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593bd45ba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593bd45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f70221eed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f70221ee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f70221eed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f70221ee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f70221ee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f70221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93bd45ba5_0_3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93bd45ba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93bd45ba5_0_3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93bd45ba5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593bd45ba5_0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593bd45ba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93bd45ba5_0_3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593bd45ba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4782cd4e6_0_5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14782cd4e6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4782cd4e6_0_5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4782cd4e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4782cd4e6_0_6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4782cd4e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c6be3acc4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c6be3ac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4782cd4e6_0_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4782cd4e6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93bd45ba5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93bd45ba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93bd45ba5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93bd45b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4b0f59926_0_6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4b0f5992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593bd45ba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593bd45b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593bd45ba5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593bd45b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presentation/d/1g7fK2N1sYmhBoHAMI2oJEE7qewbF_ve-DAtZ9e9z1rM/edi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e</a:t>
            </a:r>
            <a:br>
              <a:rPr lang="en"/>
            </a:br>
            <a:r>
              <a:rPr lang="en"/>
              <a:t>classes abstratas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878" y="3802776"/>
            <a:ext cx="617450" cy="10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079" y="3802776"/>
            <a:ext cx="659440" cy="1017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702900" y="391275"/>
            <a:ext cx="356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Programação</a:t>
            </a:r>
            <a:endParaRPr sz="3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Orientada a Objetos</a:t>
            </a:r>
            <a:endParaRPr sz="3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(com Python)</a:t>
            </a:r>
            <a:endParaRPr sz="3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702900" y="1758425"/>
            <a:ext cx="420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Prof. Rodrigo Rocha &lt;rodrigorgs@ufba.br&gt;</a:t>
            </a:r>
            <a:endParaRPr sz="18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atamaran"/>
                <a:ea typeface="Catamaran"/>
                <a:cs typeface="Catamaran"/>
                <a:sym typeface="Catamaran"/>
              </a:rPr>
              <a:t>Instituto de Computação</a:t>
            </a:r>
            <a:endParaRPr sz="18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atamaran"/>
                <a:ea typeface="Catamaran"/>
                <a:cs typeface="Catamaran"/>
                <a:sym typeface="Catamaran"/>
              </a:rPr>
              <a:t>Universidade Federal da Bahia</a:t>
            </a:r>
            <a:endParaRPr sz="18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5">
            <a:alphaModFix/>
          </a:blip>
          <a:srcRect b="5628" l="11623" r="32786" t="2846"/>
          <a:stretch/>
        </p:blipFill>
        <p:spPr>
          <a:xfrm>
            <a:off x="6048750" y="143775"/>
            <a:ext cx="2984898" cy="3295212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É uma boa prática chamar o construtor da superclasse, pois ele inicializa os atributos definidos na superclasse</a:t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super().__init__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4057500" y="410575"/>
            <a:ext cx="4827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7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7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7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endParaRPr sz="17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7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7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7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7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super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().</a:t>
            </a:r>
            <a:r>
              <a:rPr lang="en" sz="17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+ </a:t>
            </a:r>
            <a:r>
              <a:rPr lang="en" sz="17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 Miau"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vidas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7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7</a:t>
            </a:r>
            <a:endParaRPr sz="1750">
              <a:solidFill>
                <a:srgbClr val="0986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7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"Mingau"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7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7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7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24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8" name="Google Shape;27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 object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Toda classe declarada sem declaração de herança está implicitamente herdando da classe </a:t>
            </a: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object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tamaran SemiBold"/>
              <a:buChar char="⬢"/>
            </a:pPr>
            <a:r>
              <a:rPr lang="en"/>
              <a:t>Métodos como __eq__ e __str__ são herdados de object e podem ser sobrepostos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285" name="Google Shape;28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herança define uma relação de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subtipo</a:t>
            </a:r>
            <a:r>
              <a:rPr lang="en"/>
              <a:t>. No exemplo, Gato é um subtipo de Animal, ou seja, toda instância de Gato é também instância de Animal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Dizemos, ainda, que</a:t>
            </a:r>
            <a:br>
              <a:rPr lang="en"/>
            </a:br>
            <a:r>
              <a:rPr lang="en"/>
              <a:t>todo gato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é um</a:t>
            </a:r>
            <a:r>
              <a:rPr lang="en"/>
              <a:t> animal</a:t>
            </a:r>
            <a:endParaRPr/>
          </a:p>
        </p:txBody>
      </p:sp>
      <p:sp>
        <p:nvSpPr>
          <p:cNvPr id="291" name="Google Shape;291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e subtipo (é-um)</a:t>
            </a:r>
            <a:endParaRPr/>
          </a:p>
        </p:txBody>
      </p:sp>
      <p:sp>
        <p:nvSpPr>
          <p:cNvPr id="292" name="Google Shape;29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23"/>
          <p:cNvSpPr txBox="1"/>
          <p:nvPr/>
        </p:nvSpPr>
        <p:spPr>
          <a:xfrm>
            <a:off x="4243200" y="1598000"/>
            <a:ext cx="34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isinstance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))   </a:t>
            </a:r>
            <a:r>
              <a:rPr lang="en" sz="145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True</a:t>
            </a:r>
            <a:endParaRPr sz="145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isinstance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 sz="145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True</a:t>
            </a:r>
            <a:endParaRPr sz="145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isinstance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object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)) </a:t>
            </a:r>
            <a:r>
              <a:rPr lang="en" sz="145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True</a:t>
            </a:r>
            <a:endParaRPr sz="145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Em Python uma classe pode derivar de mais de uma classe (basta escrever a lista de classes separadas por vírgula), o que chamamos de herança múltipla (em Java, por exemplo, isso não é possível).</a:t>
            </a:r>
            <a:endParaRPr/>
          </a:p>
        </p:txBody>
      </p:sp>
      <p:sp>
        <p:nvSpPr>
          <p:cNvPr id="299" name="Google Shape;299;p2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múltipla</a:t>
            </a:r>
            <a:endParaRPr/>
          </a:p>
        </p:txBody>
      </p:sp>
      <p:sp>
        <p:nvSpPr>
          <p:cNvPr id="300" name="Google Shape;30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24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Não vamos abordar herança múltipla nesta disciplina.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Conceito: polimorfismo</a:t>
            </a:r>
            <a:endParaRPr/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Do grego, </a:t>
            </a:r>
            <a:r>
              <a:rPr i="1" lang="en"/>
              <a:t>que tem </a:t>
            </a:r>
            <a:r>
              <a:rPr i="1" lang="en"/>
              <a:t>muitas formas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Ideia de que u</a:t>
            </a:r>
            <a:r>
              <a:rPr lang="en"/>
              <a:t>m símbolo pode representar coisas diferentes a depender do contexto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Exemplo em linguagem natural (polissemia):</a:t>
            </a:r>
            <a:br>
              <a:rPr lang="en"/>
            </a:br>
            <a:r>
              <a:rPr lang="en"/>
              <a:t>vela </a:t>
            </a:r>
            <a:r>
              <a:rPr lang="en">
                <a:solidFill>
                  <a:schemeClr val="dk2"/>
                </a:solidFill>
              </a:rPr>
              <a:t>(de barco)</a:t>
            </a:r>
            <a:r>
              <a:rPr lang="en"/>
              <a:t>, vela </a:t>
            </a:r>
            <a:r>
              <a:rPr lang="en">
                <a:solidFill>
                  <a:schemeClr val="dk2"/>
                </a:solidFill>
              </a:rPr>
              <a:t>(de bolo)</a:t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Polimorfismo de subtipo</a:t>
            </a:r>
            <a:endParaRPr/>
          </a:p>
        </p:txBody>
      </p:sp>
      <p:sp>
        <p:nvSpPr>
          <p:cNvPr id="319" name="Google Shape;319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6029275" y="332975"/>
            <a:ext cx="30000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'andando'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'engatinhando'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passeia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i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in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range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.anda()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21" name="Google Shape;321;p27"/>
          <p:cNvSpPr txBox="1"/>
          <p:nvPr>
            <p:ph idx="1" type="body"/>
          </p:nvPr>
        </p:nvSpPr>
        <p:spPr>
          <a:xfrm>
            <a:off x="779100" y="1503550"/>
            <a:ext cx="52503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 código ao lado,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animal.anda()</a:t>
            </a:r>
            <a:r>
              <a:rPr lang="en" sz="2200"/>
              <a:t> pode se referir ao método de cima ou ao método de baixo, pois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2200"/>
              <a:t> pode ser um objeto da classe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2200"/>
              <a:t> ou de uma de suas subclasses*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Se determinado código manipula objetos de uma classe, ele também deve funcionar com objetos de subclasses*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 </a:t>
            </a:r>
            <a:r>
              <a:rPr lang="en" sz="1800">
                <a:solidFill>
                  <a:schemeClr val="dk2"/>
                </a:solidFill>
              </a:rPr>
              <a:t>de forma geral, classes descendentes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8198750" y="2921500"/>
            <a:ext cx="376200" cy="1553350"/>
          </a:xfrm>
          <a:custGeom>
            <a:rect b="b" l="l" r="r" t="t"/>
            <a:pathLst>
              <a:path extrusionOk="0" h="62134" w="15048">
                <a:moveTo>
                  <a:pt x="0" y="62134"/>
                </a:moveTo>
                <a:cubicBezTo>
                  <a:pt x="2469" y="56373"/>
                  <a:pt x="13373" y="37925"/>
                  <a:pt x="14813" y="27569"/>
                </a:cubicBezTo>
                <a:cubicBezTo>
                  <a:pt x="16253" y="17213"/>
                  <a:pt x="9670" y="4595"/>
                  <a:pt x="8641" y="0"/>
                </a:cubicBezTo>
              </a:path>
            </a:pathLst>
          </a:custGeom>
          <a:noFill/>
          <a:ln cap="flat" cmpd="sng" w="28575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3" name="Google Shape;323;p27"/>
          <p:cNvSpPr/>
          <p:nvPr/>
        </p:nvSpPr>
        <p:spPr>
          <a:xfrm>
            <a:off x="8219325" y="1172725"/>
            <a:ext cx="839225" cy="3332975"/>
          </a:xfrm>
          <a:custGeom>
            <a:rect b="b" l="l" r="r" t="t"/>
            <a:pathLst>
              <a:path extrusionOk="0" h="133319" w="33569">
                <a:moveTo>
                  <a:pt x="0" y="133319"/>
                </a:moveTo>
                <a:cubicBezTo>
                  <a:pt x="5555" y="120015"/>
                  <a:pt x="31409" y="75712"/>
                  <a:pt x="33329" y="53492"/>
                </a:cubicBezTo>
                <a:cubicBezTo>
                  <a:pt x="35249" y="31272"/>
                  <a:pt x="15156" y="8915"/>
                  <a:pt x="11521" y="0"/>
                </a:cubicBezTo>
              </a:path>
            </a:pathLst>
          </a:custGeom>
          <a:noFill/>
          <a:ln cap="flat" cmpd="sng" w="28575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24" name="Google Shape;324;p27"/>
          <p:cNvSpPr/>
          <p:nvPr/>
        </p:nvSpPr>
        <p:spPr>
          <a:xfrm>
            <a:off x="7452201" y="4310264"/>
            <a:ext cx="674400" cy="3012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6370172" y="2158390"/>
            <a:ext cx="2517900" cy="7014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6370175" y="757475"/>
            <a:ext cx="2065200" cy="7014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typing</a:t>
            </a:r>
            <a:endParaRPr/>
          </a:p>
        </p:txBody>
      </p:sp>
      <p:sp>
        <p:nvSpPr>
          <p:cNvPr id="332" name="Google Shape;33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28"/>
          <p:cNvSpPr txBox="1"/>
          <p:nvPr>
            <p:ph idx="1" type="body"/>
          </p:nvPr>
        </p:nvSpPr>
        <p:spPr>
          <a:xfrm>
            <a:off x="779100" y="1503550"/>
            <a:ext cx="52503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Em Python e outras linguagens de tipagem dinâmica, não importa o tipo do objeto, e sim quais métodos e atributos ele define. Isso significa que a função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passeia</a:t>
            </a:r>
            <a:r>
              <a:rPr lang="en" sz="2200"/>
              <a:t> funciona com qualquer objeto que possua o método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anda()</a:t>
            </a:r>
            <a:r>
              <a:rPr lang="en" sz="2200"/>
              <a:t>, independentemente de seu tipo.</a:t>
            </a:r>
            <a:endParaRPr sz="2200"/>
          </a:p>
        </p:txBody>
      </p:sp>
      <p:sp>
        <p:nvSpPr>
          <p:cNvPr id="334" name="Google Shape;334;p28"/>
          <p:cNvSpPr txBox="1"/>
          <p:nvPr/>
        </p:nvSpPr>
        <p:spPr>
          <a:xfrm>
            <a:off x="6029275" y="332975"/>
            <a:ext cx="30000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'andando'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Robo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'tac-tac-tac'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" sz="1550" u="sng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passeia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for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i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in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range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.anda()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8188450" y="2921500"/>
            <a:ext cx="386175" cy="1213875"/>
          </a:xfrm>
          <a:custGeom>
            <a:rect b="b" l="l" r="r" t="t"/>
            <a:pathLst>
              <a:path extrusionOk="0" h="48555" w="15447">
                <a:moveTo>
                  <a:pt x="0" y="48555"/>
                </a:moveTo>
                <a:cubicBezTo>
                  <a:pt x="2538" y="45057"/>
                  <a:pt x="13716" y="35662"/>
                  <a:pt x="15225" y="27569"/>
                </a:cubicBezTo>
                <a:cubicBezTo>
                  <a:pt x="16734" y="19477"/>
                  <a:pt x="10082" y="4595"/>
                  <a:pt x="9053" y="0"/>
                </a:cubicBezTo>
              </a:path>
            </a:pathLst>
          </a:custGeom>
          <a:noFill/>
          <a:ln cap="flat" cmpd="sng" w="28575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6" name="Google Shape;336;p28"/>
          <p:cNvSpPr/>
          <p:nvPr/>
        </p:nvSpPr>
        <p:spPr>
          <a:xfrm>
            <a:off x="8219325" y="1172725"/>
            <a:ext cx="908150" cy="2952350"/>
          </a:xfrm>
          <a:custGeom>
            <a:rect b="b" l="l" r="r" t="t"/>
            <a:pathLst>
              <a:path extrusionOk="0" h="118094" w="36326">
                <a:moveTo>
                  <a:pt x="0" y="118094"/>
                </a:moveTo>
                <a:cubicBezTo>
                  <a:pt x="6035" y="109865"/>
                  <a:pt x="34290" y="88399"/>
                  <a:pt x="36210" y="68717"/>
                </a:cubicBezTo>
                <a:cubicBezTo>
                  <a:pt x="38130" y="49035"/>
                  <a:pt x="15636" y="11453"/>
                  <a:pt x="11521" y="0"/>
                </a:cubicBezTo>
              </a:path>
            </a:pathLst>
          </a:custGeom>
          <a:noFill/>
          <a:ln cap="flat" cmpd="sng" w="28575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37" name="Google Shape;337;p28"/>
          <p:cNvSpPr/>
          <p:nvPr/>
        </p:nvSpPr>
        <p:spPr>
          <a:xfrm>
            <a:off x="7452201" y="3974603"/>
            <a:ext cx="674400" cy="3012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"/>
          <p:cNvSpPr txBox="1"/>
          <p:nvPr/>
        </p:nvSpPr>
        <p:spPr>
          <a:xfrm>
            <a:off x="1065200" y="4112950"/>
            <a:ext cx="3319500" cy="714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89828F"/>
            </a:solidFill>
            <a:prstDash val="dot"/>
            <a:round/>
            <a:headEnd len="sm" w="sm" type="none"/>
            <a:tailEnd len="sm" w="sm" type="none"/>
          </a:ln>
          <a:effectLst>
            <a:outerShdw blurRad="71438" rotWithShape="0" algn="bl" dir="3000000" dist="66675">
              <a:srgbClr val="89828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rgbClr val="210635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“If it walks like a duck and it quacks like a duck, then it must be a duck"</a:t>
            </a:r>
            <a:endParaRPr sz="1600">
              <a:solidFill>
                <a:srgbClr val="210635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39" name="Google Shape;339;p28"/>
          <p:cNvSpPr/>
          <p:nvPr/>
        </p:nvSpPr>
        <p:spPr>
          <a:xfrm>
            <a:off x="6370172" y="2158390"/>
            <a:ext cx="2517900" cy="7014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6370175" y="757475"/>
            <a:ext cx="2065200" cy="7014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endParaRPr/>
          </a:p>
        </p:txBody>
      </p:sp>
      <p:sp>
        <p:nvSpPr>
          <p:cNvPr id="351" name="Google Shape;351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779100" y="1503550"/>
            <a:ext cx="7522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São classes que </a:t>
            </a:r>
            <a:r>
              <a:rPr lang="en" sz="2100">
                <a:latin typeface="Catamaran Medium"/>
                <a:ea typeface="Catamaran Medium"/>
                <a:cs typeface="Catamaran Medium"/>
                <a:sym typeface="Catamaran Medium"/>
              </a:rPr>
              <a:t>não podem ser instanciadas</a:t>
            </a:r>
            <a:r>
              <a:rPr lang="en" sz="2100"/>
              <a:t>, pois definem um ou mais métodos </a:t>
            </a:r>
            <a:r>
              <a:rPr lang="en" sz="2100">
                <a:latin typeface="Catamaran Medium"/>
                <a:ea typeface="Catamaran Medium"/>
                <a:cs typeface="Catamaran Medium"/>
                <a:sym typeface="Catamaran Medium"/>
              </a:rPr>
              <a:t>abstratos</a:t>
            </a:r>
            <a:r>
              <a:rPr lang="en" sz="2100"/>
              <a:t> (</a:t>
            </a:r>
            <a:r>
              <a:rPr lang="en" sz="2100"/>
              <a:t>i.e., sem implementação)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/>
              <a:t>Útil quando você quer criar uma família de classes que diferem apenas pela implementação de um ou mais métodos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As demais classes são chamadas de </a:t>
            </a:r>
            <a:r>
              <a:rPr lang="en" sz="2100">
                <a:latin typeface="Catamaran Medium"/>
                <a:ea typeface="Catamaran Medium"/>
                <a:cs typeface="Catamaran Medium"/>
                <a:sym typeface="Catamaran Medium"/>
              </a:rPr>
              <a:t>concretas</a:t>
            </a:r>
            <a:endParaRPr sz="21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100"/>
              <a:t>Uma s</a:t>
            </a:r>
            <a:r>
              <a:rPr lang="en" sz="2100"/>
              <a:t>ubclasse de uma classe abstrata pode ser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>
                <a:latin typeface="Catamaran Medium"/>
                <a:ea typeface="Catamaran Medium"/>
                <a:cs typeface="Catamaran Medium"/>
                <a:sym typeface="Catamaran Medium"/>
              </a:rPr>
              <a:t>concretas</a:t>
            </a:r>
            <a:r>
              <a:rPr lang="en" sz="2100"/>
              <a:t>, se implementarem todos os métodos abstratos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⬡"/>
            </a:pPr>
            <a:r>
              <a:rPr lang="en" sz="2100">
                <a:latin typeface="Catamaran Medium"/>
                <a:ea typeface="Catamaran Medium"/>
                <a:cs typeface="Catamaran Medium"/>
                <a:sym typeface="Catamaran Medium"/>
              </a:rPr>
              <a:t>abstrata</a:t>
            </a:r>
            <a:r>
              <a:rPr lang="en" sz="2100"/>
              <a:t>, caso contrário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</a:t>
            </a:r>
            <a:r>
              <a:rPr lang="en"/>
              <a:t> – exemplo</a:t>
            </a:r>
            <a:endParaRPr/>
          </a:p>
        </p:txBody>
      </p:sp>
      <p:sp>
        <p:nvSpPr>
          <p:cNvPr id="358" name="Google Shape;358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5729850" y="100600"/>
            <a:ext cx="3453900" cy="54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from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import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abstractmethod</a:t>
            </a:r>
            <a:endParaRPr sz="1450">
              <a:solidFill>
                <a:srgbClr val="795E2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Forma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endParaRPr sz="14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@abstractmethod</a:t>
            </a:r>
            <a:endParaRPr sz="1450">
              <a:solidFill>
                <a:srgbClr val="795E2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area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@abstractmethod</a:t>
            </a:r>
            <a:endParaRPr sz="1450">
              <a:solidFill>
                <a:srgbClr val="795E2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perimetro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x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Forma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"azul"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  </a:t>
            </a:r>
            <a:r>
              <a:rPr lang="en" sz="145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TypeError</a:t>
            </a:r>
            <a:endParaRPr sz="145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Tentar instanciar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Forma</a:t>
            </a:r>
            <a:r>
              <a:rPr lang="en"/>
              <a:t> resulta no erro: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TypeError: Can't instantiate abstract class Forma with abstract methods area, perimetro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5729850" y="100600"/>
            <a:ext cx="3368700" cy="3936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6047744" y="2102825"/>
            <a:ext cx="1504500" cy="3936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6047744" y="3440299"/>
            <a:ext cx="1504500" cy="3936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6917500" y="831027"/>
            <a:ext cx="298200" cy="2733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 – exemplo</a:t>
            </a:r>
            <a:endParaRPr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5729850" y="557800"/>
            <a:ext cx="34539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Quadrado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Forma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lado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super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().__init__(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.lado =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lado</a:t>
            </a:r>
            <a:endParaRPr sz="15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area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.lado ** </a:t>
            </a:r>
            <a:r>
              <a:rPr lang="en" sz="15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endParaRPr sz="1550">
              <a:solidFill>
                <a:srgbClr val="0986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perimetro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4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*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.lado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q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Quadrado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"azul"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10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8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Quadrado</a:t>
            </a:r>
            <a:r>
              <a:rPr lang="en"/>
              <a:t> estende e implementa todos os métodos abstratos de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Forma</a:t>
            </a:r>
            <a:r>
              <a:rPr lang="en"/>
              <a:t>. Por isso, é uma classe concreta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abstratas – exemplo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5729850" y="100600"/>
            <a:ext cx="34539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Forma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cor</a:t>
            </a:r>
            <a:endParaRPr sz="14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@abstractmethod</a:t>
            </a:r>
            <a:endParaRPr sz="1450">
              <a:solidFill>
                <a:srgbClr val="795E2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area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@abstractmethod</a:t>
            </a:r>
            <a:endParaRPr sz="1450">
              <a:solidFill>
                <a:srgbClr val="795E2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perimetro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 </a:t>
            </a:r>
            <a:r>
              <a:rPr lang="en" sz="14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4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4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imprime_resumo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"Área:"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area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())</a:t>
            </a:r>
            <a:endParaRPr sz="14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4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"Perímetro:"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,</a:t>
            </a:r>
            <a:br>
              <a:rPr lang="en" sz="1450"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             </a:t>
            </a:r>
            <a:r>
              <a:rPr lang="en" sz="14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4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perimetro</a:t>
            </a:r>
            <a:r>
              <a:rPr lang="en" sz="1450">
                <a:latin typeface="Ubuntu Mono"/>
                <a:ea typeface="Ubuntu Mono"/>
                <a:cs typeface="Ubuntu Mono"/>
                <a:sym typeface="Ubuntu Mono"/>
              </a:rPr>
              <a:t>())</a:t>
            </a:r>
            <a:endParaRPr sz="18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79" name="Google Shape;37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779075" y="1503550"/>
            <a:ext cx="44466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método concreto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imprime_resumo</a:t>
            </a:r>
            <a:r>
              <a:rPr lang="en"/>
              <a:t> pode chamar métodos abstratos, pois eles serão definidos em classes concretas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Isso permite definir um algoritmo no qual alguns passos ficam em aberto, podendo ser definidos por uma subclasse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Protocolos</a:t>
            </a:r>
            <a:endParaRPr/>
          </a:p>
        </p:txBody>
      </p:sp>
      <p:sp>
        <p:nvSpPr>
          <p:cNvPr id="391" name="Google Shape;391;p3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 slides sobre </a:t>
            </a:r>
            <a:r>
              <a:rPr lang="en" u="sng">
                <a:solidFill>
                  <a:schemeClr val="hlink"/>
                </a:solidFill>
                <a:hlinkClick r:id="rId3"/>
              </a:rPr>
              <a:t>tipagem estática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Em Java e TypeScript é chamado de </a:t>
            </a:r>
            <a:r>
              <a:rPr lang="en" u="sng"/>
              <a:t>interface</a:t>
            </a:r>
            <a:endParaRPr u="sng"/>
          </a:p>
        </p:txBody>
      </p:sp>
      <p:sp>
        <p:nvSpPr>
          <p:cNvPr id="392" name="Google Shape;392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vs composição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779100" y="1503550"/>
            <a:ext cx="64053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Composição entre classes ocorre quando uma classe possui um atributo de uma outra classe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Composição define uma relação de “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tem um</a:t>
            </a:r>
            <a:r>
              <a:rPr lang="en"/>
              <a:t>"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Exemplos: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Círculo tem um Ponto (centro)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Palavra tem uma lista de Letras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Carro tem um Volante</a:t>
            </a:r>
            <a:endParaRPr/>
          </a:p>
        </p:txBody>
      </p:sp>
      <p:sp>
        <p:nvSpPr>
          <p:cNvPr id="403" name="Google Shape;403;p3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Composição: “tem um"</a:t>
            </a:r>
            <a:endParaRPr/>
          </a:p>
        </p:txBody>
      </p:sp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Não use herança somente para aproveitar código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Use herança quando há uma relação de “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é um</a:t>
            </a:r>
            <a:r>
              <a:rPr lang="en"/>
              <a:t>" entre classes. Exemplos: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/>
              <a:t> é um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Quadrado</a:t>
            </a:r>
            <a:r>
              <a:rPr lang="en"/>
              <a:t> é uma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FormaGeométrica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Garanta que tudo o que foi herdado se aplica à subclasse</a:t>
            </a:r>
            <a:endParaRPr/>
          </a:p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Herança: “é um"</a:t>
            </a:r>
            <a:endParaRPr/>
          </a:p>
        </p:txBody>
      </p:sp>
      <p:sp>
        <p:nvSpPr>
          <p:cNvPr id="411" name="Google Shape;411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Ex.: faz sentido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/>
              <a:t> estender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/>
              <a:t>, pois todo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/>
              <a:t>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é um</a:t>
            </a:r>
            <a:r>
              <a:rPr lang="en"/>
              <a:t>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 classe </a:t>
            </a: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/>
              <a:t> define todos os comportamentos que são comuns a todos os animais (ex.: mover-se, reproduzir-se)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b="1" lang="en" sz="2000"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/>
              <a:t> herda esses comportamentos</a:t>
            </a:r>
            <a:endParaRPr/>
          </a:p>
        </p:txBody>
      </p:sp>
      <p:sp>
        <p:nvSpPr>
          <p:cNvPr id="417" name="Google Shape;417;p3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Herança: “é um"</a:t>
            </a:r>
            <a:endParaRPr/>
          </a:p>
        </p:txBody>
      </p:sp>
      <p:sp>
        <p:nvSpPr>
          <p:cNvPr id="418" name="Google Shape;418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9" name="Google Shape;419;p39"/>
          <p:cNvGrpSpPr/>
          <p:nvPr/>
        </p:nvGrpSpPr>
        <p:grpSpPr>
          <a:xfrm>
            <a:off x="5834100" y="134000"/>
            <a:ext cx="3143700" cy="1463700"/>
            <a:chOff x="3896275" y="2659375"/>
            <a:chExt cx="3143700" cy="1463700"/>
          </a:xfrm>
        </p:grpSpPr>
        <p:sp>
          <p:nvSpPr>
            <p:cNvPr id="420" name="Google Shape;420;p39"/>
            <p:cNvSpPr/>
            <p:nvPr/>
          </p:nvSpPr>
          <p:spPr>
            <a:xfrm>
              <a:off x="3896275" y="2659375"/>
              <a:ext cx="3143700" cy="1463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700150" y="3033650"/>
              <a:ext cx="1536000" cy="7152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 txBox="1"/>
            <p:nvPr/>
          </p:nvSpPr>
          <p:spPr>
            <a:xfrm>
              <a:off x="5396812" y="2956063"/>
              <a:ext cx="940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Gato</a:t>
              </a:r>
              <a:endParaRPr sz="1900"/>
            </a:p>
          </p:txBody>
        </p:sp>
        <p:sp>
          <p:nvSpPr>
            <p:cNvPr id="423" name="Google Shape;423;p39"/>
            <p:cNvSpPr txBox="1"/>
            <p:nvPr/>
          </p:nvSpPr>
          <p:spPr>
            <a:xfrm>
              <a:off x="5788120" y="2727463"/>
              <a:ext cx="9402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atamaran Light"/>
                  <a:ea typeface="Catamaran Light"/>
                  <a:cs typeface="Catamaran Light"/>
                  <a:sym typeface="Catamaran Light"/>
                </a:rPr>
                <a:t>Animal</a:t>
              </a:r>
              <a:endParaRPr sz="9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Ponto</a:t>
            </a:r>
            <a:r>
              <a:rPr lang="en"/>
              <a:t> define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,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 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mover()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Círculo</a:t>
            </a:r>
            <a:r>
              <a:rPr lang="en"/>
              <a:t> possui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,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,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raio</a:t>
            </a:r>
            <a:r>
              <a:rPr lang="en"/>
              <a:t>,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mover()</a:t>
            </a:r>
            <a:r>
              <a:rPr lang="en"/>
              <a:t> 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area()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Círculo</a:t>
            </a:r>
            <a:r>
              <a:rPr lang="en"/>
              <a:t> deve estender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Ponto</a:t>
            </a:r>
            <a:r>
              <a:rPr lang="en"/>
              <a:t>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Conceitualmente,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Círculo</a:t>
            </a:r>
            <a:r>
              <a:rPr lang="en"/>
              <a:t> não é um ponto, e sim tem um ponto (centro)</a:t>
            </a:r>
            <a:endParaRPr/>
          </a:p>
        </p:txBody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Herança: contra-exemplos</a:t>
            </a:r>
            <a:endParaRPr/>
          </a:p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é um mecanismo de linguagens OO na qual uma classe (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classe derivada</a:t>
            </a:r>
            <a:r>
              <a:rPr lang="en"/>
              <a:t>) adquire membros de outra classe (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classe base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</a:t>
            </a:r>
            <a:endParaRPr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4"/>
          <p:cNvSpPr txBox="1"/>
          <p:nvPr>
            <p:ph idx="2" type="body"/>
          </p:nvPr>
        </p:nvSpPr>
        <p:spPr>
          <a:xfrm>
            <a:off x="4133700" y="3759675"/>
            <a:ext cx="2808300" cy="13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Na notação UML, representamos a herança com uma seta vazada</a:t>
            </a:r>
            <a:endParaRPr/>
          </a:p>
        </p:txBody>
      </p:sp>
      <p:pic>
        <p:nvPicPr>
          <p:cNvPr id="217" name="Google Shape;2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25" y="607400"/>
            <a:ext cx="1971325" cy="30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Vetor</a:t>
            </a:r>
            <a:r>
              <a:rPr lang="en"/>
              <a:t> é uma coleção de elementos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Pilha</a:t>
            </a:r>
            <a:r>
              <a:rPr lang="en"/>
              <a:t> é uma coleção de elementos no qual o </a:t>
            </a:r>
            <a:r>
              <a:rPr lang="en"/>
              <a:t>último</a:t>
            </a:r>
            <a:r>
              <a:rPr lang="en"/>
              <a:t> a entrar é o primeiro a sair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Pilha</a:t>
            </a:r>
            <a:r>
              <a:rPr lang="en"/>
              <a:t> deve estender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Vetor</a:t>
            </a:r>
            <a:r>
              <a:rPr lang="en"/>
              <a:t>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Pilha</a:t>
            </a:r>
            <a:r>
              <a:rPr lang="en"/>
              <a:t> pode ser implementado com outras estruturas, não apenas vetores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Vetor</a:t>
            </a:r>
            <a:r>
              <a:rPr lang="en"/>
              <a:t> define operações (ex.: trocar elemento) que não se aplicam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Pilha</a:t>
            </a:r>
            <a:endParaRPr/>
          </a:p>
        </p:txBody>
      </p:sp>
      <p:sp>
        <p:nvSpPr>
          <p:cNvPr id="436" name="Google Shape;436;p4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Herança: contra-exemplos</a:t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Quadrado</a:t>
            </a:r>
            <a:r>
              <a:rPr lang="en"/>
              <a:t> deve estender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Retangulo</a:t>
            </a:r>
            <a:r>
              <a:rPr lang="en"/>
              <a:t>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Até faz sentido: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Quadrado</a:t>
            </a:r>
            <a:r>
              <a:rPr lang="en"/>
              <a:t> é um tipo de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Retangulo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Problema: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Retangulo</a:t>
            </a:r>
            <a:r>
              <a:rPr lang="en"/>
              <a:t> possui largura e altura</a:t>
            </a:r>
            <a:endParaRPr/>
          </a:p>
        </p:txBody>
      </p:sp>
      <p:sp>
        <p:nvSpPr>
          <p:cNvPr id="443" name="Google Shape;443;p4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Herança: contra-exemplos</a:t>
            </a:r>
            <a:endParaRPr/>
          </a:p>
        </p:txBody>
      </p:sp>
      <p:sp>
        <p:nvSpPr>
          <p:cNvPr id="444" name="Google Shape;444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42"/>
          <p:cNvSpPr txBox="1"/>
          <p:nvPr/>
        </p:nvSpPr>
        <p:spPr>
          <a:xfrm>
            <a:off x="2236750" y="3329375"/>
            <a:ext cx="35769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</a:t>
            </a:r>
            <a:r>
              <a:rPr lang="en" sz="155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= Quadrado()</a:t>
            </a:r>
            <a:endParaRPr sz="155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</a:t>
            </a:r>
            <a:r>
              <a:rPr lang="en" sz="155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.largura = </a:t>
            </a:r>
            <a:r>
              <a:rPr lang="en" sz="155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3</a:t>
            </a:r>
            <a:endParaRPr sz="1550">
              <a:solidFill>
                <a:srgbClr val="098658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q</a:t>
            </a:r>
            <a:r>
              <a:rPr lang="en" sz="155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.altura = </a:t>
            </a:r>
            <a:r>
              <a:rPr lang="en" sz="1550">
                <a:solidFill>
                  <a:srgbClr val="098658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4</a:t>
            </a:r>
            <a:endParaRPr sz="1550">
              <a:solidFill>
                <a:srgbClr val="098658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8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# qual é o valor de q.largura?</a:t>
            </a:r>
            <a:endParaRPr sz="1550">
              <a:solidFill>
                <a:srgbClr val="00800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779100" y="1503550"/>
            <a:ext cx="64053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Composição entre classes ocorre quando uma classe possui um atributo de uma outra classe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Composição define uma relação de “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tem um</a:t>
            </a:r>
            <a:r>
              <a:rPr lang="en"/>
              <a:t>"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Exemplos: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Círculo</a:t>
            </a:r>
            <a:r>
              <a:rPr lang="en"/>
              <a:t> tem um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Ponto</a:t>
            </a:r>
            <a:r>
              <a:rPr lang="en"/>
              <a:t> (centro)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Palavra</a:t>
            </a:r>
            <a:r>
              <a:rPr lang="en"/>
              <a:t> tem uma lista de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Letras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Carro</a:t>
            </a:r>
            <a:r>
              <a:rPr lang="en"/>
              <a:t> tem um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Volante</a:t>
            </a:r>
            <a:endParaRPr/>
          </a:p>
        </p:txBody>
      </p:sp>
      <p:sp>
        <p:nvSpPr>
          <p:cNvPr id="451" name="Google Shape;451;p4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Composição: “tem um"</a:t>
            </a:r>
            <a:endParaRPr/>
          </a:p>
        </p:txBody>
      </p:sp>
      <p:sp>
        <p:nvSpPr>
          <p:cNvPr id="452" name="Google Shape;452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Composição dá mais flexibilidade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Não é preciso usar todas as partes de um componente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Pode-se trocar os componentes em tempo de execução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Pode-se combinar diferentes componentes</a:t>
            </a:r>
            <a:endParaRPr/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Favoreça composição</a:t>
            </a:r>
            <a:endParaRPr/>
          </a:p>
        </p:txBody>
      </p:sp>
      <p:sp>
        <p:nvSpPr>
          <p:cNvPr id="459" name="Google Shape;459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jogo de estratégia em tempo real (com herança)</a:t>
            </a:r>
            <a:endParaRPr/>
          </a:p>
        </p:txBody>
      </p:sp>
      <p:sp>
        <p:nvSpPr>
          <p:cNvPr id="465" name="Google Shape;465;p45"/>
          <p:cNvSpPr txBox="1"/>
          <p:nvPr>
            <p:ph idx="1" type="body"/>
          </p:nvPr>
        </p:nvSpPr>
        <p:spPr>
          <a:xfrm>
            <a:off x="779100" y="1503550"/>
            <a:ext cx="61956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Pessoa</a:t>
            </a:r>
            <a:r>
              <a:rPr lang="en" sz="2200"/>
              <a:t>: pode mover-se e atacar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O ataque varia:</a:t>
            </a:r>
            <a:endParaRPr sz="22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lang="en" sz="2200"/>
              <a:t>subclasse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Arqueiro</a:t>
            </a:r>
            <a:r>
              <a:rPr lang="en" sz="2200"/>
              <a:t>: ataque a longa distância</a:t>
            </a:r>
            <a:endParaRPr sz="2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 sz="2200"/>
              <a:t>subclasse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Guerreiro</a:t>
            </a:r>
            <a:r>
              <a:rPr lang="en" sz="2200"/>
              <a:t>: com espada, curta distância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Um arqueiro nunca pode virar um guerreiro, pois</a:t>
            </a:r>
            <a:br>
              <a:rPr lang="en" sz="2200"/>
            </a:br>
            <a:r>
              <a:rPr lang="en" sz="2200"/>
              <a:t>um objeto do tipo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Arqueiro</a:t>
            </a:r>
            <a:r>
              <a:rPr lang="en" sz="2200"/>
              <a:t> não pode mudar seu tipo para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Guerreiro</a:t>
            </a:r>
            <a:r>
              <a:rPr lang="en" sz="2200"/>
              <a:t> durante a execução do programa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66" name="Google Shape;466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idx="1" type="body"/>
          </p:nvPr>
        </p:nvSpPr>
        <p:spPr>
          <a:xfrm>
            <a:off x="779100" y="1808350"/>
            <a:ext cx="6508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Agora considere que qualquer pessoa deve poder se locomover a pé ou a cavalo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Classe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Pessoa</a:t>
            </a:r>
            <a:r>
              <a:rPr lang="en" sz="2100"/>
              <a:t>: pode mover-se e atacar, e possui uma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Arma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A ação de atacar consiste em usar a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Arma</a:t>
            </a:r>
            <a:endParaRPr sz="21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Arco</a:t>
            </a:r>
            <a:r>
              <a:rPr lang="en" sz="2100"/>
              <a:t> estende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" sz="2100"/>
              <a:t>: permite atacar a longa distância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⬢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Espada</a:t>
            </a:r>
            <a:r>
              <a:rPr lang="en" sz="2100"/>
              <a:t> estende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Arma</a:t>
            </a:r>
            <a:r>
              <a:rPr lang="en" sz="2100"/>
              <a:t>: permite atacar a curta distância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100"/>
              <a:t>É possível trocar a arma durante o jogo</a:t>
            </a:r>
            <a:endParaRPr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Exemplo: jogo de estratégia em tempo real (com composição)</a:t>
            </a:r>
            <a:endParaRPr/>
          </a:p>
        </p:txBody>
      </p:sp>
      <p:sp>
        <p:nvSpPr>
          <p:cNvPr id="473" name="Google Shape;473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</a:t>
            </a:r>
            <a:endParaRPr/>
          </a:p>
        </p:txBody>
      </p:sp>
      <p:sp>
        <p:nvSpPr>
          <p:cNvPr id="479" name="Google Shape;479;p4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criar uma classe que imprime e salva o guia de usuário de uma determinada aplicação.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Esse guia pode ser gerado no formato HTML ou no formato Markdown.</a:t>
            </a:r>
            <a:endParaRPr/>
          </a:p>
        </p:txBody>
      </p:sp>
      <p:sp>
        <p:nvSpPr>
          <p:cNvPr id="480" name="Google Shape;480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padrões de projeto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É uma solução genérica para um problema recorrente referente ao projeto (design) OO</a:t>
            </a:r>
            <a:endParaRPr/>
          </a:p>
        </p:txBody>
      </p:sp>
      <p:sp>
        <p:nvSpPr>
          <p:cNvPr id="491" name="Google Shape;491;p4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de projeto</a:t>
            </a:r>
            <a:endParaRPr/>
          </a:p>
        </p:txBody>
      </p:sp>
      <p:sp>
        <p:nvSpPr>
          <p:cNvPr id="492" name="Google Shape;492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49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Observer/listener</a:t>
            </a:r>
            <a:endParaRPr/>
          </a:p>
        </p:txBody>
      </p:sp>
      <p:sp>
        <p:nvSpPr>
          <p:cNvPr id="499" name="Google Shape;499;p5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Problema</a:t>
            </a:r>
            <a:r>
              <a:rPr lang="en"/>
              <a:t>: quero enviar uma informação para um objeto, mas não tenho referência para ele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Exemplo</a:t>
            </a:r>
            <a:r>
              <a:rPr lang="en"/>
              <a:t>: quando o carro pega um item, quero avisar ao quadro de pontuação (interessado) que a pontuação deve ser atualizada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Solução</a:t>
            </a:r>
            <a:r>
              <a:rPr lang="en"/>
              <a:t>: guarde uma lista na qual os interessados se inscrevem para receber avisos</a:t>
            </a:r>
            <a:endParaRPr/>
          </a:p>
        </p:txBody>
      </p: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50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</a:t>
            </a:r>
            <a:endParaRPr/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225" y="1499174"/>
            <a:ext cx="1503225" cy="295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15"/>
          <p:cNvGraphicFramePr/>
          <p:nvPr/>
        </p:nvGraphicFramePr>
        <p:xfrm>
          <a:off x="4735025" y="83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{D72871E9-F2B4-427D-B4CD-229F300ABB48}</a:tableStyleId>
              </a:tblPr>
              <a:tblGrid>
                <a:gridCol w="2156575"/>
                <a:gridCol w="21565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Animal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Gato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classe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base</a:t>
                      </a:r>
                      <a:endParaRPr sz="2200">
                        <a:solidFill>
                          <a:schemeClr val="dk1"/>
                        </a:solidFill>
                        <a:latin typeface="Catamaran Medium"/>
                        <a:ea typeface="Catamaran Medium"/>
                        <a:cs typeface="Catamaran Medium"/>
                        <a:sym typeface="Catamaran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classe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derivada</a:t>
                      </a:r>
                      <a:endParaRPr sz="2200">
                        <a:solidFill>
                          <a:schemeClr val="dk1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classe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mãe</a:t>
                      </a:r>
                      <a:endParaRPr sz="2200">
                        <a:solidFill>
                          <a:schemeClr val="dk1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Light"/>
                          <a:ea typeface="Catamaran Light"/>
                          <a:cs typeface="Catamaran Light"/>
                          <a:sym typeface="Catamaran Light"/>
                        </a:rPr>
                        <a:t>classe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filha</a:t>
                      </a:r>
                      <a:endParaRPr sz="2200">
                        <a:solidFill>
                          <a:schemeClr val="dk1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superclasse</a:t>
                      </a:r>
                      <a:endParaRPr sz="2200">
                        <a:solidFill>
                          <a:schemeClr val="dk1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atamaran Medium"/>
                          <a:ea typeface="Catamaran Medium"/>
                          <a:cs typeface="Catamaran Medium"/>
                          <a:sym typeface="Catamaran Medium"/>
                        </a:rPr>
                        <a:t>subclasse</a:t>
                      </a:r>
                      <a:endParaRPr sz="2200">
                        <a:solidFill>
                          <a:schemeClr val="dk1"/>
                        </a:solidFill>
                        <a:latin typeface="Catamaran Light"/>
                        <a:ea typeface="Catamaran Light"/>
                        <a:cs typeface="Catamaran Light"/>
                        <a:sym typeface="Catamaran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" name="Google Shape;226;p15"/>
          <p:cNvSpPr txBox="1"/>
          <p:nvPr>
            <p:ph idx="2" type="body"/>
          </p:nvPr>
        </p:nvSpPr>
        <p:spPr>
          <a:xfrm>
            <a:off x="4743300" y="3232125"/>
            <a:ext cx="2808300" cy="14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Dizemos que: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Gato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herda</a:t>
            </a:r>
            <a:r>
              <a:rPr lang="en"/>
              <a:t> de Animal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Gato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deriva</a:t>
            </a:r>
            <a:r>
              <a:rPr lang="en"/>
              <a:t> de Animal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Gato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estende</a:t>
            </a:r>
            <a:r>
              <a:rPr lang="en"/>
              <a:t> Animal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Problema</a:t>
            </a:r>
            <a:r>
              <a:rPr lang="en" sz="1900"/>
              <a:t>: quero poder alterar o comportamento de um objeto em tempo de execução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Exemplo</a:t>
            </a:r>
            <a:r>
              <a:rPr lang="en" sz="1900"/>
              <a:t>: ao bater em um obstáculo, o carro deve ser danificado; ao pegar um item de invencibilidade, no entanto, ele deve destruir o obstáculo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Solução</a:t>
            </a:r>
            <a:r>
              <a:rPr lang="en" sz="1900"/>
              <a:t>: Carro deve possuir um objeto com um método que define o que deve ser feito ao bater em um obstáculo. Esse objeto pode ser trocado (por exemplo, através de um setter).</a:t>
            </a:r>
            <a:endParaRPr sz="1900"/>
          </a:p>
        </p:txBody>
      </p:sp>
      <p:sp>
        <p:nvSpPr>
          <p:cNvPr id="509" name="Google Shape;509;p51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Herança em Python</a:t>
            </a:r>
            <a:endParaRPr/>
          </a:p>
        </p:txBody>
      </p:sp>
      <p:sp>
        <p:nvSpPr>
          <p:cNvPr id="232" name="Google Shape;232;p16"/>
          <p:cNvSpPr txBox="1"/>
          <p:nvPr>
            <p:ph idx="2" type="body"/>
          </p:nvPr>
        </p:nvSpPr>
        <p:spPr>
          <a:xfrm>
            <a:off x="933304" y="1503550"/>
            <a:ext cx="2808300" cy="3268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declarar uma classe, escreva o nome de outra classe entre parênteses para estendê-la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 exemplo, Gato herdou 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construtor</a:t>
            </a:r>
            <a:r>
              <a:rPr lang="en"/>
              <a:t> e o método </a:t>
            </a: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anda</a:t>
            </a:r>
            <a:r>
              <a:rPr lang="en"/>
              <a:t> da classe Animal</a:t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5236675" y="410700"/>
            <a:ext cx="3868800" cy="32685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6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6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6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'andando'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6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65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pass</a:t>
            </a:r>
            <a:endParaRPr sz="16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6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"Mingau"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650">
              <a:solidFill>
                <a:srgbClr val="00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6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65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23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6317625" y="2700871"/>
            <a:ext cx="777900" cy="2598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 txBox="1"/>
          <p:nvPr/>
        </p:nvSpPr>
        <p:spPr>
          <a:xfrm>
            <a:off x="933300" y="4315700"/>
            <a:ext cx="3377100" cy="400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89828F"/>
            </a:solidFill>
            <a:prstDash val="dot"/>
            <a:round/>
            <a:headEnd len="sm" w="sm" type="none"/>
            <a:tailEnd len="sm" w="sm" type="none"/>
          </a:ln>
          <a:effectLst>
            <a:outerShdw blurRad="71438" rotWithShape="0" algn="bl" dir="3000000" dist="66675">
              <a:srgbClr val="89828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210635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Exercício: adicione métodos à classe Animal</a:t>
            </a:r>
            <a:endParaRPr strike="sngStrike">
              <a:solidFill>
                <a:srgbClr val="210635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você pode fazer na classe derivada</a:t>
            </a:r>
            <a:endParaRPr/>
          </a:p>
        </p:txBody>
      </p:sp>
      <p:sp>
        <p:nvSpPr>
          <p:cNvPr id="242" name="Google Shape;242;p17"/>
          <p:cNvSpPr txBox="1"/>
          <p:nvPr>
            <p:ph idx="1" type="body"/>
          </p:nvPr>
        </p:nvSpPr>
        <p:spPr>
          <a:xfrm>
            <a:off x="779075" y="1503550"/>
            <a:ext cx="52932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✅ </a:t>
            </a: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Acessar atributos e métodos herdados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✅ </a:t>
            </a: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Adicionar novos atributos e métodos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✅ </a:t>
            </a: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Redefinir (sobrepor) métodos herdados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❌ </a:t>
            </a: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Remover membros herdados: </a:t>
            </a:r>
            <a:r>
              <a:rPr lang="en" u="sng">
                <a:latin typeface="Catamaran SemiBold"/>
                <a:ea typeface="Catamaran SemiBold"/>
                <a:cs typeface="Catamaran SemiBold"/>
                <a:sym typeface="Catamaran SemiBold"/>
              </a:rPr>
              <a:t>não pode</a:t>
            </a:r>
            <a:endParaRPr u="sng"/>
          </a:p>
        </p:txBody>
      </p:sp>
      <p:sp>
        <p:nvSpPr>
          <p:cNvPr id="243" name="Google Shape;24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Ocorre quando uma subclasse fornece uma nova implementação para um método herdado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Override</a:t>
            </a:r>
            <a:r>
              <a:rPr lang="en"/>
              <a:t> = sobrepor, passar por cima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OBS.: É mais comum traduzir </a:t>
            </a:r>
            <a:r>
              <a:rPr i="1" lang="en" sz="1600"/>
              <a:t>override</a:t>
            </a:r>
            <a:r>
              <a:rPr lang="en" sz="1600"/>
              <a:t> como sobrescrever (o que é um equívoco, pois essa seria a tradução de </a:t>
            </a:r>
            <a:r>
              <a:rPr i="1" lang="en" sz="1600"/>
              <a:t>overwrite</a:t>
            </a:r>
            <a:r>
              <a:rPr lang="en" sz="1600"/>
              <a:t>). Note que o método original não deixa de existir, então não se trata de sobrescrever.</a:t>
            </a:r>
            <a:endParaRPr sz="1600"/>
          </a:p>
        </p:txBody>
      </p:sp>
      <p:sp>
        <p:nvSpPr>
          <p:cNvPr id="249" name="Google Shape;249;p1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(override)</a:t>
            </a:r>
            <a:endParaRPr/>
          </a:p>
        </p:txBody>
      </p:sp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Sobreposição em Python</a:t>
            </a:r>
            <a:endParaRPr/>
          </a:p>
        </p:txBody>
      </p:sp>
      <p:sp>
        <p:nvSpPr>
          <p:cNvPr id="256" name="Google Shape;256;p19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No exemplo,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/>
              <a:t> sobrepõe o método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/>
              <a:t> da classe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endParaRPr/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5480575" y="139325"/>
            <a:ext cx="30000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endParaRPr sz="15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'andando'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'engatinhando'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"Mingau"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g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5806750" y="3060806"/>
            <a:ext cx="2576100" cy="6663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Em alguns casos queremos que a nova implementação de um método sobreposto chame a implementação original da superclasse; esta pode ser acessada com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super()</a:t>
            </a:r>
            <a:endParaRPr/>
          </a:p>
        </p:txBody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super()</a:t>
            </a:r>
            <a:endParaRPr/>
          </a:p>
        </p:txBody>
      </p:sp>
      <p:sp>
        <p:nvSpPr>
          <p:cNvPr id="266" name="Google Shape;26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5969875" y="3857838"/>
            <a:ext cx="904200" cy="393600"/>
          </a:xfrm>
          <a:prstGeom prst="rect">
            <a:avLst/>
          </a:prstGeom>
          <a:solidFill>
            <a:srgbClr val="F8E300">
              <a:alpha val="36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5124300" y="410575"/>
            <a:ext cx="42027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= 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endParaRPr sz="155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5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5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'andando'</a:t>
            </a:r>
            <a:r>
              <a:rPr lang="en" sz="15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8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8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Gato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8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Animal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8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 sz="18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8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anda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8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8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8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super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().anda()</a:t>
            </a:r>
            <a:endParaRPr sz="185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8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8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'engatinhando'</a:t>
            </a:r>
            <a:r>
              <a:rPr lang="en" sz="1850"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22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779100" y="4066525"/>
            <a:ext cx="4498200" cy="89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89828F"/>
            </a:solidFill>
            <a:prstDash val="dot"/>
            <a:round/>
            <a:headEnd len="sm" w="sm" type="none"/>
            <a:tailEnd len="sm" w="sm" type="none"/>
          </a:ln>
          <a:effectLst>
            <a:outerShdw blurRad="71438" rotWithShape="0" algn="bl" dir="3000000" dist="66675">
              <a:srgbClr val="89828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210635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Exercício: crie uma classe Relatorio, com método imprime, e uma subclasse RelatorioProtegido, que recebe um usuário e só permite imprimir o relatório se o usuário for admin.</a:t>
            </a:r>
            <a:endParaRPr strike="sngStrike">
              <a:solidFill>
                <a:srgbClr val="210635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7152525" y="2072125"/>
            <a:ext cx="1283625" cy="1994400"/>
          </a:xfrm>
          <a:custGeom>
            <a:rect b="b" l="l" r="r" t="t"/>
            <a:pathLst>
              <a:path extrusionOk="0" h="79776" w="51345">
                <a:moveTo>
                  <a:pt x="24599" y="79776"/>
                </a:moveTo>
                <a:cubicBezTo>
                  <a:pt x="28984" y="70477"/>
                  <a:pt x="55009" y="37278"/>
                  <a:pt x="50909" y="23982"/>
                </a:cubicBezTo>
                <a:cubicBezTo>
                  <a:pt x="46809" y="10686"/>
                  <a:pt x="8485" y="3997"/>
                  <a:pt x="0" y="0"/>
                </a:cubicBezTo>
              </a:path>
            </a:pathLst>
          </a:custGeom>
          <a:noFill/>
          <a:ln cap="flat" cmpd="sng" w="28575">
            <a:solidFill>
              <a:srgbClr val="A31515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