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779040" y="30103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38588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7790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1976760" y="1503360"/>
            <a:ext cx="3614400" cy="288396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1976760" y="1503360"/>
            <a:ext cx="3614400" cy="288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779040" y="835920"/>
            <a:ext cx="6010200" cy="183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7790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38588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779040" y="30103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779040" y="30103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38588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7790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976760" y="1503360"/>
            <a:ext cx="3614400" cy="2883960"/>
          </a:xfrm>
          <a:prstGeom prst="rect">
            <a:avLst/>
          </a:prstGeom>
          <a:ln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1976760" y="1503360"/>
            <a:ext cx="3614400" cy="2883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779040" y="835920"/>
            <a:ext cx="6010200" cy="183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7790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28839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3858840" y="30103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90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858840" y="1503720"/>
            <a:ext cx="293292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779040" y="3010320"/>
            <a:ext cx="6010200" cy="13755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5d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rot="10800000">
            <a:off x="6306840" y="734760"/>
            <a:ext cx="2002320" cy="734400"/>
          </a:xfrm>
          <a:custGeom>
            <a:avLst/>
            <a:gdLst/>
            <a:ahLst/>
            <a:rect l="l" t="t" r="r" b="b"/>
            <a:pathLst>
              <a:path w="21600" h="21175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rot="10800000">
            <a:off x="8421840" y="734760"/>
            <a:ext cx="2002320" cy="734400"/>
          </a:xfrm>
          <a:custGeom>
            <a:avLst/>
            <a:gdLst/>
            <a:ahLst/>
            <a:rect l="l" t="t" r="r" b="b"/>
            <a:pathLst>
              <a:path w="21600" h="21175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4192560" y="734760"/>
            <a:ext cx="2002320" cy="734400"/>
          </a:xfrm>
          <a:custGeom>
            <a:avLst/>
            <a:gdLst/>
            <a:ahLst/>
            <a:rect l="l" t="t" r="r" b="b"/>
            <a:pathLst>
              <a:path w="21600" h="21175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33280" y="4039200"/>
            <a:ext cx="2000880" cy="1103760"/>
          </a:xfrm>
          <a:custGeom>
            <a:avLst/>
            <a:gdLst/>
            <a:ahLst/>
            <a:rect l="l" t="t" r="r" b="b"/>
            <a:pathLst>
              <a:path w="21600" h="21315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3247920" y="4039200"/>
            <a:ext cx="2000880" cy="1103760"/>
          </a:xfrm>
          <a:custGeom>
            <a:avLst/>
            <a:gdLst/>
            <a:ahLst/>
            <a:rect l="l" t="t" r="r" b="b"/>
            <a:pathLst>
              <a:path w="21600" h="21315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7476840" y="4039200"/>
            <a:ext cx="2000880" cy="1103760"/>
          </a:xfrm>
          <a:custGeom>
            <a:avLst/>
            <a:gdLst/>
            <a:ahLst/>
            <a:rect l="l" t="t" r="r" b="b"/>
            <a:pathLst>
              <a:path w="21600" h="21315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6320" y="22010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190600" y="22010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6419520" y="22010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8534160" y="22010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-981000" y="3722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3247920" y="3722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5362200" y="372240"/>
            <a:ext cx="2000880" cy="22086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1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7848720" y="1827000"/>
            <a:ext cx="1371240" cy="15138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448280" y="-78120"/>
            <a:ext cx="1371240" cy="15138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-581040" y="3340800"/>
            <a:ext cx="1371240" cy="15138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1152360" y="1313640"/>
            <a:ext cx="723240" cy="79812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7496280" y="3161520"/>
            <a:ext cx="723240" cy="79812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 rot="10800000">
            <a:off x="8772120" y="752400"/>
            <a:ext cx="1027440" cy="752040"/>
          </a:xfrm>
          <a:custGeom>
            <a:avLst/>
            <a:gdLst/>
            <a:ahLst/>
            <a:rect l="l" t="t" r="r" b="b"/>
            <a:pathLst>
              <a:path w="21600" h="21385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rgbClr val="4f008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title"/>
          </p:nvPr>
        </p:nvSpPr>
        <p:spPr>
          <a:xfrm>
            <a:off x="703080" y="3250080"/>
            <a:ext cx="4954680" cy="1159560"/>
          </a:xfrm>
          <a:prstGeom prst="rect">
            <a:avLst/>
          </a:prstGeom>
        </p:spPr>
        <p:txBody>
          <a:bodyPr lIns="0" rIns="0" tIns="0" bIns="0" anchor="b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-45360" y="689760"/>
            <a:ext cx="623520" cy="68832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"/>
          <p:cNvSpPr/>
          <p:nvPr/>
        </p:nvSpPr>
        <p:spPr>
          <a:xfrm>
            <a:off x="6320880" y="4115880"/>
            <a:ext cx="1403280" cy="1027440"/>
          </a:xfrm>
          <a:custGeom>
            <a:avLst/>
            <a:gdLst/>
            <a:ahLst/>
            <a:rect l="l" t="t" r="r" b="b"/>
            <a:pathLst>
              <a:path w="21600" h="21385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3"/>
          <p:cNvSpPr/>
          <p:nvPr/>
        </p:nvSpPr>
        <p:spPr>
          <a:xfrm>
            <a:off x="7806600" y="4115880"/>
            <a:ext cx="1403280" cy="1027440"/>
          </a:xfrm>
          <a:custGeom>
            <a:avLst/>
            <a:gdLst/>
            <a:ahLst/>
            <a:rect l="l" t="t" r="r" b="b"/>
            <a:pathLst>
              <a:path w="21600" h="21385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4"/>
          <p:cNvSpPr/>
          <p:nvPr/>
        </p:nvSpPr>
        <p:spPr>
          <a:xfrm>
            <a:off x="8548200" y="261000"/>
            <a:ext cx="1403280" cy="154908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5"/>
          <p:cNvSpPr/>
          <p:nvPr/>
        </p:nvSpPr>
        <p:spPr>
          <a:xfrm rot="10800000">
            <a:off x="9210960" y="515520"/>
            <a:ext cx="1404360" cy="515160"/>
          </a:xfrm>
          <a:custGeom>
            <a:avLst/>
            <a:gdLst/>
            <a:ahLst/>
            <a:rect l="l" t="t" r="r" b="b"/>
            <a:pathLst>
              <a:path w="21600" h="21175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6"/>
          <p:cNvSpPr/>
          <p:nvPr/>
        </p:nvSpPr>
        <p:spPr>
          <a:xfrm>
            <a:off x="7806600" y="1543680"/>
            <a:ext cx="1403280" cy="154908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7"/>
          <p:cNvSpPr/>
          <p:nvPr/>
        </p:nvSpPr>
        <p:spPr>
          <a:xfrm>
            <a:off x="7065000" y="261000"/>
            <a:ext cx="1403280" cy="154908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8"/>
          <p:cNvSpPr/>
          <p:nvPr/>
        </p:nvSpPr>
        <p:spPr>
          <a:xfrm>
            <a:off x="8745480" y="1335240"/>
            <a:ext cx="835200" cy="92196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5322c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9"/>
          <p:cNvSpPr/>
          <p:nvPr/>
        </p:nvSpPr>
        <p:spPr>
          <a:xfrm>
            <a:off x="7133760" y="3941640"/>
            <a:ext cx="507240" cy="55980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5322c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10"/>
          <p:cNvSpPr/>
          <p:nvPr/>
        </p:nvSpPr>
        <p:spPr>
          <a:xfrm rot="10800000">
            <a:off x="8127360" y="527760"/>
            <a:ext cx="720360" cy="527400"/>
          </a:xfrm>
          <a:custGeom>
            <a:avLst/>
            <a:gdLst/>
            <a:ahLst/>
            <a:rect l="l" t="t" r="r" b="b"/>
            <a:pathLst>
              <a:path w="21600" h="21385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rgbClr val="5322c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11"/>
          <p:cNvSpPr/>
          <p:nvPr/>
        </p:nvSpPr>
        <p:spPr>
          <a:xfrm>
            <a:off x="7331760" y="2181960"/>
            <a:ext cx="961560" cy="106164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5322c9">
              <a:alpha val="1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2"/>
          <p:cNvSpPr/>
          <p:nvPr/>
        </p:nvSpPr>
        <p:spPr>
          <a:xfrm>
            <a:off x="8548200" y="2833200"/>
            <a:ext cx="1403280" cy="1549080"/>
          </a:xfrm>
          <a:custGeom>
            <a:avLst/>
            <a:gdLst/>
            <a:ahLst/>
            <a:rect l="l" t="t" r="r" b="b"/>
            <a:pathLst>
              <a:path w="21598" h="21315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PlaceHolder 13"/>
          <p:cNvSpPr>
            <a:spLocks noGrp="1"/>
          </p:cNvSpPr>
          <p:nvPr>
            <p:ph type="title"/>
          </p:nvPr>
        </p:nvSpPr>
        <p:spPr>
          <a:xfrm>
            <a:off x="779040" y="835920"/>
            <a:ext cx="6010200" cy="3960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14"/>
          <p:cNvSpPr>
            <a:spLocks noGrp="1"/>
          </p:cNvSpPr>
          <p:nvPr>
            <p:ph type="body"/>
          </p:nvPr>
        </p:nvSpPr>
        <p:spPr>
          <a:xfrm>
            <a:off x="779040" y="1503720"/>
            <a:ext cx="6010200" cy="2883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15"/>
          <p:cNvSpPr>
            <a:spLocks noGrp="1"/>
          </p:cNvSpPr>
          <p:nvPr>
            <p:ph type="sldNum"/>
          </p:nvPr>
        </p:nvSpPr>
        <p:spPr>
          <a:xfrm>
            <a:off x="8480520" y="4749840"/>
            <a:ext cx="548280" cy="393120"/>
          </a:xfrm>
          <a:prstGeom prst="rect">
            <a:avLst/>
          </a:prstGeom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3B45C18B-0C38-46E9-85CD-B82CFF5FE859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703080" y="3250080"/>
            <a:ext cx="523224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Membros estáticos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Google Shape;199;p12" descr=""/>
          <p:cNvPicPr/>
          <p:nvPr/>
        </p:nvPicPr>
        <p:blipFill>
          <a:blip r:embed="rId1"/>
          <a:stretch/>
        </p:blipFill>
        <p:spPr>
          <a:xfrm>
            <a:off x="6850800" y="3802680"/>
            <a:ext cx="617040" cy="1017000"/>
          </a:xfrm>
          <a:prstGeom prst="rect">
            <a:avLst/>
          </a:prstGeom>
          <a:ln>
            <a:noFill/>
          </a:ln>
        </p:spPr>
      </p:pic>
      <p:pic>
        <p:nvPicPr>
          <p:cNvPr id="106" name="Google Shape;200;p12" descr=""/>
          <p:cNvPicPr/>
          <p:nvPr/>
        </p:nvPicPr>
        <p:blipFill>
          <a:blip r:embed="rId2"/>
          <a:stretch/>
        </p:blipFill>
        <p:spPr>
          <a:xfrm>
            <a:off x="7572240" y="3802680"/>
            <a:ext cx="659160" cy="101700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703080" y="391320"/>
            <a:ext cx="3565080" cy="18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Programação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Orientada a Objetos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Thin"/>
                <a:ea typeface="Catamaran Thin"/>
              </a:rPr>
              <a:t>(com Python)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703080" y="1758600"/>
            <a:ext cx="420732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Prof. Rodrigo Rocha &lt;rodrigorgs@ufba.br&gt;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Instituto de Computação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Universidade Federal da Bahia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Google Shape;203;p12" descr=""/>
          <p:cNvPicPr/>
          <p:nvPr/>
        </p:nvPicPr>
        <p:blipFill>
          <a:blip r:embed="rId3"/>
          <a:srcRect l="11625" t="2845" r="32791" b="5628"/>
          <a:stretch/>
        </p:blipFill>
        <p:spPr>
          <a:xfrm>
            <a:off x="6048720" y="143640"/>
            <a:ext cx="2984400" cy="32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703080" y="3250080"/>
            <a:ext cx="4954680" cy="1159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pt-BR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Enums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6" name="Google Shape;199;p12" descr=""/>
          <p:cNvPicPr/>
          <p:nvPr/>
        </p:nvPicPr>
        <p:blipFill>
          <a:blip r:embed="rId1"/>
          <a:stretch/>
        </p:blipFill>
        <p:spPr>
          <a:xfrm>
            <a:off x="6850800" y="3802680"/>
            <a:ext cx="617040" cy="1017000"/>
          </a:xfrm>
          <a:prstGeom prst="rect">
            <a:avLst/>
          </a:prstGeom>
          <a:ln>
            <a:noFill/>
          </a:ln>
        </p:spPr>
      </p:pic>
      <p:pic>
        <p:nvPicPr>
          <p:cNvPr id="157" name="Google Shape;200;p12" descr=""/>
          <p:cNvPicPr/>
          <p:nvPr/>
        </p:nvPicPr>
        <p:blipFill>
          <a:blip r:embed="rId2"/>
          <a:stretch/>
        </p:blipFill>
        <p:spPr>
          <a:xfrm>
            <a:off x="7572240" y="3802680"/>
            <a:ext cx="659160" cy="1017000"/>
          </a:xfrm>
          <a:prstGeom prst="rect">
            <a:avLst/>
          </a:prstGeom>
          <a:ln>
            <a:noFill/>
          </a:ln>
        </p:spPr>
      </p:pic>
      <p:sp>
        <p:nvSpPr>
          <p:cNvPr id="158" name="CustomShape 2"/>
          <p:cNvSpPr/>
          <p:nvPr/>
        </p:nvSpPr>
        <p:spPr>
          <a:xfrm>
            <a:off x="703080" y="391320"/>
            <a:ext cx="3565080" cy="187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Programação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Orientada a Objetos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Thin"/>
                <a:ea typeface="Catamaran Thin"/>
              </a:rPr>
              <a:t>(com Python)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03080" y="1758600"/>
            <a:ext cx="4207320" cy="136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Prof. Rodrigo Rocha &lt;rodrigorgs@ufba.br&gt;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Instituto de Computação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pt-BR" sz="1800" spc="-1" strike="noStrike">
                <a:solidFill>
                  <a:srgbClr val="f3f3f3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Universidade Federal da Bahia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0" name="Google Shape;203;p12" descr=""/>
          <p:cNvPicPr/>
          <p:nvPr/>
        </p:nvPicPr>
        <p:blipFill>
          <a:blip r:embed="rId3"/>
          <a:srcRect l="11625" t="2845" r="32791" b="5628"/>
          <a:stretch/>
        </p:blipFill>
        <p:spPr>
          <a:xfrm>
            <a:off x="6048720" y="143640"/>
            <a:ext cx="2984400" cy="3294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779040" y="1503720"/>
            <a:ext cx="6316200" cy="288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Um tipo enumerado (enumeração) possui um conjunto limitado de valores identificados (membros). Exemplo: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o tipo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naipe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 possui os membros paus, copas, espadas e ouros (chamados de membros da enumeração)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o tipo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situação_pedido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 possui os membros recebido, pago, enviado e entregue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Tipos enumerados (enums)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8995B3F-A86E-45AB-93FB-9DD67AAF99B0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6EF8E796-645B-4506-A054-E1E1BEBF4EE2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6456960" y="581040"/>
            <a:ext cx="2540520" cy="420300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from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import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ESPADAS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COPAS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TextShape 3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Declaração de enums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
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em Python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TextShape 4"/>
          <p:cNvSpPr txBox="1"/>
          <p:nvPr/>
        </p:nvSpPr>
        <p:spPr>
          <a:xfrm>
            <a:off x="550440" y="1656000"/>
            <a:ext cx="5755320" cy="288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Enum é um tipo de classe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Cada membro possui um nome e um valor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⬡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valor pode ser int, str, ou outro tipo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Membros de uma enumeração são acessados como atributos estáticos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666F47A-B0EE-4041-8821-DC327DA15CF3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456960" y="581040"/>
            <a:ext cx="2540520" cy="420300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from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import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Enum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ESPADAS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COPAS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70c1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3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Uso de enums em Python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TextShape 4"/>
          <p:cNvSpPr txBox="1"/>
          <p:nvPr/>
        </p:nvSpPr>
        <p:spPr>
          <a:xfrm>
            <a:off x="550440" y="1656000"/>
            <a:ext cx="5755320" cy="288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Naipe.OUROS não é o valor 3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…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é um objeto do tipo Naipe, que possui atributos name='OUROS' e value=3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Naipes não são comparáveis com &lt; e &gt;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Naipe(3) is Naipe.OUROS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__members__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Você pode criar outros métodos (ex.: cor)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Membros estáticos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45BEADC7-FD83-494F-969A-305EB0A8216E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2" name="TextShape 3"/>
          <p:cNvSpPr txBox="1"/>
          <p:nvPr/>
        </p:nvSpPr>
        <p:spPr>
          <a:xfrm>
            <a:off x="779040" y="1503720"/>
            <a:ext cx="6316200" cy="288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Até agora vimos atributos e métodos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de instância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Atributos e métodos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estáticos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 (ou 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de classe</a:t>
            </a: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) são executados no contexto de uma classe, não de um objeto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Funcionam como variáveis globais e funções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Podem ser acessados mesmo sem criar objetos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4762800" y="199800"/>
            <a:ext cx="4257720" cy="502380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5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Carta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'♣️'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ESPADAS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'♠️'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COPAS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'♥️'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'♦️'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5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5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__init__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valor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=</a:t>
            </a:r>
            <a:r>
              <a:rPr b="0" lang="pt-BR" sz="15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None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valor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valor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5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5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is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5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None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    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5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Carta</a:t>
            </a:r>
            <a:r>
              <a:rPr b="0" lang="pt-BR" sz="15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5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B22E9EB-E07B-4467-A435-085DEC8C5B5C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Atributos estáticos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
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ou atributos de classe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4"/>
          <p:cNvSpPr/>
          <p:nvPr/>
        </p:nvSpPr>
        <p:spPr>
          <a:xfrm>
            <a:off x="5050440" y="609480"/>
            <a:ext cx="1693440" cy="1404360"/>
          </a:xfrm>
          <a:prstGeom prst="rect">
            <a:avLst/>
          </a:prstGeom>
          <a:solidFill>
            <a:srgbClr val="fff2cc">
              <a:alpha val="1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5"/>
          <p:cNvSpPr/>
          <p:nvPr/>
        </p:nvSpPr>
        <p:spPr>
          <a:xfrm>
            <a:off x="7184160" y="3733560"/>
            <a:ext cx="1150560" cy="459360"/>
          </a:xfrm>
          <a:prstGeom prst="rect">
            <a:avLst/>
          </a:prstGeom>
          <a:solidFill>
            <a:srgbClr val="fff2cc">
              <a:alpha val="1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6"/>
          <p:cNvSpPr/>
          <p:nvPr/>
        </p:nvSpPr>
        <p:spPr>
          <a:xfrm>
            <a:off x="1704960" y="1960200"/>
            <a:ext cx="2198520" cy="108756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São inicializados fora de qualquer método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1704960" y="3026880"/>
            <a:ext cx="2198520" cy="108828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São acessados através da classe: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
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Classe.atributo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067360" y="657000"/>
            <a:ext cx="3447720" cy="444492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7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qtd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7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0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7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7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__init__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7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qtd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+= </a:t>
            </a:r>
            <a:r>
              <a:rPr b="0" lang="pt-BR" sz="17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a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7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7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"aba"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b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7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7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"bote"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7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7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7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qtd</a:t>
            </a:r>
            <a:r>
              <a:rPr b="0" lang="pt-BR" sz="17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C4A4B3D0-0CBC-4CB7-BE14-73154DB28506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Atributos estáticos: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
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outro exemplo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1704960" y="1960200"/>
            <a:ext cx="2198520" cy="108828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Quais são os atributos estáticos e de instância?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1704960" y="3331800"/>
            <a:ext cx="2198520" cy="77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Qual a saída do programa?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6647CC2-0D22-4AF6-A09B-81AF9EC2FBA1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Métodos estáticos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
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ou de classe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4762800" y="276120"/>
            <a:ext cx="4257720" cy="438228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Carta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'♣️'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ESPADAS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'♠️'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COPAS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'♥️'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OUROS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'♦️'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@</a:t>
            </a: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classmethod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cor_do_naipe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naipe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in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[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PAUS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ESPADAS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]: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    </a:t>
            </a:r>
            <a:r>
              <a:rPr b="0" lang="pt-BR" sz="14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return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'preto'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else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    </a:t>
            </a:r>
            <a:r>
              <a:rPr b="0" lang="pt-BR" sz="1450" spc="-1" strike="noStrike">
                <a:solidFill>
                  <a:srgbClr val="af00db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return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'vermelho'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5050440" y="2321280"/>
            <a:ext cx="1270080" cy="348840"/>
          </a:xfrm>
          <a:prstGeom prst="rect">
            <a:avLst/>
          </a:prstGeom>
          <a:solidFill>
            <a:srgbClr val="fff2cc">
              <a:alpha val="1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770400" y="1739520"/>
            <a:ext cx="3551760" cy="77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Sua definição é precedida de 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@classmethod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>
            <a:off x="770400" y="2727360"/>
            <a:ext cx="3551760" cy="77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Recebem como parâmetro uma referência para a 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classe 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(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onsolas"/>
                <a:ea typeface="Consolas"/>
              </a:rPr>
              <a:t>cls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7"/>
          <p:cNvSpPr/>
          <p:nvPr/>
        </p:nvSpPr>
        <p:spPr>
          <a:xfrm>
            <a:off x="6681600" y="2681640"/>
            <a:ext cx="310320" cy="279720"/>
          </a:xfrm>
          <a:prstGeom prst="rect">
            <a:avLst/>
          </a:prstGeom>
          <a:solidFill>
            <a:srgbClr val="fff2cc">
              <a:alpha val="15000"/>
            </a:srgbClr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8"/>
          <p:cNvSpPr/>
          <p:nvPr/>
        </p:nvSpPr>
        <p:spPr>
          <a:xfrm>
            <a:off x="770400" y="3718080"/>
            <a:ext cx="3551760" cy="140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Não</a:t>
            </a: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 recebem referência para um objeto (self), e por isso não acessam atributos e métodos de instância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9"/>
          <p:cNvSpPr/>
          <p:nvPr/>
        </p:nvSpPr>
        <p:spPr>
          <a:xfrm>
            <a:off x="5631480" y="4516560"/>
            <a:ext cx="2570760" cy="70560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Ver também </a:t>
            </a:r>
            <a:r>
              <a:rPr b="0" lang="pt-BR" sz="16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Medium"/>
                <a:ea typeface="Catamaran Medium"/>
              </a:rPr>
              <a:t>@staticmethod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17D7BA85-E778-4D13-AAAB-9F5611FEA9A9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Métodos estáticos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
</a:t>
            </a: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ou de classe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829480" y="199800"/>
            <a:ext cx="2941920" cy="604008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Bel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__init__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cumprimenta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'Oi'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nome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@</a:t>
            </a: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classmethod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metodo1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,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msg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msg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metodo2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@</a:t>
            </a: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classmethod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4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metodo2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cls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450" spc="-1" strike="noStrike">
                <a:solidFill>
                  <a:srgbClr val="a31515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'metodo2'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4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Bel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4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metodo1</a:t>
            </a:r>
            <a:r>
              <a:rPr b="0" lang="pt-BR" sz="14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(msg)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1379880" y="2044440"/>
            <a:ext cx="3551760" cy="140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Métodos estáticos podem chamar outros métodos estáticos e acessar atributos estáticos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1379880" y="3339720"/>
            <a:ext cx="3551760" cy="108756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Eles podem ser chamados mesmo se não tivermos um objeto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Por que usar membros estáticos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79040" y="1503720"/>
            <a:ext cx="6316200" cy="28839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Membros estáticos são como variáveis e funções globais, com uma diferença: o acesso é prefixado pelo nome da classe, o que evita colisão de nomes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29760">
              <a:lnSpc>
                <a:spcPct val="100000"/>
              </a:lnSpc>
              <a:buClr>
                <a:srgbClr val="9d91ee"/>
              </a:buClr>
              <a:buFont typeface="Catamaran Light"/>
              <a:buChar char="⬢"/>
            </a:pPr>
            <a:r>
              <a:rPr b="0" lang="pt-BR" sz="24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Em algumas linguagens OO (ex.: Java), não existem funções e variáveis globais, portanto é necessário usar membros estáticos para emular o seu funcionamento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288312A5-6484-4021-87DF-029B18E1AE87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ED9053DB-B569-4A56-95F0-E09532A62366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009960" y="1495440"/>
            <a:ext cx="3362040" cy="360972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22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22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22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22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22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22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__init__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22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22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22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22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22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22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22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3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Atenção!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608480" y="2089440"/>
            <a:ext cx="1718280" cy="77220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atributo estático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771280" y="3613680"/>
            <a:ext cx="1241640" cy="70560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variável local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2130840" y="4146840"/>
            <a:ext cx="1881720" cy="70560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6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atributo de instância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779040" y="835920"/>
            <a:ext cx="6010200" cy="39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Atenção!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4805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r">
              <a:lnSpc>
                <a:spcPct val="100000"/>
              </a:lnSpc>
            </a:pPr>
            <a:fld id="{7956E41B-9188-4459-8D89-343AC5D1B4B6}" type="slidenum">
              <a:rPr b="0" lang="pt-BR" sz="1300" spc="-1" strike="noStrike">
                <a:solidFill>
                  <a:srgbClr val="725dcf"/>
                </a:solidFill>
                <a:uFill>
                  <a:solidFill>
                    <a:srgbClr val="ffffff"/>
                  </a:solidFill>
                </a:uFill>
                <a:latin typeface="Catamaran"/>
                <a:ea typeface="Catamar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5600880" y="809640"/>
            <a:ext cx="3362040" cy="3826800"/>
          </a:xfrm>
          <a:prstGeom prst="rect">
            <a:avLst/>
          </a:prstGeom>
          <a:solidFill>
            <a:schemeClr val="lt1"/>
          </a:solidFill>
          <a:ln w="19080">
            <a:solidFill>
              <a:srgbClr val="000000"/>
            </a:solidFill>
            <a:custDash>
              <a:ds d="1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class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1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</a:t>
            </a:r>
            <a:r>
              <a:rPr b="0" lang="pt-BR" sz="165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def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</a:t>
            </a: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__init__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      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self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098658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2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obj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 = 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267f99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Sic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650" spc="-1" strike="noStrike">
                <a:solidFill>
                  <a:srgbClr val="795e26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print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(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obj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.</a:t>
            </a:r>
            <a:r>
              <a:rPr b="0" lang="pt-BR" sz="1650" spc="-1" strike="noStrike">
                <a:solidFill>
                  <a:srgbClr val="00108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x</a:t>
            </a:r>
            <a:r>
              <a:rPr b="0" lang="pt-BR" sz="165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Ubuntu Mono"/>
                <a:ea typeface="Ubuntu Mono"/>
              </a:rPr>
              <a:t>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741240" y="1584360"/>
            <a:ext cx="3996720" cy="140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Como não existe atributo de instância chamado x, o interpretador Python busca um atributo estático chamado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350720" y="3337200"/>
            <a:ext cx="2873520" cy="772920"/>
          </a:xfrm>
          <a:prstGeom prst="rect">
            <a:avLst/>
          </a:prstGeom>
          <a:solidFill>
            <a:srgbClr val="ffffff"/>
          </a:solidFill>
          <a:ln w="19080">
            <a:solidFill>
              <a:srgbClr val="89828f"/>
            </a:solidFill>
            <a:custDash>
              <a:ds d="100000" sp="300000"/>
            </a:custDash>
            <a:round/>
          </a:ln>
          <a:effectLst>
            <a:outerShdw algn="bl" blurRad="71438" dir="3000000" dist="66675" rotWithShape="0">
              <a:srgbClr val="89828f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800" spc="-1" strike="noStrike">
                <a:solidFill>
                  <a:srgbClr val="210635"/>
                </a:solidFill>
                <a:uFill>
                  <a:solidFill>
                    <a:srgbClr val="ffffff"/>
                  </a:solidFill>
                </a:uFill>
                <a:latin typeface="Catamaran Light"/>
                <a:ea typeface="Catamaran Light"/>
              </a:rPr>
              <a:t>Aqui é criado um atributo de instância chamado x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6"/>
          <p:cNvSpPr/>
          <p:nvPr/>
        </p:nvSpPr>
        <p:spPr>
          <a:xfrm flipH="1" rot="10800000">
            <a:off x="6331320" y="3727080"/>
            <a:ext cx="2106720" cy="78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7"/>
          <p:cNvSpPr/>
          <p:nvPr/>
        </p:nvSpPr>
        <p:spPr>
          <a:xfrm>
            <a:off x="4738320" y="2133720"/>
            <a:ext cx="1623600" cy="44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LibreOffice/5.1.2.2$Windows_x86 LibreOffice_project/d3bf12ecb743fc0d20e0be0c58ca359301eb705f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2025-09-26T15:50:32Z</dcterms:modified>
  <cp:revision>1</cp:revision>
  <dc:subject/>
  <dc:title/>
</cp:coreProperties>
</file>