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Catamaran"/>
      <p:regular r:id="rId38"/>
      <p:bold r:id="rId39"/>
    </p:embeddedFont>
    <p:embeddedFont>
      <p:font typeface="Catamaran Thin"/>
      <p:regular r:id="rId40"/>
      <p:bold r:id="rId41"/>
    </p:embeddedFont>
    <p:embeddedFont>
      <p:font typeface="Ubuntu Mono"/>
      <p:regular r:id="rId42"/>
      <p:bold r:id="rId43"/>
      <p:italic r:id="rId44"/>
      <p:boldItalic r:id="rId45"/>
    </p:embeddedFont>
    <p:embeddedFont>
      <p:font typeface="Catamaran Light"/>
      <p:regular r:id="rId46"/>
      <p:bold r:id="rId47"/>
    </p:embeddedFont>
    <p:embeddedFont>
      <p:font typeface="Catamaran Medium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tamaranThin-regular.fntdata"/><Relationship Id="rId42" Type="http://schemas.openxmlformats.org/officeDocument/2006/relationships/font" Target="fonts/UbuntuMono-regular.fntdata"/><Relationship Id="rId41" Type="http://schemas.openxmlformats.org/officeDocument/2006/relationships/font" Target="fonts/CatamaranThin-bold.fntdata"/><Relationship Id="rId44" Type="http://schemas.openxmlformats.org/officeDocument/2006/relationships/font" Target="fonts/UbuntuMono-italic.fntdata"/><Relationship Id="rId43" Type="http://schemas.openxmlformats.org/officeDocument/2006/relationships/font" Target="fonts/UbuntuMono-bold.fntdata"/><Relationship Id="rId46" Type="http://schemas.openxmlformats.org/officeDocument/2006/relationships/font" Target="fonts/CatamaranLight-regular.fntdata"/><Relationship Id="rId45" Type="http://schemas.openxmlformats.org/officeDocument/2006/relationships/font" Target="fonts/Ubuntu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atamaranMedium-regular.fntdata"/><Relationship Id="rId47" Type="http://schemas.openxmlformats.org/officeDocument/2006/relationships/font" Target="fonts/CatamaranLight-bold.fntdata"/><Relationship Id="rId49" Type="http://schemas.openxmlformats.org/officeDocument/2006/relationships/font" Target="fonts/Catamaran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Catamaran-bold.fntdata"/><Relationship Id="rId38" Type="http://schemas.openxmlformats.org/officeDocument/2006/relationships/font" Target="fonts/Catamaran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8afa910fe_0_3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8afa910f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81f9e6b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81f9e6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a51612cf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a51612c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ea51612cfd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ea51612c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a51612cfd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a51612c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a51612cfd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a51612cf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a51612cfd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a51612c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a51612cfd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a51612cf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a51612cfd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a51612c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ea51612cfd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ea51612c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ea51612cfd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ea51612cf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a51612cfd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a51612cf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a51612cfd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ea51612cf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a51612cfd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a51612cf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a51612cfd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a51612cf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a51612cfd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ea51612cf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a51612cfd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a51612cf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ea51612cfd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ea51612c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a51612cfd_0_1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a51612cf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981f9e6b2a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981f9e6b2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a51612cfd_0_1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a51612cf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81f9e6b2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981f9e6b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a51612cfd_0_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a51612cf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981f9e6b2a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981f9e6b2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981f9e6b2a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981f9e6b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981f9e6b2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981f9e6b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981f9e6b2a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981f9e6b2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a51612cfd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a51612c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a51612cfd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a51612c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a51612cfd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ea51612cf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a51612cfd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a51612cf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172d755e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172d75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63bc14316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63bc143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08" name="Google Shape;108;p7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9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42" name="Google Shape;142;p9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55" name="Google Shape;155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i="0" sz="18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sz="32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 algn="r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file/d/0BxR1naE0JfyzV2JVbkYwRE5odGM/edit" TargetMode="External"/><Relationship Id="rId4" Type="http://schemas.openxmlformats.org/officeDocument/2006/relationships/hyperlink" Target="https://docs.google.com/file/d/0BxR1naE0JfyzV2JVbkYwRE5odGM/edi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ealpython.com/solid-principles-pyth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Princípios de projeto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878" y="3802776"/>
            <a:ext cx="617450" cy="101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2079" y="3802776"/>
            <a:ext cx="659440" cy="101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2"/>
          <p:cNvPicPr preferRelativeResize="0"/>
          <p:nvPr/>
        </p:nvPicPr>
        <p:blipFill rotWithShape="1">
          <a:blip r:embed="rId5">
            <a:alphaModFix/>
          </a:blip>
          <a:srcRect b="5628" l="11623" r="32786" t="2846"/>
          <a:stretch/>
        </p:blipFill>
        <p:spPr>
          <a:xfrm>
            <a:off x="6048750" y="143775"/>
            <a:ext cx="2984898" cy="3295212"/>
          </a:xfrm>
          <a:custGeom>
            <a:rect b="b" l="l" r="r" t="t"/>
            <a:pathLst>
              <a:path extrusionOk="0" h="21456" w="21598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702900" y="391275"/>
            <a:ext cx="3565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Programação</a:t>
            </a:r>
            <a:endParaRPr sz="30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Orientada a Objetos</a:t>
            </a:r>
            <a:endParaRPr sz="30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(com Python)</a:t>
            </a:r>
            <a:endParaRPr sz="3000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702900" y="1758425"/>
            <a:ext cx="4207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Prof. Rodrigo Rocha &lt;rodrigorgs@ufba.br&gt;</a:t>
            </a:r>
            <a:endParaRPr sz="1800">
              <a:solidFill>
                <a:schemeClr val="lt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Catamaran"/>
                <a:ea typeface="Catamaran"/>
                <a:cs typeface="Catamaran"/>
                <a:sym typeface="Catamaran"/>
              </a:rPr>
              <a:t>Instituto de Computação</a:t>
            </a:r>
            <a:endParaRPr sz="1800">
              <a:solidFill>
                <a:srgbClr val="F3F3F3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Catamaran"/>
                <a:ea typeface="Catamaran"/>
                <a:cs typeface="Catamaran"/>
                <a:sym typeface="Catamaran"/>
              </a:rPr>
              <a:t>Universidade Federal da Bahia</a:t>
            </a:r>
            <a:endParaRPr sz="1800">
              <a:solidFill>
                <a:srgbClr val="F3F3F3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Se A depende de B, então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mudanças</a:t>
            </a:r>
            <a:r>
              <a:rPr lang="en"/>
              <a:t> em B podem afetar A, fazendo com que A também precisa ser modificada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⬢"/>
            </a:pPr>
            <a:r>
              <a:rPr lang="en">
                <a:solidFill>
                  <a:srgbClr val="999999"/>
                </a:solidFill>
              </a:rPr>
              <a:t>(Analogia: mudanças são como vírus que se propagam através das dependências)</a:t>
            </a:r>
            <a:endParaRPr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Por isso, devemos evitar dependências desnecessárias, e buscar depender de código estável (que tende a não mudar)</a:t>
            </a:r>
            <a:endParaRPr/>
          </a:p>
        </p:txBody>
      </p:sp>
      <p:sp>
        <p:nvSpPr>
          <p:cNvPr id="261" name="Google Shape;261;p2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Dependência</a:t>
            </a:r>
            <a:endParaRPr/>
          </a:p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Acoplamento</a:t>
            </a:r>
            <a:endParaRPr/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Acoplamento representa o grau em que uma classe depende de outra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Dizemos que duas classes estão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fortemente acopladas</a:t>
            </a:r>
            <a:r>
              <a:rPr lang="en"/>
              <a:t> quando uma classe depende de muitos detalhes da outra, fazendo com que mudanças em uma demandem mudanças na outra, tornando difícil usar uma classe sem usar a outra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rigidez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fragilidade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imobilidade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viscosidade</a:t>
            </a:r>
            <a:endParaRPr/>
          </a:p>
        </p:txBody>
      </p:sp>
      <p:sp>
        <p:nvSpPr>
          <p:cNvPr id="275" name="Google Shape;275;p2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Sintomas de um projeto ruim</a:t>
            </a:r>
            <a:endParaRPr/>
          </a:p>
        </p:txBody>
      </p:sp>
      <p:sp>
        <p:nvSpPr>
          <p:cNvPr id="276" name="Google Shape;276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109800" y="4582800"/>
            <a:ext cx="48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Robert C. Martin. </a:t>
            </a:r>
            <a:r>
              <a:rPr lang="en" u="sng">
                <a:solidFill>
                  <a:schemeClr val="hlink"/>
                </a:solidFill>
                <a:hlinkClick r:id="rId4"/>
              </a:rPr>
              <a:t>Design Principles and Design Patterns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Rigidez (mudanças em cascata)</a:t>
            </a:r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</a:t>
            </a:r>
            <a:r>
              <a:rPr lang="en"/>
              <a:t>m software rígido é aquele que é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difícil de alterar</a:t>
            </a:r>
            <a:r>
              <a:rPr lang="en"/>
              <a:t>; mesmo uma pequena mudança (para corrigir um bug simples, por exemplo) requer outras mudanças, que requer outras mudanças... Com um software rígido, é difícil estimar quanto tempo uma mudança vai levar para ser implementada.</a:t>
            </a:r>
            <a:endParaRPr/>
          </a:p>
        </p:txBody>
      </p:sp>
      <p:sp>
        <p:nvSpPr>
          <p:cNvPr id="284" name="Google Shape;28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Fragilidade</a:t>
            </a:r>
            <a:r>
              <a:rPr lang="en"/>
              <a:t> (fácil introduzir erros)</a:t>
            </a:r>
            <a:endParaRPr/>
          </a:p>
        </p:txBody>
      </p:sp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</a:t>
            </a:r>
            <a:r>
              <a:rPr lang="en"/>
              <a:t>m software frágil é aquele que no qual uma mudança em uma parte do código introduz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bugs</a:t>
            </a:r>
            <a:r>
              <a:rPr lang="en"/>
              <a:t> em diversas outras partes, mesmo partes que aparentemente não têm nada a ver com a parte que foi alterada.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Imobilidade</a:t>
            </a:r>
            <a:r>
              <a:rPr lang="en"/>
              <a:t> (difícil de reusar)</a:t>
            </a:r>
            <a:endParaRPr/>
          </a:p>
        </p:txBody>
      </p:sp>
      <p:sp>
        <p:nvSpPr>
          <p:cNvPr id="297" name="Google Shape;297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</a:t>
            </a:r>
            <a:r>
              <a:rPr lang="en"/>
              <a:t>m software imóvel é aquele que possui muitas partes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difíceis de serem reusadas</a:t>
            </a:r>
            <a:r>
              <a:rPr lang="en"/>
              <a:t> em outros contextos (possivelmente devido a fortes acoplamentos). Isso pode ser observado quando se deseja implementar uma funcionalidade muito similar a outra que já foi implementada, mas é mais fácil reimplementar a funcionalidade do que reusar o que já foi implementado.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626675" y="1579750"/>
            <a:ext cx="4530000" cy="3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⬢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Um determinado programa salva as notas dos alunos em um arquivo notas.txt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⬢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A função ao lado calcula a média das notas que estão no arquivo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tamaran"/>
              <a:buChar char="⬢"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Essa função é muito específica! Se em outras partes do programa precisarmos ler as notas de um arquivo diferente, ou mesmo da memória, não conseguiremos usar essa função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04" name="Google Shape;304;p2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Imobilidade: exemplo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5117975" y="1537100"/>
            <a:ext cx="38199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calcula_media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():</a:t>
            </a:r>
            <a:endParaRPr sz="15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soma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0.0</a:t>
            </a:r>
            <a:endParaRPr sz="1500">
              <a:solidFill>
                <a:srgbClr val="09865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n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0</a:t>
            </a:r>
            <a:endParaRPr sz="1500">
              <a:solidFill>
                <a:srgbClr val="09865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  with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fopen(</a:t>
            </a:r>
            <a:r>
              <a:rPr lang="en" sz="150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'notas.txt'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50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'r'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 </a:t>
            </a:r>
            <a:r>
              <a:rPr lang="en" sz="150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as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f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5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  for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line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in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f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5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  soma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+=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float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line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5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  n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+=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endParaRPr sz="1500">
              <a:solidFill>
                <a:srgbClr val="098658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  return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soma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latin typeface="Ubuntu Mono"/>
                <a:ea typeface="Ubuntu Mono"/>
                <a:cs typeface="Ubuntu Mono"/>
                <a:sym typeface="Ubuntu Mono"/>
              </a:rPr>
              <a:t>/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endParaRPr sz="150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AF00DB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779100" y="836000"/>
            <a:ext cx="65469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Viscosidade</a:t>
            </a:r>
            <a:r>
              <a:rPr lang="en"/>
              <a:t> (propenso a gambiarra)</a:t>
            </a:r>
            <a:endParaRPr/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</a:t>
            </a:r>
            <a:r>
              <a:rPr lang="en"/>
              <a:t>m software viscoso é aquele no qual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é mais fácil</a:t>
            </a:r>
            <a:r>
              <a:rPr lang="en"/>
              <a:t> implementar mudanças com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gambiarras</a:t>
            </a:r>
            <a:r>
              <a:rPr lang="en"/>
              <a:t> do que da forma "certa", isto é, que preserva a integridade conceitual.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Princípios de projeto OO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Os princípios de projeto são orientações de como projetar um sistema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Eles são genéricos e às vezes um princípio contradiz outro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Deve-se usar o bom senso e a experiência para saber quando aplicar cada princípio, e em que medida</a:t>
            </a:r>
            <a:endParaRPr/>
          </a:p>
        </p:txBody>
      </p:sp>
      <p:sp>
        <p:nvSpPr>
          <p:cNvPr id="324" name="Google Shape;324;p30"/>
          <p:cNvSpPr txBox="1"/>
          <p:nvPr>
            <p:ph type="title"/>
          </p:nvPr>
        </p:nvSpPr>
        <p:spPr>
          <a:xfrm>
            <a:off x="779100" y="836000"/>
            <a:ext cx="65469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Princípios</a:t>
            </a:r>
            <a:endParaRPr/>
          </a:p>
        </p:txBody>
      </p:sp>
      <p:sp>
        <p:nvSpPr>
          <p:cNvPr id="325" name="Google Shape;325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O projeto de um software OO é uma visão geral do software: quais são as classes e suas principais partes, e como elas se relacionam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No projeto, a implementação completa de cada método não é relevante</a:t>
            </a:r>
            <a:endParaRPr/>
          </a:p>
        </p:txBody>
      </p:sp>
      <p:sp>
        <p:nvSpPr>
          <p:cNvPr id="210" name="Google Shape;21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779100" y="836000"/>
            <a:ext cx="65469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KISS (keep it simple, stupid)</a:t>
            </a:r>
            <a:endParaRPr/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"Mantenha simples"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</a:t>
            </a:r>
            <a:r>
              <a:rPr lang="en"/>
              <a:t>usque soluções simples; evite complexidade desnecessária</a:t>
            </a:r>
            <a:endParaRPr/>
          </a:p>
        </p:txBody>
      </p:sp>
      <p:sp>
        <p:nvSpPr>
          <p:cNvPr id="332" name="Google Shape;332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"Você não vai precisar disso"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Relacionado ao princípio KISS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</a:t>
            </a:r>
            <a:r>
              <a:rPr lang="en"/>
              <a:t>ão implemente algo pensando que pode ser útil no futuro; implementado quando (e se) for necessário</a:t>
            </a:r>
            <a:endParaRPr/>
          </a:p>
        </p:txBody>
      </p:sp>
      <p:sp>
        <p:nvSpPr>
          <p:cNvPr id="338" name="Google Shape;338;p32"/>
          <p:cNvSpPr txBox="1"/>
          <p:nvPr>
            <p:ph type="title"/>
          </p:nvPr>
        </p:nvSpPr>
        <p:spPr>
          <a:xfrm>
            <a:off x="779100" y="836000"/>
            <a:ext cx="65469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YAGNI</a:t>
            </a:r>
            <a:r>
              <a:rPr lang="en"/>
              <a:t> (you're not gonna need it)</a:t>
            </a:r>
            <a:endParaRPr/>
          </a:p>
        </p:txBody>
      </p: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779100" y="1503550"/>
            <a:ext cx="76359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</a:t>
            </a:r>
            <a:r>
              <a:rPr lang="en" sz="1900"/>
              <a:t>vite duplicação de código, pois isso está associado a problemas:</a:t>
            </a:r>
            <a:endParaRPr sz="19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⬢"/>
            </a:pPr>
            <a:r>
              <a:rPr b="1" lang="en" sz="1900">
                <a:latin typeface="Catamaran"/>
                <a:ea typeface="Catamaran"/>
                <a:cs typeface="Catamaran"/>
                <a:sym typeface="Catamaran"/>
              </a:rPr>
              <a:t>Cópias imperfeitas</a:t>
            </a:r>
            <a:r>
              <a:rPr lang="en" sz="1900"/>
              <a:t>. Ao duplicar trechos de código, você pode esquecer algum detalhe (ex.: esquecer de copiar uma linha de código) e portanto fazer uma cópia que não funciona do jeito desejado</a:t>
            </a:r>
            <a:endParaRPr sz="1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⬢"/>
            </a:pPr>
            <a:r>
              <a:rPr b="1" lang="en" sz="1900">
                <a:latin typeface="Catamaran"/>
                <a:ea typeface="Catamaran"/>
                <a:cs typeface="Catamaran"/>
                <a:sym typeface="Catamaran"/>
              </a:rPr>
              <a:t>Mudança na funcionalidade</a:t>
            </a:r>
            <a:r>
              <a:rPr lang="en" sz="1900"/>
              <a:t>. Se um dia a lógica daquela funcionalidade mudar, você precisará alterar todas as cópias. Se você se esquecer de mudar alguma, seu sistema se comportará de forma inconsistente</a:t>
            </a:r>
            <a:endParaRPr sz="1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⬢"/>
            </a:pPr>
            <a:r>
              <a:rPr b="1" lang="en" sz="1900">
                <a:latin typeface="Catamaran"/>
                <a:ea typeface="Catamaran"/>
                <a:cs typeface="Catamaran"/>
                <a:sym typeface="Catamaran"/>
              </a:rPr>
              <a:t>Dificuldade de compreensão</a:t>
            </a:r>
            <a:r>
              <a:rPr lang="en" sz="1900"/>
              <a:t>. Ao encontrar um trecho de código parecido com um que você já conhece, você precisará lê-lo com cuidado para saber se ele é igual ao que você conhece (e faz a mesma coisa)</a:t>
            </a:r>
            <a:endParaRPr sz="1900"/>
          </a:p>
        </p:txBody>
      </p:sp>
      <p:sp>
        <p:nvSpPr>
          <p:cNvPr id="345" name="Google Shape;345;p33"/>
          <p:cNvSpPr txBox="1"/>
          <p:nvPr>
            <p:ph type="title"/>
          </p:nvPr>
        </p:nvSpPr>
        <p:spPr>
          <a:xfrm>
            <a:off x="779100" y="836000"/>
            <a:ext cx="65469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</a:t>
            </a:r>
            <a:r>
              <a:rPr lang="en"/>
              <a:t> (don't repeat yourself)</a:t>
            </a:r>
            <a:endParaRPr/>
          </a:p>
        </p:txBody>
      </p:sp>
      <p:sp>
        <p:nvSpPr>
          <p:cNvPr id="346" name="Google Shape;346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Encapsule o que varia</a:t>
            </a:r>
            <a:endParaRPr/>
          </a:p>
        </p:txBody>
      </p:sp>
      <p:sp>
        <p:nvSpPr>
          <p:cNvPr id="352" name="Google Shape;352;p34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Separe o código propenso a mudar (instável) do código que provavelmente não vai mudar (estável) (ex.: em classes diferentes, ou em métodos diferentes)</a:t>
            </a:r>
            <a:endParaRPr/>
          </a:p>
        </p:txBody>
      </p:sp>
      <p:sp>
        <p:nvSpPr>
          <p:cNvPr id="353" name="Google Shape;353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Esconda detalhes de implementação (propensos a mudar) de uma classe e exponha apenas informação essencial (mais estável) através de interfaces bem definidas</a:t>
            </a:r>
            <a:endParaRPr/>
          </a:p>
        </p:txBody>
      </p:sp>
      <p:sp>
        <p:nvSpPr>
          <p:cNvPr id="359" name="Google Shape;359;p3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Ocultamento de informação</a:t>
            </a:r>
            <a:endParaRPr/>
          </a:p>
        </p:txBody>
      </p:sp>
      <p:sp>
        <p:nvSpPr>
          <p:cNvPr id="360" name="Google Shape;36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idx="1" type="body"/>
          </p:nvPr>
        </p:nvSpPr>
        <p:spPr>
          <a:xfrm>
            <a:off x="779100" y="1503550"/>
            <a:ext cx="48594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Se um método acessa muitas informações de uma determinada classe (feature envy), ele deve estar nessa classe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No exemplo, o método recebe_dano acessa apenas o atributo texto de MostradorVidas; seria melhor movê-lo para a classe MostradorVidas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⬢"/>
            </a:pPr>
            <a:r>
              <a:rPr lang="en" sz="1800"/>
              <a:t>Se alterarmos a representação do texto, é preciso alterar recebe_dano; é melhor agrupar na mesma classe código que muda junto</a:t>
            </a:r>
            <a:endParaRPr sz="1800"/>
          </a:p>
        </p:txBody>
      </p:sp>
      <p:sp>
        <p:nvSpPr>
          <p:cNvPr id="366" name="Google Shape;366;p3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Evite Feature Envy</a:t>
            </a:r>
            <a:endParaRPr/>
          </a:p>
        </p:txBody>
      </p:sp>
      <p:sp>
        <p:nvSpPr>
          <p:cNvPr id="367" name="Google Shape;367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36"/>
          <p:cNvSpPr txBox="1"/>
          <p:nvPr/>
        </p:nvSpPr>
        <p:spPr>
          <a:xfrm>
            <a:off x="5764950" y="1130925"/>
            <a:ext cx="30000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Jogador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self, nome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b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 = nome</a:t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mostrador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MostradorVidas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recebe_dano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mostrador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texto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\</a:t>
            </a:r>
            <a:b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     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mostrador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texto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[:</a:t>
            </a:r>
            <a:r>
              <a:rPr lang="en" sz="1150">
                <a:latin typeface="Ubuntu Mono"/>
                <a:ea typeface="Ubuntu Mono"/>
                <a:cs typeface="Ubuntu Mono"/>
                <a:sym typeface="Ubuntu Mono"/>
              </a:rPr>
              <a:t>-</a:t>
            </a:r>
            <a:r>
              <a:rPr lang="en" sz="1150">
                <a:solidFill>
                  <a:srgbClr val="098658"/>
                </a:solidFill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]</a:t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MostradorVidas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r>
              <a:rPr lang="en" sz="115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15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  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15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texto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15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15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"♥♥♥"</a:t>
            </a:r>
            <a:endParaRPr sz="1150">
              <a:solidFill>
                <a:srgbClr val="A31515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 de Demeter</a:t>
            </a:r>
            <a:endParaRPr/>
          </a:p>
        </p:txBody>
      </p:sp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"Fale com seus amigos; não fale com amigos de amigos".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Dentro de um método, só acesse membros que são: (1) recebidos como parâmetro, ou (2) criados localmente, ou (3) atributos do objeto, ou (4) variáveis globais (ex.: atributos estáticos).</a:t>
            </a:r>
            <a:endParaRPr/>
          </a:p>
        </p:txBody>
      </p:sp>
      <p:sp>
        <p:nvSpPr>
          <p:cNvPr id="375" name="Google Shape;375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Lei de Demeter</a:t>
            </a:r>
            <a:endParaRPr/>
          </a:p>
        </p:txBody>
      </p: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356925" y="1381975"/>
            <a:ext cx="338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endParaRPr sz="120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endParaRPr sz="120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relatorio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en" sz="12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b="1" lang="en" sz="120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Viola a Lei de Demeter:</a:t>
            </a:r>
            <a:endParaRPr b="1" sz="1200">
              <a:solidFill>
                <a:srgbClr val="008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" sz="1200" u="sng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b="1" lang="en" sz="1200" u="sng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b="1" lang="en" sz="1200" u="sng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b="1" lang="en" sz="1200" u="sng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b="1" lang="en" sz="1200" u="sng">
                <a:solidFill>
                  <a:srgbClr val="B45F06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endParaRPr b="1" sz="1200" u="sng">
              <a:solidFill>
                <a:srgbClr val="B45F06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f</a:t>
            </a:r>
            <a:r>
              <a:rPr lang="en" sz="120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"O nome do motorista é 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en" sz="120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565950" y="326700"/>
            <a:ext cx="36345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name</a:t>
            </a:r>
            <a:endParaRPr sz="120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class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__init__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,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endParaRPr sz="120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b="1"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@</a:t>
            </a:r>
            <a:r>
              <a:rPr b="1" lang="en" sz="12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property</a:t>
            </a:r>
            <a:endParaRPr b="1" sz="1200">
              <a:solidFill>
                <a:srgbClr val="267F99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b="1"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nome_do_motorista</a:t>
            </a: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b="1"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b="1"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    </a:t>
            </a:r>
            <a:r>
              <a:rPr b="1" lang="en" sz="1200">
                <a:solidFill>
                  <a:srgbClr val="AF00DB"/>
                </a:solidFill>
                <a:latin typeface="Ubuntu Mono"/>
                <a:ea typeface="Ubuntu Mono"/>
                <a:cs typeface="Ubuntu Mono"/>
                <a:sym typeface="Ubuntu Mono"/>
              </a:rPr>
              <a:t>return</a:t>
            </a: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self</a:t>
            </a: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b="1"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motorista</a:t>
            </a: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.name</a:t>
            </a:r>
            <a:endParaRPr b="1"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relatorio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en" sz="12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):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OK (não viola a lei de Demeter)</a:t>
            </a:r>
            <a:endParaRPr sz="1200">
              <a:solidFill>
                <a:srgbClr val="008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b="1"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carro</a:t>
            </a:r>
            <a:r>
              <a:rPr b="1"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</a:t>
            </a:r>
            <a:r>
              <a:rPr b="1"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nome_do_motorista</a:t>
            </a:r>
            <a:endParaRPr b="1" sz="1200">
              <a:solidFill>
                <a:srgbClr val="00108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lang="en" sz="1200">
                <a:solidFill>
                  <a:srgbClr val="795E26"/>
                </a:solidFill>
                <a:latin typeface="Ubuntu Mono"/>
                <a:ea typeface="Ubuntu Mono"/>
                <a:cs typeface="Ubuntu Mono"/>
                <a:sym typeface="Ubuntu Mono"/>
              </a:rPr>
              <a:t>print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f</a:t>
            </a:r>
            <a:r>
              <a:rPr lang="en" sz="120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"O nome do motorista é 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{</a:t>
            </a:r>
            <a:r>
              <a:rPr lang="en" sz="12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2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}</a:t>
            </a:r>
            <a:r>
              <a:rPr lang="en" sz="1200">
                <a:solidFill>
                  <a:srgbClr val="A31515"/>
                </a:solidFill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" sz="12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2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6450225" y="402900"/>
            <a:ext cx="2655600" cy="417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No 2º exemplo, a função relatório, que recebe um Carro, não depende da classe Motorista, e portanto não será afetada por alterações nela (contanto que a classe Carro seja atualizada)</a:t>
            </a:r>
            <a:endParaRPr sz="2000"/>
          </a:p>
        </p:txBody>
      </p:sp>
      <p:sp>
        <p:nvSpPr>
          <p:cNvPr id="385" name="Google Shape;385;p38"/>
          <p:cNvSpPr/>
          <p:nvPr/>
        </p:nvSpPr>
        <p:spPr>
          <a:xfrm>
            <a:off x="2777250" y="1939450"/>
            <a:ext cx="860400" cy="4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Favoreça composição a herança</a:t>
            </a:r>
            <a:endParaRPr/>
          </a:p>
        </p:txBody>
      </p:sp>
      <p:sp>
        <p:nvSpPr>
          <p:cNvPr id="391" name="Google Shape;39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9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 sz="2200"/>
              <a:t>A classe A possuir um objeto do tipo B (composição) é mais flexível do que A estender B (herança), pois: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2200"/>
              <a:t>A classe A pode oferecer para seus seus clientes somente as funcionalidades relevantes de B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 sz="2200"/>
              <a:t>A classe A pode usar funcionalidades de uma subclasse de B, que pode ser trocada em tempo de execução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Princípios SOLID</a:t>
            </a:r>
            <a:endParaRPr/>
          </a:p>
        </p:txBody>
      </p:sp>
      <p:sp>
        <p:nvSpPr>
          <p:cNvPr id="398" name="Google Shape;398;p40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Single Responsibility Principle (SRP)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Open/Closed Principle (OCP)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Liskov Substitution Principle (LSP)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Interface Segregation Principle (ISP)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Dependency Inversion Principle (DIP)</a:t>
            </a:r>
            <a:endParaRPr/>
          </a:p>
        </p:txBody>
      </p:sp>
      <p:sp>
        <p:nvSpPr>
          <p:cNvPr id="399" name="Google Shape;399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0"/>
          <p:cNvSpPr txBox="1"/>
          <p:nvPr/>
        </p:nvSpPr>
        <p:spPr>
          <a:xfrm>
            <a:off x="158775" y="4540150"/>
            <a:ext cx="55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https://realpython.com/solid-principles-python/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Projetando uma classe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Alguns padrões de projeto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É uma solução genérica para um problema recorrente referente ao projeto (design) OO</a:t>
            </a:r>
            <a:endParaRPr/>
          </a:p>
        </p:txBody>
      </p:sp>
      <p:sp>
        <p:nvSpPr>
          <p:cNvPr id="411" name="Google Shape;411;p4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Padrão de projeto</a:t>
            </a:r>
            <a:endParaRPr/>
          </a:p>
        </p:txBody>
      </p:sp>
      <p:sp>
        <p:nvSpPr>
          <p:cNvPr id="412" name="Google Shape;412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42"/>
          <p:cNvSpPr txBox="1"/>
          <p:nvPr/>
        </p:nvSpPr>
        <p:spPr>
          <a:xfrm>
            <a:off x="51745" y="782698"/>
            <a:ext cx="37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🎨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Observer/listener</a:t>
            </a:r>
            <a:endParaRPr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Problema</a:t>
            </a:r>
            <a:r>
              <a:rPr lang="en"/>
              <a:t>: quero enviar uma informação para um objeto, mas não tenho referência para ele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Exemplo</a:t>
            </a:r>
            <a:r>
              <a:rPr lang="en"/>
              <a:t>: quando o carro pega um item, quero avisar ao quadro de pontuação (interessado) que a pontuação deve ser atualizada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Solução</a:t>
            </a:r>
            <a:r>
              <a:rPr lang="en"/>
              <a:t>: guarde uma lista na qual os interessados se inscrevem para receber avisos</a:t>
            </a:r>
            <a:endParaRPr/>
          </a:p>
        </p:txBody>
      </p:sp>
      <p:sp>
        <p:nvSpPr>
          <p:cNvPr id="420" name="Google Shape;420;p4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43"/>
          <p:cNvSpPr txBox="1"/>
          <p:nvPr/>
        </p:nvSpPr>
        <p:spPr>
          <a:xfrm>
            <a:off x="51745" y="782698"/>
            <a:ext cx="37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🎨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427" name="Google Shape;427;p4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44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 Medium"/>
                <a:ea typeface="Catamaran Medium"/>
                <a:cs typeface="Catamaran Medium"/>
                <a:sym typeface="Catamaran Medium"/>
              </a:rPr>
              <a:t>Problema</a:t>
            </a:r>
            <a:r>
              <a:rPr lang="en" sz="1900"/>
              <a:t>: quero poder alterar o comportamento de um objeto em tempo de execução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latin typeface="Catamaran Medium"/>
                <a:ea typeface="Catamaran Medium"/>
                <a:cs typeface="Catamaran Medium"/>
                <a:sym typeface="Catamaran Medium"/>
              </a:rPr>
              <a:t>Exemplo</a:t>
            </a:r>
            <a:r>
              <a:rPr lang="en" sz="1900"/>
              <a:t>: ao bater em um obstáculo, o carro deve ser danificado; ao pegar um item de invencibilidade, no entanto, ele deve destruir o obstáculo</a:t>
            </a:r>
            <a:endParaRPr sz="19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900">
                <a:latin typeface="Catamaran Medium"/>
                <a:ea typeface="Catamaran Medium"/>
                <a:cs typeface="Catamaran Medium"/>
                <a:sym typeface="Catamaran Medium"/>
              </a:rPr>
              <a:t>Solução</a:t>
            </a:r>
            <a:r>
              <a:rPr lang="en" sz="1900"/>
              <a:t>: Carro deve possuir um objeto com um método que define o que deve ser feito ao bater em um obstáculo. Esse objeto pode ser trocado (por exemplo, através de um setter).</a:t>
            </a:r>
            <a:endParaRPr sz="1900"/>
          </a:p>
        </p:txBody>
      </p:sp>
      <p:sp>
        <p:nvSpPr>
          <p:cNvPr id="429" name="Google Shape;429;p44"/>
          <p:cNvSpPr txBox="1"/>
          <p:nvPr/>
        </p:nvSpPr>
        <p:spPr>
          <a:xfrm>
            <a:off x="51745" y="782698"/>
            <a:ext cx="37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🎨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Imutabilidade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Um objeto é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imutável</a:t>
            </a:r>
            <a:r>
              <a:rPr lang="en"/>
              <a:t> se não pode ser modificado após sua criação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Se um objeto é imutável, podemos passá-lo para outros objetos e sabemos que ele não será alterado por eles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Um programa com objetos imutáveis é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mais fácil de entender e depurar</a:t>
            </a:r>
            <a:r>
              <a:rPr lang="en"/>
              <a:t>, uma vez que o comportamento desses objetos é previsível</a:t>
            </a:r>
            <a:endParaRPr/>
          </a:p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Imutabilidade</a:t>
            </a:r>
            <a:endParaRPr/>
          </a:p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16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não permite criar objetos realmente imutáveis, mas é possível emular imutabilidade ao criar uma classe: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Torne todos os atributos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privados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Crie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getters</a:t>
            </a:r>
            <a:r>
              <a:rPr lang="en"/>
              <a:t> para os atributos que devem ser acessados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Atenção: se algum atributo guarda um objeto mutável, nunca retorne esse objeto; em vez disso retorne uma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cópia</a:t>
            </a:r>
            <a:r>
              <a:rPr lang="en"/>
              <a:t> dele. Ex.: se o objeto possui uma lista que deve ser acessada externamente, crie um getter que retorna uma cópia da lista.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Uma referência (variável, atributo, parâmetro) é nulável quando pode admitir o valor nulo (</a:t>
            </a: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None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Ao usarmos uma referência nulável, devemos sempre verificar se ela é nula antes de acessar atributos e métodos, do contrário podem ocorrer exceções.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⬡"/>
            </a:pPr>
            <a:r>
              <a:rPr lang="en"/>
              <a:t>Ex.:  nome.upper() pode resultar na exceção '</a:t>
            </a: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NoneType' object has no attribute 'upper</a:t>
            </a:r>
            <a:r>
              <a:rPr lang="en"/>
              <a:t>' </a:t>
            </a:r>
            <a:r>
              <a:rPr lang="en"/>
              <a:t> se nome for None</a:t>
            </a:r>
            <a:endParaRPr/>
          </a:p>
        </p:txBody>
      </p:sp>
      <p:sp>
        <p:nvSpPr>
          <p:cNvPr id="235" name="Google Shape;235;p17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Nulabilidade</a:t>
            </a:r>
            <a:endParaRPr/>
          </a:p>
        </p:txBody>
      </p:sp>
      <p:sp>
        <p:nvSpPr>
          <p:cNvPr id="236" name="Google Shape;23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idx="1" type="body"/>
          </p:nvPr>
        </p:nvSpPr>
        <p:spPr>
          <a:xfrm>
            <a:off x="779100" y="1503550"/>
            <a:ext cx="69129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Analisadores estáticos, como o mypy, ajudam a evitar o problema de acesso a referências nulas: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Toda referência é não-nulável por padrão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nome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 </a:t>
            </a:r>
            <a:r>
              <a:rPr lang="en" sz="15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str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None</a:t>
            </a:r>
            <a:r>
              <a:rPr lang="en" sz="15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50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mypy dá ERRO, pois nome é não-nulável</a:t>
            </a:r>
            <a:endParaRPr sz="2600">
              <a:latin typeface="Ubuntu Mono"/>
              <a:ea typeface="Ubuntu Mono"/>
              <a:cs typeface="Ubuntu Mono"/>
              <a:sym typeface="Ubuntu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⬢"/>
            </a:pPr>
            <a:r>
              <a:rPr lang="en"/>
              <a:t>O tipo</a:t>
            </a:r>
            <a:r>
              <a:rPr lang="en"/>
              <a:t> </a:t>
            </a:r>
            <a:r>
              <a:rPr lang="en" sz="1900">
                <a:latin typeface="Ubuntu Mono"/>
                <a:ea typeface="Ubuntu Mono"/>
                <a:cs typeface="Ubuntu Mono"/>
                <a:sym typeface="Ubuntu Mono"/>
              </a:rPr>
              <a:t>Optional</a:t>
            </a:r>
            <a:r>
              <a:rPr lang="en"/>
              <a:t> indica que uma referência é nulável, e nesse caso o mypy obriga que o programador verifique se o valor é nulo antes de usar, prevenindo assim erros de execução: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nome</a:t>
            </a:r>
            <a:r>
              <a:rPr lang="en" sz="14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: Optional[</a:t>
            </a:r>
            <a:r>
              <a:rPr lang="en" sz="1400">
                <a:solidFill>
                  <a:srgbClr val="267F99"/>
                </a:solidFill>
                <a:latin typeface="Ubuntu Mono"/>
                <a:ea typeface="Ubuntu Mono"/>
                <a:cs typeface="Ubuntu Mono"/>
                <a:sym typeface="Ubuntu Mono"/>
              </a:rPr>
              <a:t>str</a:t>
            </a:r>
            <a:r>
              <a:rPr lang="en" sz="14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] </a:t>
            </a: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4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None</a:t>
            </a:r>
            <a:endParaRPr sz="1400">
              <a:solidFill>
                <a:srgbClr val="0000FF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  x</a:t>
            </a:r>
            <a:r>
              <a:rPr lang="en" sz="14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00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lang="en" sz="14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400">
                <a:solidFill>
                  <a:srgbClr val="001080"/>
                </a:solidFill>
                <a:latin typeface="Ubuntu Mono"/>
                <a:ea typeface="Ubuntu Mono"/>
                <a:cs typeface="Ubuntu Mono"/>
                <a:sym typeface="Ubuntu Mono"/>
              </a:rPr>
              <a:t>nome</a:t>
            </a:r>
            <a:r>
              <a:rPr lang="en" sz="1400">
                <a:solidFill>
                  <a:srgbClr val="3B3B3B"/>
                </a:solidFill>
                <a:latin typeface="Ubuntu Mono"/>
                <a:ea typeface="Ubuntu Mono"/>
                <a:cs typeface="Ubuntu Mono"/>
                <a:sym typeface="Ubuntu Mono"/>
              </a:rPr>
              <a:t>.upper() </a:t>
            </a:r>
            <a:r>
              <a:rPr lang="en" sz="1500">
                <a:solidFill>
                  <a:srgbClr val="008000"/>
                </a:solidFill>
                <a:latin typeface="Ubuntu Mono"/>
                <a:ea typeface="Ubuntu Mono"/>
                <a:cs typeface="Ubuntu Mono"/>
                <a:sym typeface="Ubuntu Mono"/>
              </a:rPr>
              <a:t># mypy dá ERRO, tem de verificar se é nulo antes</a:t>
            </a:r>
            <a:endParaRPr sz="1400">
              <a:solidFill>
                <a:srgbClr val="3B3B3B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Nulabilidade</a:t>
            </a:r>
            <a:endParaRPr/>
          </a:p>
        </p:txBody>
      </p:sp>
      <p:sp>
        <p:nvSpPr>
          <p:cNvPr id="243" name="Google Shape;243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Relacionamento entre classes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⬢"/>
            </a:pPr>
            <a:r>
              <a:rPr lang="en"/>
              <a:t>Dizemos que a classe A depende da classe B quando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A precisa de B para funcionar corretamente</a:t>
            </a:r>
            <a:r>
              <a:rPr lang="en"/>
              <a:t>. Exemplos: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A estende 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A chama métodos de 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A acessa atributos de 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A instancia 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⬡"/>
            </a:pPr>
            <a:r>
              <a:rPr lang="en"/>
              <a:t>A precisa ler um arquivo que B cria</a:t>
            </a:r>
            <a:endParaRPr/>
          </a:p>
        </p:txBody>
      </p:sp>
      <p:sp>
        <p:nvSpPr>
          <p:cNvPr id="254" name="Google Shape;254;p20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Dependência</a:t>
            </a:r>
            <a:endParaRPr/>
          </a:p>
        </p:txBody>
      </p:sp>
      <p:sp>
        <p:nvSpPr>
          <p:cNvPr id="255" name="Google Shape;255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