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4" y="207009"/>
            <a:ext cx="4072254" cy="713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925678"/>
            <a:ext cx="3944620" cy="213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://upload.wikimedia.org/wikipedia/commons/d/df/Arquitetura_de_von_Neumann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gencia.fapesp.br/materia/12874/inpe-recebe-supercomputador-climatico.htm" TargetMode="External"/><Relationship Id="rId4" Type="http://schemas.openxmlformats.org/officeDocument/2006/relationships/image" Target="../media/image3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http://upload.wikimedia.org/wikipedia/commons/3/3d/ROM_BIOS.jp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://upload.wikimedia.org/wikipedia/commons/e/e1/Operating_system_placement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upload.wikimedia.org/wikipedia/commons/e/e1/Operating_system_placement.sv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hyperlink" Target="http://upload.wikimedia.org/wikipedia/commons/9/90/Ms_dos.jp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9" y="1057655"/>
              <a:ext cx="4352544" cy="784859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52400" y="22479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Arquitetura</a:t>
            </a:r>
            <a:r>
              <a:rPr spc="-3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von</a:t>
            </a:r>
            <a:r>
              <a:rPr spc="-25" dirty="0"/>
              <a:t> </a:t>
            </a:r>
            <a:r>
              <a:rPr spc="-10" dirty="0"/>
              <a:t>Neumann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66438" y="3253231"/>
            <a:ext cx="914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045C75"/>
                </a:solidFill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7" name="object 7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976413"/>
            <a:ext cx="2476500" cy="23582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Memória</a:t>
            </a:r>
            <a:r>
              <a:rPr spc="-100" dirty="0"/>
              <a:t> </a:t>
            </a:r>
            <a:r>
              <a:rPr spc="-10" dirty="0"/>
              <a:t>Cache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4005579" cy="201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50" dirty="0">
                <a:latin typeface="Times New Roman"/>
                <a:cs typeface="Times New Roman"/>
              </a:rPr>
              <a:t>Pequena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quantidade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memória,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alto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desempenho </a:t>
            </a:r>
            <a:r>
              <a:rPr sz="1300" spc="10" dirty="0">
                <a:latin typeface="Times New Roman"/>
                <a:cs typeface="Times New Roman"/>
              </a:rPr>
              <a:t>(e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alto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custo),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normalmente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localizada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da </a:t>
            </a:r>
            <a:r>
              <a:rPr sz="1300" spc="45" dirty="0">
                <a:latin typeface="Times New Roman"/>
                <a:cs typeface="Times New Roman"/>
              </a:rPr>
              <a:t>pastilha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processador;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finalidade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aumentar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desempenho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processamento;</a:t>
            </a:r>
            <a:endParaRPr sz="1200">
              <a:latin typeface="Times New Roman"/>
              <a:cs typeface="Times New Roman"/>
            </a:endParaRPr>
          </a:p>
          <a:p>
            <a:pPr marL="330200" marR="193675" lvl="1" indent="-121920" algn="just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Armazena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instruções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mais </a:t>
            </a:r>
            <a:r>
              <a:rPr sz="1200" spc="-10" dirty="0">
                <a:latin typeface="Times New Roman"/>
                <a:cs typeface="Times New Roman"/>
              </a:rPr>
              <a:t>requisitados 	</a:t>
            </a:r>
            <a:r>
              <a:rPr sz="1200" spc="10" dirty="0">
                <a:latin typeface="Times New Roman"/>
                <a:cs typeface="Times New Roman"/>
              </a:rPr>
              <a:t>pela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CPU,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evitando</a:t>
            </a:r>
            <a:r>
              <a:rPr sz="1200" spc="70" dirty="0">
                <a:latin typeface="Times New Roman"/>
                <a:cs typeface="Times New Roman"/>
              </a:rPr>
              <a:t> uma </a:t>
            </a:r>
            <a:r>
              <a:rPr sz="1200" spc="10" dirty="0">
                <a:latin typeface="Times New Roman"/>
                <a:cs typeface="Times New Roman"/>
              </a:rPr>
              <a:t>busca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repetitiva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pelo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mesmo 	</a:t>
            </a:r>
            <a:r>
              <a:rPr sz="1200" spc="55" dirty="0">
                <a:latin typeface="Times New Roman"/>
                <a:cs typeface="Times New Roman"/>
              </a:rPr>
              <a:t>dado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instrução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memória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principal;</a:t>
            </a:r>
            <a:endParaRPr sz="1200">
              <a:latin typeface="Times New Roman"/>
              <a:cs typeface="Times New Roman"/>
            </a:endParaRPr>
          </a:p>
          <a:p>
            <a:pPr marL="330200" marR="337185" lvl="1" indent="-121920" algn="just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65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capacidade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varia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acordo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com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processador.</a:t>
            </a:r>
            <a:r>
              <a:rPr sz="1200" spc="5" dirty="0">
                <a:latin typeface="Times New Roman"/>
                <a:cs typeface="Times New Roman"/>
              </a:rPr>
              <a:t> 	</a:t>
            </a:r>
            <a:r>
              <a:rPr sz="1200" spc="30" dirty="0">
                <a:latin typeface="Times New Roman"/>
                <a:cs typeface="Times New Roman"/>
              </a:rPr>
              <a:t>Capacidades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comuns: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75" dirty="0">
                <a:latin typeface="Times New Roman"/>
                <a:cs typeface="Times New Roman"/>
              </a:rPr>
              <a:t>128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KB,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95" dirty="0">
                <a:latin typeface="Times New Roman"/>
                <a:cs typeface="Times New Roman"/>
              </a:rPr>
              <a:t>512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KB,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MB </a:t>
            </a:r>
            <a:r>
              <a:rPr sz="1200" spc="30" dirty="0">
                <a:latin typeface="Times New Roman"/>
                <a:cs typeface="Times New Roman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4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MB.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Placa</a:t>
            </a:r>
            <a:r>
              <a:rPr spc="-60" dirty="0"/>
              <a:t> </a:t>
            </a:r>
            <a:r>
              <a:rPr spc="-25" dirty="0"/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34974"/>
            <a:ext cx="2451735" cy="184340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244"/>
              </a:spcBef>
              <a:buClr>
                <a:srgbClr val="0AD0D9"/>
              </a:buClr>
              <a:buSzPct val="95454"/>
              <a:buFont typeface="DejaVu Sans"/>
              <a:buChar char="⚫"/>
              <a:tabLst>
                <a:tab pos="149860" algn="l"/>
              </a:tabLst>
            </a:pPr>
            <a:r>
              <a:rPr sz="1100" dirty="0">
                <a:latin typeface="Times New Roman"/>
                <a:cs typeface="Times New Roman"/>
              </a:rPr>
              <a:t>Placa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Mãe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–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Motherboard</a:t>
            </a:r>
            <a:endParaRPr sz="1100">
              <a:latin typeface="Times New Roman"/>
              <a:cs typeface="Times New Roman"/>
            </a:endParaRPr>
          </a:p>
          <a:p>
            <a:pPr marL="332105" marR="10160" lvl="1" indent="-123825">
              <a:lnSpc>
                <a:spcPts val="1080"/>
              </a:lnSpc>
              <a:spcBef>
                <a:spcPts val="259"/>
              </a:spcBef>
              <a:buClr>
                <a:srgbClr val="0E6EC5"/>
              </a:buClr>
              <a:buSzPct val="85000"/>
              <a:buFont typeface="DejaVu Sans"/>
              <a:buChar char="⚫"/>
              <a:tabLst>
                <a:tab pos="332105" algn="l"/>
              </a:tabLst>
            </a:pPr>
            <a:r>
              <a:rPr sz="1000" spc="10" dirty="0">
                <a:latin typeface="Times New Roman"/>
                <a:cs typeface="Times New Roman"/>
              </a:rPr>
              <a:t>Conjunto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de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chips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conexões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que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tem 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função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conectar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processador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aos </a:t>
            </a:r>
            <a:r>
              <a:rPr sz="1000" spc="20" dirty="0">
                <a:latin typeface="Times New Roman"/>
                <a:cs typeface="Times New Roman"/>
              </a:rPr>
              <a:t>demais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componentes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50" dirty="0">
                <a:latin typeface="Times New Roman"/>
                <a:cs typeface="Times New Roman"/>
              </a:rPr>
              <a:t>do </a:t>
            </a:r>
            <a:r>
              <a:rPr sz="1000" spc="-10" dirty="0">
                <a:latin typeface="Times New Roman"/>
                <a:cs typeface="Times New Roman"/>
              </a:rPr>
              <a:t>computador </a:t>
            </a:r>
            <a:r>
              <a:rPr sz="1000" spc="10" dirty="0">
                <a:latin typeface="Times New Roman"/>
                <a:cs typeface="Times New Roman"/>
              </a:rPr>
              <a:t>(memória,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HD,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placa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vídeo,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etc.);</a:t>
            </a:r>
            <a:endParaRPr sz="1000">
              <a:latin typeface="Times New Roman"/>
              <a:cs typeface="Times New Roman"/>
            </a:endParaRPr>
          </a:p>
          <a:p>
            <a:pPr marL="332740" lvl="1" indent="-123825">
              <a:lnSpc>
                <a:spcPts val="1140"/>
              </a:lnSpc>
              <a:spcBef>
                <a:spcPts val="105"/>
              </a:spcBef>
              <a:buClr>
                <a:srgbClr val="0E6EC5"/>
              </a:buClr>
              <a:buSzPct val="85000"/>
              <a:buFont typeface="DejaVu Sans"/>
              <a:buChar char="⚫"/>
              <a:tabLst>
                <a:tab pos="332740" algn="l"/>
              </a:tabLst>
            </a:pPr>
            <a:r>
              <a:rPr sz="1000" spc="20" dirty="0">
                <a:latin typeface="Times New Roman"/>
                <a:cs typeface="Times New Roman"/>
              </a:rPr>
              <a:t>Gerencia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a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transação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de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dados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entre </a:t>
            </a:r>
            <a:r>
              <a:rPr sz="1000" spc="-25" dirty="0">
                <a:latin typeface="Times New Roman"/>
                <a:cs typeface="Times New Roman"/>
              </a:rPr>
              <a:t>os</a:t>
            </a:r>
            <a:endParaRPr sz="1000">
              <a:latin typeface="Times New Roman"/>
              <a:cs typeface="Times New Roman"/>
            </a:endParaRPr>
          </a:p>
          <a:p>
            <a:pPr marL="332105">
              <a:lnSpc>
                <a:spcPts val="1140"/>
              </a:lnSpc>
            </a:pPr>
            <a:r>
              <a:rPr sz="1000" spc="-10" dirty="0">
                <a:latin typeface="Times New Roman"/>
                <a:cs typeface="Times New Roman"/>
              </a:rPr>
              <a:t>componentes;</a:t>
            </a:r>
            <a:endParaRPr sz="1000">
              <a:latin typeface="Times New Roman"/>
              <a:cs typeface="Times New Roman"/>
            </a:endParaRPr>
          </a:p>
          <a:p>
            <a:pPr marL="332105" marR="5080" lvl="1" indent="-123825" algn="just">
              <a:lnSpc>
                <a:spcPts val="1080"/>
              </a:lnSpc>
              <a:spcBef>
                <a:spcPts val="254"/>
              </a:spcBef>
              <a:buClr>
                <a:srgbClr val="0E6EC5"/>
              </a:buClr>
              <a:buSzPct val="85000"/>
              <a:buFont typeface="DejaVu Sans"/>
              <a:buChar char="⚫"/>
              <a:tabLst>
                <a:tab pos="332105" algn="l"/>
              </a:tabLst>
            </a:pPr>
            <a:r>
              <a:rPr sz="1000" spc="10" dirty="0">
                <a:latin typeface="Times New Roman"/>
                <a:cs typeface="Times New Roman"/>
              </a:rPr>
              <a:t>Pode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ter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vários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dispositivos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integrados </a:t>
            </a:r>
            <a:r>
              <a:rPr sz="1000" spc="10" dirty="0">
                <a:latin typeface="Times New Roman"/>
                <a:cs typeface="Times New Roman"/>
              </a:rPr>
              <a:t>(on-board),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como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placa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de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vídeo,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placa </a:t>
            </a:r>
            <a:r>
              <a:rPr sz="1000" spc="10" dirty="0">
                <a:latin typeface="Times New Roman"/>
                <a:cs typeface="Times New Roman"/>
              </a:rPr>
              <a:t>de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som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dispositivo de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rede;</a:t>
            </a:r>
            <a:endParaRPr sz="1000">
              <a:latin typeface="Times New Roman"/>
              <a:cs typeface="Times New Roman"/>
            </a:endParaRPr>
          </a:p>
          <a:p>
            <a:pPr marL="332105" marR="86995" lvl="1" indent="-123825" algn="just">
              <a:lnSpc>
                <a:spcPts val="108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DejaVu Sans"/>
              <a:buChar char="⚫"/>
              <a:tabLst>
                <a:tab pos="332105" algn="l"/>
              </a:tabLst>
            </a:pPr>
            <a:r>
              <a:rPr sz="1000" dirty="0">
                <a:latin typeface="Times New Roman"/>
                <a:cs typeface="Times New Roman"/>
              </a:rPr>
              <a:t>Alguns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fabricantes: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ASUS,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ECS,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Intel, </a:t>
            </a:r>
            <a:r>
              <a:rPr sz="1000" dirty="0">
                <a:latin typeface="Times New Roman"/>
                <a:cs typeface="Times New Roman"/>
              </a:rPr>
              <a:t>MSI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Gigabyte.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5551" y="886586"/>
            <a:ext cx="1752727" cy="2051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Dispositivos</a:t>
            </a:r>
            <a:r>
              <a:rPr spc="-6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-10" dirty="0"/>
              <a:t>Entrada</a:t>
            </a:r>
            <a:r>
              <a:rPr spc="-65" dirty="0"/>
              <a:t> </a:t>
            </a:r>
            <a:r>
              <a:rPr dirty="0"/>
              <a:t>e</a:t>
            </a:r>
            <a:r>
              <a:rPr spc="-75" dirty="0"/>
              <a:t> </a:t>
            </a:r>
            <a:r>
              <a:rPr spc="-10" dirty="0"/>
              <a:t>Saída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/>
              <a:t>Dispositivos</a:t>
            </a:r>
            <a:r>
              <a:rPr sz="1300" spc="5" dirty="0"/>
              <a:t> </a:t>
            </a:r>
            <a:r>
              <a:rPr sz="1300" spc="60" dirty="0"/>
              <a:t>de</a:t>
            </a:r>
            <a:r>
              <a:rPr sz="1300" spc="65" dirty="0"/>
              <a:t> </a:t>
            </a:r>
            <a:r>
              <a:rPr sz="1300" spc="35" dirty="0"/>
              <a:t>Entrada</a:t>
            </a:r>
            <a:endParaRPr sz="1300"/>
          </a:p>
          <a:p>
            <a:pPr marL="330200" marR="39052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45" dirty="0">
                <a:latin typeface="Times New Roman"/>
                <a:cs typeface="Times New Roman"/>
              </a:rPr>
              <a:t>Permitem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computador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acessar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informações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do 	</a:t>
            </a:r>
            <a:r>
              <a:rPr sz="1200" spc="75" dirty="0">
                <a:latin typeface="Times New Roman"/>
                <a:cs typeface="Times New Roman"/>
              </a:rPr>
              <a:t>mundo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externo.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50" dirty="0">
                <a:latin typeface="Times New Roman"/>
                <a:cs typeface="Times New Roman"/>
              </a:rPr>
              <a:t>É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inseridos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computador</a:t>
            </a: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pc="40" dirty="0"/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/>
              <a:t>Dispositivos</a:t>
            </a:r>
            <a:r>
              <a:rPr sz="1300" spc="70" dirty="0"/>
              <a:t> </a:t>
            </a:r>
            <a:r>
              <a:rPr sz="1300" spc="60" dirty="0"/>
              <a:t>de</a:t>
            </a:r>
            <a:r>
              <a:rPr sz="1300" spc="114" dirty="0"/>
              <a:t> </a:t>
            </a:r>
            <a:r>
              <a:rPr sz="1300" spc="-10" dirty="0"/>
              <a:t>Saída</a:t>
            </a:r>
            <a:endParaRPr sz="1300"/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45" dirty="0">
                <a:latin typeface="Times New Roman"/>
                <a:cs typeface="Times New Roman"/>
              </a:rPr>
              <a:t>Permitem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saída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informações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meios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externos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e 	</a:t>
            </a:r>
            <a:r>
              <a:rPr sz="1200" spc="20" dirty="0">
                <a:latin typeface="Times New Roman"/>
                <a:cs typeface="Times New Roman"/>
              </a:rPr>
              <a:t>possibilitam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sua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visualização,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armazenamento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ou 	</a:t>
            </a:r>
            <a:r>
              <a:rPr sz="1200" spc="10" dirty="0">
                <a:latin typeface="Times New Roman"/>
                <a:cs typeface="Times New Roman"/>
              </a:rPr>
              <a:t>utilização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outro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equipamento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Dispositivos</a:t>
            </a:r>
            <a:r>
              <a:rPr spc="-7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10" dirty="0"/>
              <a:t>Entrada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7887"/>
            <a:ext cx="2048510" cy="15513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54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Teclado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Scanner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Mouse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6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Tela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sensível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toque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Caneta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digitalizadora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6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Leitor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códigos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barras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20" dirty="0">
                <a:latin typeface="Times New Roman"/>
                <a:cs typeface="Times New Roman"/>
              </a:rPr>
              <a:t>Etc.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3806" y="845972"/>
            <a:ext cx="4276090" cy="2548255"/>
            <a:chOff x="233806" y="845972"/>
            <a:chExt cx="4276090" cy="2548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1940" y="1982660"/>
              <a:ext cx="1447800" cy="1411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846" y="2497366"/>
              <a:ext cx="1012050" cy="8811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0021" y="845972"/>
              <a:ext cx="1524000" cy="12029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4129" y="2146490"/>
              <a:ext cx="675474" cy="7191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806" y="2657665"/>
              <a:ext cx="648500" cy="504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Dispositivos</a:t>
            </a:r>
            <a:r>
              <a:rPr spc="-7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Saída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2165350" cy="16554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Monitor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50" dirty="0">
                <a:latin typeface="Times New Roman"/>
                <a:cs typeface="Times New Roman"/>
              </a:rPr>
              <a:t>VGA,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VGA,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LCD,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Impressora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Laser,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tinta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Alto-</a:t>
            </a:r>
            <a:r>
              <a:rPr sz="1300" spc="-10" dirty="0">
                <a:latin typeface="Times New Roman"/>
                <a:cs typeface="Times New Roman"/>
              </a:rPr>
              <a:t>falante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Unidade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disco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magnético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20" dirty="0">
                <a:latin typeface="Times New Roman"/>
                <a:cs typeface="Times New Roman"/>
              </a:rPr>
              <a:t>Etc.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847" y="886459"/>
            <a:ext cx="3447415" cy="2496820"/>
            <a:chOff x="1061847" y="886459"/>
            <a:chExt cx="3447415" cy="24968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135" y="1966505"/>
              <a:ext cx="1142923" cy="7914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6845" y="886459"/>
              <a:ext cx="1113459" cy="10064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2213" y="2413914"/>
              <a:ext cx="969365" cy="9693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847" y="2507132"/>
              <a:ext cx="826287" cy="8278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6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/>
              <a:t>Dispositivos</a:t>
            </a:r>
            <a:r>
              <a:rPr sz="2250" spc="-65" dirty="0"/>
              <a:t> </a:t>
            </a:r>
            <a:r>
              <a:rPr sz="2250" dirty="0"/>
              <a:t>de</a:t>
            </a:r>
            <a:r>
              <a:rPr sz="2250" spc="-45" dirty="0"/>
              <a:t> </a:t>
            </a:r>
            <a:r>
              <a:rPr sz="2250" spc="-10" dirty="0"/>
              <a:t>Armazenamento</a:t>
            </a:r>
            <a:endParaRPr sz="2250"/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674745" cy="1328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37160" marR="678180" indent="-137160" algn="r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88461"/>
              <a:buFont typeface="DejaVu Sans"/>
              <a:buChar char="⚫"/>
              <a:tabLst>
                <a:tab pos="137160" algn="l"/>
              </a:tabLst>
            </a:pPr>
            <a:r>
              <a:rPr sz="1300" dirty="0">
                <a:latin typeface="Times New Roman"/>
                <a:cs typeface="Times New Roman"/>
              </a:rPr>
              <a:t>Também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chamados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memória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auxiliar</a:t>
            </a:r>
            <a:endParaRPr sz="1300">
              <a:latin typeface="Times New Roman"/>
              <a:cs typeface="Times New Roman"/>
            </a:endParaRPr>
          </a:p>
          <a:p>
            <a:pPr marL="121920" marR="654685" lvl="1" indent="-121920" algn="r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21920" algn="l"/>
              </a:tabLst>
            </a:pPr>
            <a:r>
              <a:rPr sz="1200" spc="10" dirty="0">
                <a:latin typeface="Times New Roman"/>
                <a:cs typeface="Times New Roman"/>
              </a:rPr>
              <a:t>Podem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reter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grande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quantidade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dados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Armazena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Os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perdidos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quando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computador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desligado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(não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volátil)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Funcionamento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muito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lento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62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/>
              <a:t>Dispositivos</a:t>
            </a:r>
            <a:r>
              <a:rPr sz="2250" spc="-65" dirty="0"/>
              <a:t> </a:t>
            </a:r>
            <a:r>
              <a:rPr sz="2250" dirty="0"/>
              <a:t>de</a:t>
            </a:r>
            <a:r>
              <a:rPr sz="2250" spc="-45" dirty="0"/>
              <a:t> </a:t>
            </a:r>
            <a:r>
              <a:rPr sz="2250" spc="-10" dirty="0"/>
              <a:t>Armazenamento</a:t>
            </a:r>
            <a:endParaRPr sz="2250"/>
          </a:p>
        </p:txBody>
      </p:sp>
      <p:sp>
        <p:nvSpPr>
          <p:cNvPr id="6" name="object 6"/>
          <p:cNvSpPr txBox="1"/>
          <p:nvPr/>
        </p:nvSpPr>
        <p:spPr>
          <a:xfrm>
            <a:off x="261874" y="925617"/>
            <a:ext cx="2717800" cy="18008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Disco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Rígido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(HD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–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Hard</a:t>
            </a:r>
            <a:r>
              <a:rPr sz="1300" i="1" spc="45" dirty="0">
                <a:latin typeface="Times New Roman"/>
                <a:cs typeface="Times New Roman"/>
              </a:rPr>
              <a:t> </a:t>
            </a:r>
            <a:r>
              <a:rPr sz="1300" i="1" spc="-20" dirty="0">
                <a:latin typeface="Times New Roman"/>
                <a:cs typeface="Times New Roman"/>
              </a:rPr>
              <a:t>Disk</a:t>
            </a:r>
            <a:r>
              <a:rPr sz="1300" spc="-2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6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Armazenamento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Magnético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ts val="13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Alta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capacidade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armazenagem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dirty="0">
                <a:latin typeface="Times New Roman"/>
                <a:cs typeface="Times New Roman"/>
              </a:rPr>
              <a:t>dados: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160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GB,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250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GB,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400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GB,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etc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2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Fita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Magnética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6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Armazenamento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Magnético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ts val="13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Alta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capacidade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armazenagem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dirty="0">
                <a:latin typeface="Times New Roman"/>
                <a:cs typeface="Times New Roman"/>
              </a:rPr>
              <a:t>dados: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400,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800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GB,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Acesso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sequencial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ao</a:t>
            </a:r>
            <a:r>
              <a:rPr sz="1200" spc="30" dirty="0">
                <a:latin typeface="Times New Roman"/>
                <a:cs typeface="Times New Roman"/>
              </a:rPr>
              <a:t> dados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09976" y="958341"/>
            <a:ext cx="1944370" cy="2432685"/>
            <a:chOff x="2609976" y="958341"/>
            <a:chExt cx="1944370" cy="24326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0066" y="958341"/>
              <a:ext cx="1224140" cy="14235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9976" y="2500185"/>
              <a:ext cx="1905000" cy="8905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6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/>
              <a:t>Dispositivos</a:t>
            </a:r>
            <a:r>
              <a:rPr sz="2250" spc="-65" dirty="0"/>
              <a:t> </a:t>
            </a:r>
            <a:r>
              <a:rPr sz="2250" dirty="0"/>
              <a:t>de</a:t>
            </a:r>
            <a:r>
              <a:rPr sz="2250" spc="-45" dirty="0"/>
              <a:t> </a:t>
            </a:r>
            <a:r>
              <a:rPr sz="2250" spc="-10" dirty="0"/>
              <a:t>Armazenamento</a:t>
            </a:r>
            <a:endParaRPr sz="2250"/>
          </a:p>
        </p:txBody>
      </p:sp>
      <p:sp>
        <p:nvSpPr>
          <p:cNvPr id="3" name="object 3"/>
          <p:cNvSpPr txBox="1"/>
          <p:nvPr/>
        </p:nvSpPr>
        <p:spPr>
          <a:xfrm>
            <a:off x="261874" y="933201"/>
            <a:ext cx="3640454" cy="21209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spc="45" dirty="0">
                <a:latin typeface="Times New Roman"/>
                <a:cs typeface="Times New Roman"/>
              </a:rPr>
              <a:t>Armazenamento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Óptico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CDs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DVDs</a:t>
            </a:r>
            <a:endParaRPr sz="1200">
              <a:latin typeface="Times New Roman"/>
              <a:cs typeface="Times New Roman"/>
            </a:endParaRPr>
          </a:p>
          <a:p>
            <a:pPr marL="123189" marR="1203325" lvl="1" indent="-123189" algn="r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123189" algn="l"/>
              </a:tabLst>
            </a:pPr>
            <a:r>
              <a:rPr sz="1100" dirty="0">
                <a:latin typeface="Times New Roman"/>
                <a:cs typeface="Times New Roman"/>
              </a:rPr>
              <a:t>CD-R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Times New Roman"/>
                <a:cs typeface="Times New Roman"/>
              </a:rPr>
              <a:t>Compact</a:t>
            </a:r>
            <a:r>
              <a:rPr sz="1100" i="1" spc="5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Disc</a:t>
            </a:r>
            <a:r>
              <a:rPr sz="1100" i="1" spc="55" dirty="0">
                <a:latin typeface="Times New Roman"/>
                <a:cs typeface="Times New Roman"/>
              </a:rPr>
              <a:t> </a:t>
            </a:r>
            <a:r>
              <a:rPr sz="1100" i="1" spc="-70" dirty="0">
                <a:latin typeface="Arial"/>
                <a:cs typeface="Arial"/>
              </a:rPr>
              <a:t>–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Recordable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25095" marR="1207135" lvl="2" indent="-125095" algn="r">
              <a:lnSpc>
                <a:spcPct val="100000"/>
              </a:lnSpc>
              <a:spcBef>
                <a:spcPts val="229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125095" algn="l"/>
              </a:tabLst>
            </a:pPr>
            <a:r>
              <a:rPr sz="950" spc="10" dirty="0">
                <a:latin typeface="Times New Roman"/>
                <a:cs typeface="Times New Roman"/>
              </a:rPr>
              <a:t>Capacidades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comuns:</a:t>
            </a:r>
            <a:r>
              <a:rPr sz="950" spc="10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650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ou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700</a:t>
            </a:r>
            <a:r>
              <a:rPr sz="950" spc="8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MB.</a:t>
            </a:r>
            <a:endParaRPr sz="950">
              <a:latin typeface="Times New Roman"/>
              <a:cs typeface="Times New Roman"/>
            </a:endParaRPr>
          </a:p>
          <a:p>
            <a:pPr marL="123189" marR="1196975" lvl="1" indent="-123189" algn="r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123189" algn="l"/>
              </a:tabLst>
            </a:pPr>
            <a:r>
              <a:rPr sz="1100" dirty="0">
                <a:latin typeface="Times New Roman"/>
                <a:cs typeface="Times New Roman"/>
              </a:rPr>
              <a:t>CD-</a:t>
            </a:r>
            <a:r>
              <a:rPr sz="1100" spc="10" dirty="0">
                <a:latin typeface="Times New Roman"/>
                <a:cs typeface="Times New Roman"/>
              </a:rPr>
              <a:t>RW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</a:t>
            </a:r>
            <a:r>
              <a:rPr sz="1100" i="1" spc="10" dirty="0">
                <a:latin typeface="Times New Roman"/>
                <a:cs typeface="Times New Roman"/>
              </a:rPr>
              <a:t>Compact</a:t>
            </a:r>
            <a:r>
              <a:rPr sz="1100" i="1" spc="2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Disc</a:t>
            </a:r>
            <a:r>
              <a:rPr sz="1100" i="1" spc="4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Rewritable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23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dirty="0">
                <a:latin typeface="Times New Roman"/>
                <a:cs typeface="Times New Roman"/>
              </a:rPr>
              <a:t>Como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o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CD-R,</a:t>
            </a:r>
            <a:r>
              <a:rPr sz="950" spc="1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porém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pode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ser</a:t>
            </a:r>
            <a:r>
              <a:rPr sz="950" spc="3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gravado</a:t>
            </a:r>
            <a:r>
              <a:rPr sz="950" spc="2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várias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-20" dirty="0">
                <a:latin typeface="Times New Roman"/>
                <a:cs typeface="Times New Roman"/>
              </a:rPr>
              <a:t>vezes</a:t>
            </a:r>
            <a:endParaRPr sz="95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10" dirty="0">
                <a:latin typeface="Times New Roman"/>
                <a:cs typeface="Times New Roman"/>
              </a:rPr>
              <a:t>DVD-</a:t>
            </a:r>
            <a:r>
              <a:rPr sz="1100" spc="-50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comum</a:t>
            </a:r>
            <a:r>
              <a:rPr sz="1100" dirty="0">
                <a:latin typeface="Times New Roman"/>
                <a:cs typeface="Times New Roman"/>
              </a:rPr>
              <a:t> (</a:t>
            </a:r>
            <a:r>
              <a:rPr sz="1100" i="1" dirty="0">
                <a:latin typeface="Times New Roman"/>
                <a:cs typeface="Times New Roman"/>
              </a:rPr>
              <a:t>Single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Layer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23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dirty="0">
                <a:latin typeface="Times New Roman"/>
                <a:cs typeface="Times New Roman"/>
              </a:rPr>
              <a:t>Capacidade: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4,7</a:t>
            </a:r>
            <a:r>
              <a:rPr sz="950" spc="114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GB.</a:t>
            </a:r>
            <a:endParaRPr sz="95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54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10" dirty="0">
                <a:latin typeface="Times New Roman"/>
                <a:cs typeface="Times New Roman"/>
              </a:rPr>
              <a:t>DVD-</a:t>
            </a:r>
            <a:r>
              <a:rPr sz="1100" spc="-50" dirty="0">
                <a:latin typeface="Times New Roman"/>
                <a:cs typeface="Times New Roman"/>
              </a:rPr>
              <a:t>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dupla-</a:t>
            </a:r>
            <a:r>
              <a:rPr sz="1100" spc="50" dirty="0">
                <a:latin typeface="Times New Roman"/>
                <a:cs typeface="Times New Roman"/>
              </a:rPr>
              <a:t>camada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Times New Roman"/>
                <a:cs typeface="Times New Roman"/>
              </a:rPr>
              <a:t>Dual</a:t>
            </a:r>
            <a:r>
              <a:rPr sz="1100" i="1" spc="12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Layer</a:t>
            </a:r>
            <a:r>
              <a:rPr sz="1100" spc="-1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23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spc="20" dirty="0">
                <a:latin typeface="Times New Roman"/>
                <a:cs typeface="Times New Roman"/>
              </a:rPr>
              <a:t>Capacidade</a:t>
            </a:r>
            <a:r>
              <a:rPr sz="950" spc="30" dirty="0">
                <a:latin typeface="Times New Roman"/>
                <a:cs typeface="Times New Roman"/>
              </a:rPr>
              <a:t> maior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spc="30" dirty="0">
                <a:latin typeface="Times New Roman"/>
                <a:cs typeface="Times New Roman"/>
              </a:rPr>
              <a:t>de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30" dirty="0">
                <a:latin typeface="Times New Roman"/>
                <a:cs typeface="Times New Roman"/>
              </a:rPr>
              <a:t>armazenamento: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8,5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GB</a:t>
            </a:r>
            <a:endParaRPr sz="95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10" dirty="0">
                <a:latin typeface="Times New Roman"/>
                <a:cs typeface="Times New Roman"/>
              </a:rPr>
              <a:t>DVD-</a:t>
            </a:r>
            <a:r>
              <a:rPr sz="1100" spc="-25" dirty="0">
                <a:latin typeface="Times New Roman"/>
                <a:cs typeface="Times New Roman"/>
              </a:rPr>
              <a:t>RW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234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spc="20" dirty="0">
                <a:latin typeface="Times New Roman"/>
                <a:cs typeface="Times New Roman"/>
              </a:rPr>
              <a:t>Pode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ser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gravado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várias vezes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pela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unidade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gravadora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de </a:t>
            </a:r>
            <a:r>
              <a:rPr sz="950" spc="-25" dirty="0">
                <a:latin typeface="Times New Roman"/>
                <a:cs typeface="Times New Roman"/>
              </a:rPr>
              <a:t>DVD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2829" y="1528317"/>
            <a:ext cx="952500" cy="1295400"/>
            <a:chOff x="3592829" y="1528317"/>
            <a:chExt cx="952500" cy="1295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2829" y="1904555"/>
              <a:ext cx="952500" cy="9191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6367" y="1528317"/>
              <a:ext cx="714375" cy="333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62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/>
              <a:t>Dispositivos</a:t>
            </a:r>
            <a:r>
              <a:rPr sz="2250" spc="-65" dirty="0"/>
              <a:t> </a:t>
            </a:r>
            <a:r>
              <a:rPr sz="2250" dirty="0"/>
              <a:t>de</a:t>
            </a:r>
            <a:r>
              <a:rPr sz="2250" spc="-45" dirty="0"/>
              <a:t> </a:t>
            </a:r>
            <a:r>
              <a:rPr sz="2250" spc="-10" dirty="0"/>
              <a:t>Armazenamento</a:t>
            </a:r>
            <a:endParaRPr sz="2250"/>
          </a:p>
        </p:txBody>
      </p:sp>
      <p:sp>
        <p:nvSpPr>
          <p:cNvPr id="6" name="object 6"/>
          <p:cNvSpPr txBox="1"/>
          <p:nvPr/>
        </p:nvSpPr>
        <p:spPr>
          <a:xfrm>
            <a:off x="261874" y="932499"/>
            <a:ext cx="3286760" cy="20891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spc="45" dirty="0">
                <a:latin typeface="Times New Roman"/>
                <a:cs typeface="Times New Roman"/>
              </a:rPr>
              <a:t>Armazenamento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Óptico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Blue-ray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HD-</a:t>
            </a:r>
            <a:r>
              <a:rPr sz="1200" spc="-25" dirty="0">
                <a:latin typeface="Times New Roman"/>
                <a:cs typeface="Times New Roman"/>
              </a:rPr>
              <a:t>DVD</a:t>
            </a:r>
            <a:endParaRPr sz="1200">
              <a:latin typeface="Times New Roman"/>
              <a:cs typeface="Times New Roman"/>
            </a:endParaRPr>
          </a:p>
          <a:p>
            <a:pPr marL="332105" marR="27305" lvl="1" indent="-123825">
              <a:lnSpc>
                <a:spcPts val="1190"/>
              </a:lnSpc>
              <a:spcBef>
                <a:spcPts val="28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Novas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tecnologias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armazenamento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óptico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que </a:t>
            </a:r>
            <a:r>
              <a:rPr sz="1100" spc="20" dirty="0">
                <a:latin typeface="Times New Roman"/>
                <a:cs typeface="Times New Roman"/>
              </a:rPr>
              <a:t>oferecem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grande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capacidade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armazenagem;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1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Disco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do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mesmo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tamanho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do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ou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DVD;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ts val="1255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Utilizados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armazenar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vídeo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 </a:t>
            </a:r>
            <a:r>
              <a:rPr sz="1100" spc="10" dirty="0">
                <a:latin typeface="Times New Roman"/>
                <a:cs typeface="Times New Roman"/>
              </a:rPr>
              <a:t>alta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definição</a:t>
            </a:r>
            <a:endParaRPr sz="1100">
              <a:latin typeface="Times New Roman"/>
              <a:cs typeface="Times New Roman"/>
            </a:endParaRPr>
          </a:p>
          <a:p>
            <a:pPr marL="332105">
              <a:lnSpc>
                <a:spcPts val="1255"/>
              </a:lnSpc>
            </a:pPr>
            <a:r>
              <a:rPr sz="1100" spc="55" dirty="0">
                <a:latin typeface="Times New Roman"/>
                <a:cs typeface="Times New Roman"/>
              </a:rPr>
              <a:t>ou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grandes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quantidades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dados;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Alto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custo;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Capacidades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armazenagem: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12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dirty="0">
                <a:latin typeface="Times New Roman"/>
                <a:cs typeface="Times New Roman"/>
              </a:rPr>
              <a:t>HD-DVD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Single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Layer:</a:t>
            </a:r>
            <a:r>
              <a:rPr sz="950" spc="20" dirty="0">
                <a:latin typeface="Times New Roman"/>
                <a:cs typeface="Times New Roman"/>
              </a:rPr>
              <a:t> </a:t>
            </a:r>
            <a:r>
              <a:rPr sz="950" spc="-114" dirty="0">
                <a:latin typeface="Times New Roman"/>
                <a:cs typeface="Times New Roman"/>
              </a:rPr>
              <a:t>15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GB</a:t>
            </a:r>
            <a:endParaRPr sz="95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110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dirty="0">
                <a:latin typeface="Times New Roman"/>
                <a:cs typeface="Times New Roman"/>
              </a:rPr>
              <a:t>HD-DVD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Dual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Layer:</a:t>
            </a:r>
            <a:r>
              <a:rPr sz="950" spc="3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30</a:t>
            </a:r>
            <a:r>
              <a:rPr sz="950" spc="25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GB</a:t>
            </a:r>
            <a:endParaRPr sz="95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120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spc="-10" dirty="0">
                <a:latin typeface="Times New Roman"/>
                <a:cs typeface="Times New Roman"/>
              </a:rPr>
              <a:t>Blu-</a:t>
            </a:r>
            <a:r>
              <a:rPr sz="950" dirty="0">
                <a:latin typeface="Times New Roman"/>
                <a:cs typeface="Times New Roman"/>
              </a:rPr>
              <a:t>Ray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Single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Layer: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25 </a:t>
            </a:r>
            <a:r>
              <a:rPr sz="950" spc="-25" dirty="0">
                <a:latin typeface="Times New Roman"/>
                <a:cs typeface="Times New Roman"/>
              </a:rPr>
              <a:t>GB</a:t>
            </a:r>
            <a:endParaRPr sz="95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10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spc="-10" dirty="0">
                <a:latin typeface="Times New Roman"/>
                <a:cs typeface="Times New Roman"/>
              </a:rPr>
              <a:t>Blu-</a:t>
            </a:r>
            <a:r>
              <a:rPr sz="950" dirty="0">
                <a:latin typeface="Times New Roman"/>
                <a:cs typeface="Times New Roman"/>
              </a:rPr>
              <a:t>Ray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Dual</a:t>
            </a:r>
            <a:r>
              <a:rPr sz="950" spc="3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Layer: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50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GB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9935" y="1966594"/>
            <a:ext cx="1692275" cy="13300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15030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Informática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394" y="3253231"/>
            <a:ext cx="6286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0" dirty="0">
                <a:solidFill>
                  <a:srgbClr val="045C75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874" y="927887"/>
            <a:ext cx="3719195" cy="15767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Informática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é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informação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automática</a:t>
            </a:r>
            <a:endParaRPr sz="1300">
              <a:latin typeface="Times New Roman"/>
              <a:cs typeface="Times New Roman"/>
            </a:endParaRPr>
          </a:p>
          <a:p>
            <a:pPr marL="149225" marR="311785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Informática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pressupõe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uso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computadores </a:t>
            </a:r>
            <a:r>
              <a:rPr sz="1300" spc="10" dirty="0">
                <a:latin typeface="Times New Roman"/>
                <a:cs typeface="Times New Roman"/>
              </a:rPr>
              <a:t>eletrônicos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trato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informação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Cabe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 informática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tarefa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coletar,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tratar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45" dirty="0">
                <a:latin typeface="Times New Roman"/>
                <a:cs typeface="Times New Roman"/>
              </a:rPr>
              <a:t>disseminar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dados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gerando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informação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DADOS: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elementos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conhecidos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problema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INFORMAÇÃO: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estruturado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dados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6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/>
              <a:t>Dispositivos</a:t>
            </a:r>
            <a:r>
              <a:rPr sz="2250" spc="-65" dirty="0"/>
              <a:t> </a:t>
            </a:r>
            <a:r>
              <a:rPr sz="2250" dirty="0"/>
              <a:t>de</a:t>
            </a:r>
            <a:r>
              <a:rPr sz="2250" spc="-45" dirty="0"/>
              <a:t> </a:t>
            </a:r>
            <a:r>
              <a:rPr sz="2250" spc="-10" dirty="0"/>
              <a:t>Armazenamento</a:t>
            </a:r>
            <a:endParaRPr sz="2250"/>
          </a:p>
        </p:txBody>
      </p:sp>
      <p:sp>
        <p:nvSpPr>
          <p:cNvPr id="3" name="object 3"/>
          <p:cNvSpPr txBox="1"/>
          <p:nvPr/>
        </p:nvSpPr>
        <p:spPr>
          <a:xfrm>
            <a:off x="261874" y="926253"/>
            <a:ext cx="3071495" cy="20764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Memória</a:t>
            </a:r>
            <a:r>
              <a:rPr sz="1300" spc="26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Flash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ts val="1300"/>
              </a:lnSpc>
              <a:spcBef>
                <a:spcPts val="3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Tipo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memória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não-</a:t>
            </a:r>
            <a:r>
              <a:rPr sz="1200" spc="20" dirty="0">
                <a:latin typeface="Times New Roman"/>
                <a:cs typeface="Times New Roman"/>
              </a:rPr>
              <a:t>volátil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-25" dirty="0">
                <a:latin typeface="Times New Roman"/>
                <a:cs typeface="Times New Roman"/>
              </a:rPr>
              <a:t> ser 	</a:t>
            </a:r>
            <a:r>
              <a:rPr sz="1200" spc="30" dirty="0">
                <a:latin typeface="Times New Roman"/>
                <a:cs typeface="Times New Roman"/>
              </a:rPr>
              <a:t>apagada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e reprogramada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eletricamente;</a:t>
            </a:r>
            <a:endParaRPr sz="1200">
              <a:latin typeface="Times New Roman"/>
              <a:cs typeface="Times New Roman"/>
            </a:endParaRPr>
          </a:p>
          <a:p>
            <a:pPr marL="330200" marR="257810" lvl="1" indent="-121920">
              <a:lnSpc>
                <a:spcPts val="13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Utilizada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dispositivos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tipo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pen- 	</a:t>
            </a:r>
            <a:r>
              <a:rPr sz="1200" dirty="0">
                <a:latin typeface="Times New Roman"/>
                <a:cs typeface="Times New Roman"/>
              </a:rPr>
              <a:t>drive,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Times New Roman"/>
                <a:cs typeface="Times New Roman"/>
              </a:rPr>
              <a:t>memory</a:t>
            </a:r>
            <a:r>
              <a:rPr sz="1200" i="1" spc="1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stick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mp3-</a:t>
            </a:r>
            <a:r>
              <a:rPr sz="1200" spc="-10" dirty="0">
                <a:latin typeface="Times New Roman"/>
                <a:cs typeface="Times New Roman"/>
              </a:rPr>
              <a:t>player;</a:t>
            </a:r>
            <a:endParaRPr sz="1200">
              <a:latin typeface="Times New Roman"/>
              <a:cs typeface="Times New Roman"/>
            </a:endParaRPr>
          </a:p>
          <a:p>
            <a:pPr marL="330200" marR="45720" lvl="1" indent="-121920">
              <a:lnSpc>
                <a:spcPts val="13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Apresenta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baixo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consumo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boas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taxas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-10" dirty="0">
                <a:latin typeface="Times New Roman"/>
                <a:cs typeface="Times New Roman"/>
              </a:rPr>
              <a:t>transferência;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35" dirty="0">
                <a:latin typeface="Times New Roman"/>
                <a:cs typeface="Times New Roman"/>
              </a:rPr>
              <a:t>Já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utilizada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notebooks;</a:t>
            </a:r>
            <a:endParaRPr sz="1200">
              <a:latin typeface="Times New Roman"/>
              <a:cs typeface="Times New Roman"/>
            </a:endParaRPr>
          </a:p>
          <a:p>
            <a:pPr marL="330200" marR="118745" lvl="1" indent="-121920">
              <a:lnSpc>
                <a:spcPts val="13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Existem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crenças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tipo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20" dirty="0">
                <a:latin typeface="Times New Roman"/>
                <a:cs typeface="Times New Roman"/>
              </a:rPr>
              <a:t>memória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substituirá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discos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rígidos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ao 	</a:t>
            </a:r>
            <a:r>
              <a:rPr sz="1200" dirty="0">
                <a:latin typeface="Times New Roman"/>
                <a:cs typeface="Times New Roman"/>
              </a:rPr>
              <a:t>longo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anos.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01948" y="935989"/>
            <a:ext cx="1116330" cy="2470785"/>
            <a:chOff x="3401948" y="935989"/>
            <a:chExt cx="1116330" cy="2470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1948" y="1825434"/>
              <a:ext cx="1116012" cy="8048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948" y="935989"/>
              <a:ext cx="1116012" cy="8699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9898" y="2670085"/>
              <a:ext cx="792162" cy="736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62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/>
              <a:t>Dispositivos</a:t>
            </a:r>
            <a:r>
              <a:rPr sz="2250" spc="-65" dirty="0"/>
              <a:t> </a:t>
            </a:r>
            <a:r>
              <a:rPr sz="2250" dirty="0"/>
              <a:t>de</a:t>
            </a:r>
            <a:r>
              <a:rPr sz="2250" spc="-40" dirty="0"/>
              <a:t> </a:t>
            </a:r>
            <a:r>
              <a:rPr sz="2250" spc="-10" dirty="0"/>
              <a:t>Armazenamento</a:t>
            </a:r>
            <a:endParaRPr sz="2250"/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24765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Custo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40" dirty="0">
                <a:latin typeface="Times New Roman"/>
                <a:cs typeface="Times New Roman"/>
              </a:rPr>
              <a:t>x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Velocidade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Capacidade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0207" y="1753615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Maior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Velocidade</a:t>
            </a:r>
            <a:r>
              <a:rPr sz="900" spc="6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de</a:t>
            </a:r>
            <a:r>
              <a:rPr sz="900" dirty="0">
                <a:latin typeface="Times New Roman"/>
                <a:cs typeface="Times New Roman"/>
              </a:rPr>
              <a:t> Acesso aos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dados*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0207" y="2165095"/>
            <a:ext cx="104584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Maior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Custo</a:t>
            </a:r>
            <a:r>
              <a:rPr sz="900" spc="7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de</a:t>
            </a:r>
            <a:r>
              <a:rPr sz="900" spc="30" dirty="0">
                <a:latin typeface="Times New Roman"/>
                <a:cs typeface="Times New Roman"/>
              </a:rPr>
              <a:t> Armazenamento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por</a:t>
            </a:r>
            <a:r>
              <a:rPr sz="900" spc="-20" dirty="0">
                <a:latin typeface="Times New Roman"/>
                <a:cs typeface="Times New Roman"/>
              </a:rPr>
              <a:t> byte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3338" y="1354416"/>
            <a:ext cx="427355" cy="137795"/>
          </a:xfrm>
          <a:prstGeom prst="rect">
            <a:avLst/>
          </a:prstGeom>
          <a:solidFill>
            <a:srgbClr val="FFFFFF"/>
          </a:solidFill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950"/>
              </a:lnSpc>
            </a:pPr>
            <a:r>
              <a:rPr sz="800" spc="-10" dirty="0">
                <a:latin typeface="Times New Roman"/>
                <a:cs typeface="Times New Roman"/>
              </a:rPr>
              <a:t>Cache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500" y="1661604"/>
            <a:ext cx="649605" cy="144780"/>
          </a:xfrm>
          <a:prstGeom prst="rect">
            <a:avLst/>
          </a:prstGeom>
          <a:solidFill>
            <a:srgbClr val="FFFFFF"/>
          </a:solidFill>
          <a:ln w="4762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sz="750" dirty="0">
                <a:latin typeface="Times New Roman"/>
                <a:cs typeface="Times New Roman"/>
              </a:rPr>
              <a:t>Mem.</a:t>
            </a:r>
            <a:r>
              <a:rPr sz="750" spc="60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RAM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750" y="2273579"/>
            <a:ext cx="967740" cy="145415"/>
          </a:xfrm>
          <a:prstGeom prst="rect">
            <a:avLst/>
          </a:prstGeom>
          <a:solidFill>
            <a:srgbClr val="FFFFFF"/>
          </a:solidFill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950"/>
              </a:lnSpc>
            </a:pPr>
            <a:r>
              <a:rPr sz="800" dirty="0">
                <a:latin typeface="Times New Roman"/>
                <a:cs typeface="Times New Roman"/>
              </a:rPr>
              <a:t>Disco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Magnético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012" y="2568917"/>
            <a:ext cx="1088390" cy="137795"/>
          </a:xfrm>
          <a:prstGeom prst="rect">
            <a:avLst/>
          </a:prstGeom>
          <a:solidFill>
            <a:srgbClr val="FFFFFF"/>
          </a:solidFill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ts val="950"/>
              </a:lnSpc>
            </a:pPr>
            <a:r>
              <a:rPr sz="800" dirty="0">
                <a:latin typeface="Times New Roman"/>
                <a:cs typeface="Times New Roman"/>
              </a:rPr>
              <a:t>Disco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Ótico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037" y="2849841"/>
            <a:ext cx="1426845" cy="150495"/>
          </a:xfrm>
          <a:prstGeom prst="rect">
            <a:avLst/>
          </a:prstGeom>
          <a:solidFill>
            <a:srgbClr val="FFFFFF"/>
          </a:solidFill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7350">
              <a:lnSpc>
                <a:spcPts val="950"/>
              </a:lnSpc>
            </a:pPr>
            <a:r>
              <a:rPr sz="800" dirty="0">
                <a:latin typeface="Times New Roman"/>
                <a:cs typeface="Times New Roman"/>
              </a:rPr>
              <a:t>Fita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Magnética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4237" y="1518030"/>
            <a:ext cx="301625" cy="1332230"/>
          </a:xfrm>
          <a:custGeom>
            <a:avLst/>
            <a:gdLst/>
            <a:ahLst/>
            <a:cxnLst/>
            <a:rect l="l" t="t" r="r" b="b"/>
            <a:pathLst>
              <a:path w="301625" h="1332230">
                <a:moveTo>
                  <a:pt x="38100" y="1232662"/>
                </a:moveTo>
                <a:lnTo>
                  <a:pt x="34925" y="1226312"/>
                </a:lnTo>
                <a:lnTo>
                  <a:pt x="19050" y="1194562"/>
                </a:lnTo>
                <a:lnTo>
                  <a:pt x="0" y="1232662"/>
                </a:lnTo>
                <a:lnTo>
                  <a:pt x="15875" y="1232662"/>
                </a:lnTo>
                <a:lnTo>
                  <a:pt x="15875" y="1331849"/>
                </a:lnTo>
                <a:lnTo>
                  <a:pt x="22225" y="1331849"/>
                </a:lnTo>
                <a:lnTo>
                  <a:pt x="22225" y="1232662"/>
                </a:lnTo>
                <a:lnTo>
                  <a:pt x="38100" y="1232662"/>
                </a:lnTo>
                <a:close/>
              </a:path>
              <a:path w="301625" h="1332230">
                <a:moveTo>
                  <a:pt x="38100" y="938911"/>
                </a:moveTo>
                <a:lnTo>
                  <a:pt x="34925" y="932561"/>
                </a:lnTo>
                <a:lnTo>
                  <a:pt x="19050" y="900811"/>
                </a:lnTo>
                <a:lnTo>
                  <a:pt x="0" y="938911"/>
                </a:lnTo>
                <a:lnTo>
                  <a:pt x="15875" y="938911"/>
                </a:lnTo>
                <a:lnTo>
                  <a:pt x="15875" y="1037336"/>
                </a:lnTo>
                <a:lnTo>
                  <a:pt x="22225" y="1037336"/>
                </a:lnTo>
                <a:lnTo>
                  <a:pt x="22225" y="938911"/>
                </a:lnTo>
                <a:lnTo>
                  <a:pt x="38100" y="938911"/>
                </a:lnTo>
                <a:close/>
              </a:path>
              <a:path w="301625" h="1332230">
                <a:moveTo>
                  <a:pt x="43688" y="346075"/>
                </a:moveTo>
                <a:lnTo>
                  <a:pt x="40513" y="339725"/>
                </a:lnTo>
                <a:lnTo>
                  <a:pt x="24638" y="307975"/>
                </a:lnTo>
                <a:lnTo>
                  <a:pt x="5588" y="346075"/>
                </a:lnTo>
                <a:lnTo>
                  <a:pt x="21463" y="346075"/>
                </a:lnTo>
                <a:lnTo>
                  <a:pt x="21463" y="445262"/>
                </a:lnTo>
                <a:lnTo>
                  <a:pt x="27813" y="445262"/>
                </a:lnTo>
                <a:lnTo>
                  <a:pt x="27813" y="346075"/>
                </a:lnTo>
                <a:lnTo>
                  <a:pt x="43688" y="346075"/>
                </a:lnTo>
                <a:close/>
              </a:path>
              <a:path w="301625" h="1332230">
                <a:moveTo>
                  <a:pt x="43688" y="38100"/>
                </a:moveTo>
                <a:lnTo>
                  <a:pt x="40513" y="31750"/>
                </a:lnTo>
                <a:lnTo>
                  <a:pt x="24638" y="0"/>
                </a:lnTo>
                <a:lnTo>
                  <a:pt x="5588" y="38100"/>
                </a:lnTo>
                <a:lnTo>
                  <a:pt x="21463" y="38100"/>
                </a:lnTo>
                <a:lnTo>
                  <a:pt x="21463" y="113411"/>
                </a:lnTo>
                <a:lnTo>
                  <a:pt x="27813" y="113411"/>
                </a:lnTo>
                <a:lnTo>
                  <a:pt x="27813" y="38100"/>
                </a:lnTo>
                <a:lnTo>
                  <a:pt x="43688" y="38100"/>
                </a:lnTo>
                <a:close/>
              </a:path>
              <a:path w="301625" h="1332230">
                <a:moveTo>
                  <a:pt x="301625" y="1287399"/>
                </a:moveTo>
                <a:lnTo>
                  <a:pt x="285750" y="1287399"/>
                </a:lnTo>
                <a:lnTo>
                  <a:pt x="285750" y="1188212"/>
                </a:lnTo>
                <a:lnTo>
                  <a:pt x="279400" y="1188212"/>
                </a:lnTo>
                <a:lnTo>
                  <a:pt x="279400" y="1287399"/>
                </a:lnTo>
                <a:lnTo>
                  <a:pt x="263525" y="1287399"/>
                </a:lnTo>
                <a:lnTo>
                  <a:pt x="282575" y="1325499"/>
                </a:lnTo>
                <a:lnTo>
                  <a:pt x="298450" y="1293749"/>
                </a:lnTo>
                <a:lnTo>
                  <a:pt x="301625" y="1287399"/>
                </a:lnTo>
                <a:close/>
              </a:path>
              <a:path w="301625" h="1332230">
                <a:moveTo>
                  <a:pt x="301625" y="1006475"/>
                </a:moveTo>
                <a:lnTo>
                  <a:pt x="285750" y="1006475"/>
                </a:lnTo>
                <a:lnTo>
                  <a:pt x="285750" y="905637"/>
                </a:lnTo>
                <a:lnTo>
                  <a:pt x="279400" y="905637"/>
                </a:lnTo>
                <a:lnTo>
                  <a:pt x="279400" y="1006475"/>
                </a:lnTo>
                <a:lnTo>
                  <a:pt x="263525" y="1006475"/>
                </a:lnTo>
                <a:lnTo>
                  <a:pt x="282575" y="1044575"/>
                </a:lnTo>
                <a:lnTo>
                  <a:pt x="298450" y="1012825"/>
                </a:lnTo>
                <a:lnTo>
                  <a:pt x="301625" y="1006475"/>
                </a:lnTo>
                <a:close/>
              </a:path>
              <a:path w="301625" h="1332230">
                <a:moveTo>
                  <a:pt x="301625" y="407162"/>
                </a:moveTo>
                <a:lnTo>
                  <a:pt x="285750" y="407162"/>
                </a:lnTo>
                <a:lnTo>
                  <a:pt x="285750" y="307975"/>
                </a:lnTo>
                <a:lnTo>
                  <a:pt x="279400" y="307975"/>
                </a:lnTo>
                <a:lnTo>
                  <a:pt x="279400" y="407162"/>
                </a:lnTo>
                <a:lnTo>
                  <a:pt x="263525" y="407162"/>
                </a:lnTo>
                <a:lnTo>
                  <a:pt x="282575" y="445262"/>
                </a:lnTo>
                <a:lnTo>
                  <a:pt x="298450" y="413512"/>
                </a:lnTo>
                <a:lnTo>
                  <a:pt x="301625" y="407162"/>
                </a:lnTo>
                <a:close/>
              </a:path>
              <a:path w="301625" h="1332230">
                <a:moveTo>
                  <a:pt x="301625" y="89662"/>
                </a:moveTo>
                <a:lnTo>
                  <a:pt x="285750" y="89662"/>
                </a:lnTo>
                <a:lnTo>
                  <a:pt x="285750" y="0"/>
                </a:lnTo>
                <a:lnTo>
                  <a:pt x="279400" y="0"/>
                </a:lnTo>
                <a:lnTo>
                  <a:pt x="279400" y="89662"/>
                </a:lnTo>
                <a:lnTo>
                  <a:pt x="263525" y="89662"/>
                </a:lnTo>
                <a:lnTo>
                  <a:pt x="282575" y="127762"/>
                </a:lnTo>
                <a:lnTo>
                  <a:pt x="298450" y="96012"/>
                </a:lnTo>
                <a:lnTo>
                  <a:pt x="301625" y="89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1888" y="1971954"/>
            <a:ext cx="792480" cy="145415"/>
          </a:xfrm>
          <a:prstGeom prst="rect">
            <a:avLst/>
          </a:prstGeom>
          <a:solidFill>
            <a:srgbClr val="FFFFFF"/>
          </a:solidFill>
          <a:ln w="4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950"/>
              </a:lnSpc>
            </a:pPr>
            <a:r>
              <a:rPr sz="800" spc="10" dirty="0">
                <a:latin typeface="Times New Roman"/>
                <a:cs typeface="Times New Roman"/>
              </a:rPr>
              <a:t>Memória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Flash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39063" y="1424336"/>
            <a:ext cx="1402080" cy="1589405"/>
            <a:chOff x="1139063" y="1424336"/>
            <a:chExt cx="1402080" cy="1589405"/>
          </a:xfrm>
        </p:grpSpPr>
        <p:sp>
          <p:nvSpPr>
            <p:cNvPr id="17" name="object 17"/>
            <p:cNvSpPr/>
            <p:nvPr/>
          </p:nvSpPr>
          <p:spPr>
            <a:xfrm>
              <a:off x="1139063" y="2130805"/>
              <a:ext cx="296545" cy="144145"/>
            </a:xfrm>
            <a:custGeom>
              <a:avLst/>
              <a:gdLst/>
              <a:ahLst/>
              <a:cxnLst/>
              <a:rect l="l" t="t" r="r" b="b"/>
              <a:pathLst>
                <a:path w="296544" h="144144">
                  <a:moveTo>
                    <a:pt x="38100" y="38100"/>
                  </a:moveTo>
                  <a:lnTo>
                    <a:pt x="34925" y="31750"/>
                  </a:lnTo>
                  <a:lnTo>
                    <a:pt x="19050" y="0"/>
                  </a:lnTo>
                  <a:lnTo>
                    <a:pt x="0" y="38100"/>
                  </a:lnTo>
                  <a:lnTo>
                    <a:pt x="15875" y="38100"/>
                  </a:lnTo>
                  <a:lnTo>
                    <a:pt x="15875" y="136525"/>
                  </a:lnTo>
                  <a:lnTo>
                    <a:pt x="22225" y="136525"/>
                  </a:lnTo>
                  <a:lnTo>
                    <a:pt x="22225" y="38100"/>
                  </a:lnTo>
                  <a:lnTo>
                    <a:pt x="38100" y="38100"/>
                  </a:lnTo>
                  <a:close/>
                </a:path>
                <a:path w="296544" h="144144">
                  <a:moveTo>
                    <a:pt x="296037" y="105537"/>
                  </a:moveTo>
                  <a:lnTo>
                    <a:pt x="280162" y="105537"/>
                  </a:lnTo>
                  <a:lnTo>
                    <a:pt x="280162" y="4699"/>
                  </a:lnTo>
                  <a:lnTo>
                    <a:pt x="273812" y="4699"/>
                  </a:lnTo>
                  <a:lnTo>
                    <a:pt x="273812" y="105537"/>
                  </a:lnTo>
                  <a:lnTo>
                    <a:pt x="257937" y="105537"/>
                  </a:lnTo>
                  <a:lnTo>
                    <a:pt x="276987" y="143637"/>
                  </a:lnTo>
                  <a:lnTo>
                    <a:pt x="292862" y="111887"/>
                  </a:lnTo>
                  <a:lnTo>
                    <a:pt x="296037" y="1055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58263" y="1426717"/>
              <a:ext cx="180340" cy="1584325"/>
            </a:xfrm>
            <a:custGeom>
              <a:avLst/>
              <a:gdLst/>
              <a:ahLst/>
              <a:cxnLst/>
              <a:rect l="l" t="t" r="r" b="b"/>
              <a:pathLst>
                <a:path w="180339" h="1584325">
                  <a:moveTo>
                    <a:pt x="90042" y="0"/>
                  </a:moveTo>
                  <a:lnTo>
                    <a:pt x="0" y="196850"/>
                  </a:lnTo>
                  <a:lnTo>
                    <a:pt x="55499" y="196850"/>
                  </a:lnTo>
                  <a:lnTo>
                    <a:pt x="55499" y="1584325"/>
                  </a:lnTo>
                  <a:lnTo>
                    <a:pt x="124587" y="1584325"/>
                  </a:lnTo>
                  <a:lnTo>
                    <a:pt x="124587" y="196850"/>
                  </a:lnTo>
                  <a:lnTo>
                    <a:pt x="180086" y="19685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58263" y="1426717"/>
              <a:ext cx="180340" cy="1584325"/>
            </a:xfrm>
            <a:custGeom>
              <a:avLst/>
              <a:gdLst/>
              <a:ahLst/>
              <a:cxnLst/>
              <a:rect l="l" t="t" r="r" b="b"/>
              <a:pathLst>
                <a:path w="180339" h="1584325">
                  <a:moveTo>
                    <a:pt x="0" y="196850"/>
                  </a:moveTo>
                  <a:lnTo>
                    <a:pt x="90042" y="0"/>
                  </a:lnTo>
                  <a:lnTo>
                    <a:pt x="180086" y="196850"/>
                  </a:lnTo>
                  <a:lnTo>
                    <a:pt x="124587" y="196850"/>
                  </a:lnTo>
                  <a:lnTo>
                    <a:pt x="124587" y="1584325"/>
                  </a:lnTo>
                  <a:lnTo>
                    <a:pt x="55499" y="1584325"/>
                  </a:lnTo>
                  <a:lnTo>
                    <a:pt x="55499" y="196850"/>
                  </a:lnTo>
                  <a:lnTo>
                    <a:pt x="0" y="19685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7461" y="3089528"/>
            <a:ext cx="3387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" i="1" spc="-10" dirty="0">
                <a:latin typeface="Times New Roman"/>
                <a:cs typeface="Times New Roman"/>
              </a:rPr>
              <a:t>*Vários</a:t>
            </a:r>
            <a:r>
              <a:rPr sz="600" i="1" spc="5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dispositivos</a:t>
            </a:r>
            <a:r>
              <a:rPr sz="600" i="1" spc="7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de</a:t>
            </a:r>
            <a:r>
              <a:rPr sz="600" i="1" spc="4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memória</a:t>
            </a:r>
            <a:r>
              <a:rPr sz="600" i="1" spc="4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flash</a:t>
            </a:r>
            <a:r>
              <a:rPr sz="600" i="1" spc="6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ainda</a:t>
            </a:r>
            <a:r>
              <a:rPr sz="600" i="1" spc="5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possuem</a:t>
            </a:r>
            <a:r>
              <a:rPr sz="600" i="1" spc="6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taxas</a:t>
            </a:r>
            <a:r>
              <a:rPr sz="600" i="1" spc="5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de</a:t>
            </a:r>
            <a:r>
              <a:rPr sz="600" i="1" spc="5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transferência</a:t>
            </a:r>
            <a:r>
              <a:rPr sz="600" i="1" spc="10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de</a:t>
            </a:r>
            <a:r>
              <a:rPr sz="600" i="1" spc="4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dados</a:t>
            </a:r>
            <a:r>
              <a:rPr sz="600" i="1" spc="5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menores</a:t>
            </a:r>
            <a:r>
              <a:rPr sz="600" i="1" spc="90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do</a:t>
            </a:r>
            <a:r>
              <a:rPr sz="600" i="1" spc="55" dirty="0">
                <a:latin typeface="Times New Roman"/>
                <a:cs typeface="Times New Roman"/>
              </a:rPr>
              <a:t> </a:t>
            </a:r>
            <a:r>
              <a:rPr sz="600" i="1" dirty="0">
                <a:latin typeface="Times New Roman"/>
                <a:cs typeface="Times New Roman"/>
              </a:rPr>
              <a:t>que</a:t>
            </a:r>
            <a:r>
              <a:rPr sz="600" i="1" spc="45" dirty="0">
                <a:latin typeface="Times New Roman"/>
                <a:cs typeface="Times New Roman"/>
              </a:rPr>
              <a:t> </a:t>
            </a:r>
            <a:r>
              <a:rPr sz="600" i="1" spc="-25" dirty="0">
                <a:latin typeface="Times New Roman"/>
                <a:cs typeface="Times New Roman"/>
              </a:rPr>
              <a:t>as</a:t>
            </a:r>
            <a:r>
              <a:rPr sz="600" i="1" spc="500" dirty="0">
                <a:latin typeface="Times New Roman"/>
                <a:cs typeface="Times New Roman"/>
              </a:rPr>
              <a:t> </a:t>
            </a:r>
            <a:r>
              <a:rPr sz="600" i="1" spc="10" dirty="0">
                <a:latin typeface="Times New Roman"/>
                <a:cs typeface="Times New Roman"/>
              </a:rPr>
              <a:t>taxas</a:t>
            </a:r>
            <a:r>
              <a:rPr sz="600" i="1" dirty="0">
                <a:latin typeface="Times New Roman"/>
                <a:cs typeface="Times New Roman"/>
              </a:rPr>
              <a:t> </a:t>
            </a:r>
            <a:r>
              <a:rPr sz="600" i="1" spc="10" dirty="0">
                <a:latin typeface="Times New Roman"/>
                <a:cs typeface="Times New Roman"/>
              </a:rPr>
              <a:t>de</a:t>
            </a:r>
            <a:r>
              <a:rPr sz="600" i="1" spc="5" dirty="0">
                <a:latin typeface="Times New Roman"/>
                <a:cs typeface="Times New Roman"/>
              </a:rPr>
              <a:t> </a:t>
            </a:r>
            <a:r>
              <a:rPr sz="600" i="1" spc="10" dirty="0">
                <a:latin typeface="Times New Roman"/>
                <a:cs typeface="Times New Roman"/>
              </a:rPr>
              <a:t>transferência</a:t>
            </a:r>
            <a:r>
              <a:rPr sz="600" i="1" spc="35" dirty="0">
                <a:latin typeface="Times New Roman"/>
                <a:cs typeface="Times New Roman"/>
              </a:rPr>
              <a:t> </a:t>
            </a:r>
            <a:r>
              <a:rPr sz="600" i="1" spc="10" dirty="0">
                <a:latin typeface="Times New Roman"/>
                <a:cs typeface="Times New Roman"/>
              </a:rPr>
              <a:t>de</a:t>
            </a:r>
            <a:r>
              <a:rPr sz="600" i="1" dirty="0">
                <a:latin typeface="Times New Roman"/>
                <a:cs typeface="Times New Roman"/>
              </a:rPr>
              <a:t> </a:t>
            </a:r>
            <a:r>
              <a:rPr sz="600" i="1" spc="10" dirty="0">
                <a:latin typeface="Times New Roman"/>
                <a:cs typeface="Times New Roman"/>
              </a:rPr>
              <a:t>muitos</a:t>
            </a:r>
            <a:r>
              <a:rPr sz="600" i="1" spc="5" dirty="0">
                <a:latin typeface="Times New Roman"/>
                <a:cs typeface="Times New Roman"/>
              </a:rPr>
              <a:t> </a:t>
            </a:r>
            <a:r>
              <a:rPr sz="600" i="1" spc="10" dirty="0">
                <a:latin typeface="Times New Roman"/>
                <a:cs typeface="Times New Roman"/>
              </a:rPr>
              <a:t>discos</a:t>
            </a:r>
            <a:r>
              <a:rPr sz="600" i="1" dirty="0">
                <a:latin typeface="Times New Roman"/>
                <a:cs typeface="Times New Roman"/>
              </a:rPr>
              <a:t> </a:t>
            </a:r>
            <a:r>
              <a:rPr sz="600" i="1" spc="-10" dirty="0">
                <a:latin typeface="Times New Roman"/>
                <a:cs typeface="Times New Roman"/>
              </a:rPr>
              <a:t>magnéticos.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Endereços</a:t>
            </a:r>
            <a:r>
              <a:rPr spc="-85" dirty="0"/>
              <a:t> </a:t>
            </a:r>
            <a:r>
              <a:rPr dirty="0"/>
              <a:t>de</a:t>
            </a:r>
            <a:r>
              <a:rPr spc="-95" dirty="0"/>
              <a:t> </a:t>
            </a:r>
            <a:r>
              <a:rPr spc="-10" dirty="0"/>
              <a:t>Memória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36116"/>
            <a:ext cx="2242185" cy="21755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47955" marR="170815" indent="-135890">
              <a:lnSpc>
                <a:spcPts val="1150"/>
              </a:lnSpc>
              <a:spcBef>
                <a:spcPts val="38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9225" algn="l"/>
              </a:tabLst>
            </a:pPr>
            <a:r>
              <a:rPr sz="1200" spc="10" dirty="0">
                <a:latin typeface="Times New Roman"/>
                <a:cs typeface="Times New Roman"/>
              </a:rPr>
              <a:t>Cada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localização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 </a:t>
            </a:r>
            <a:r>
              <a:rPr sz="1200" spc="-10" dirty="0">
                <a:latin typeface="Times New Roman"/>
                <a:cs typeface="Times New Roman"/>
              </a:rPr>
              <a:t>memória 	</a:t>
            </a:r>
            <a:r>
              <a:rPr sz="1200" spc="60" dirty="0">
                <a:latin typeface="Times New Roman"/>
                <a:cs typeface="Times New Roman"/>
              </a:rPr>
              <a:t>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endereço</a:t>
            </a:r>
            <a:endParaRPr sz="1200">
              <a:latin typeface="Times New Roman"/>
              <a:cs typeface="Times New Roman"/>
            </a:endParaRPr>
          </a:p>
          <a:p>
            <a:pPr marL="332105" marR="191770" lvl="1" indent="-123825">
              <a:lnSpc>
                <a:spcPts val="106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Um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número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único,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em </a:t>
            </a:r>
            <a:r>
              <a:rPr sz="1100" spc="70" dirty="0">
                <a:latin typeface="Times New Roman"/>
                <a:cs typeface="Times New Roman"/>
              </a:rPr>
              <a:t>uma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caixa</a:t>
            </a:r>
            <a:r>
              <a:rPr sz="1100" spc="-10" dirty="0">
                <a:latin typeface="Times New Roman"/>
                <a:cs typeface="Times New Roman"/>
              </a:rPr>
              <a:t> postal.</a:t>
            </a:r>
            <a:endParaRPr sz="1100">
              <a:latin typeface="Times New Roman"/>
              <a:cs typeface="Times New Roman"/>
            </a:endParaRPr>
          </a:p>
          <a:p>
            <a:pPr marL="147955" marR="316865" indent="-135890">
              <a:lnSpc>
                <a:spcPts val="1160"/>
              </a:lnSpc>
              <a:spcBef>
                <a:spcPts val="27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9225" algn="l"/>
              </a:tabLst>
            </a:pPr>
            <a:r>
              <a:rPr sz="1200" spc="10" dirty="0">
                <a:latin typeface="Times New Roman"/>
                <a:cs typeface="Times New Roman"/>
              </a:rPr>
              <a:t>Pode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conter</a:t>
            </a:r>
            <a:r>
              <a:rPr sz="1200" spc="55" dirty="0">
                <a:latin typeface="Times New Roman"/>
                <a:cs typeface="Times New Roman"/>
              </a:rPr>
              <a:t> somente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spc="20" dirty="0">
                <a:latin typeface="Times New Roman"/>
                <a:cs typeface="Times New Roman"/>
              </a:rPr>
              <a:t>instrução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peça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dados</a:t>
            </a:r>
            <a:endParaRPr sz="1200">
              <a:latin typeface="Times New Roman"/>
              <a:cs typeface="Times New Roman"/>
            </a:endParaRPr>
          </a:p>
          <a:p>
            <a:pPr marL="332105" marR="5080" lvl="1" indent="-123825">
              <a:lnSpc>
                <a:spcPct val="8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65" dirty="0">
                <a:latin typeface="Times New Roman"/>
                <a:cs typeface="Times New Roman"/>
              </a:rPr>
              <a:t>Quando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dados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são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reescritos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na </a:t>
            </a:r>
            <a:r>
              <a:rPr sz="1100" spc="50" dirty="0">
                <a:latin typeface="Times New Roman"/>
                <a:cs typeface="Times New Roman"/>
              </a:rPr>
              <a:t>memória,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conteúdo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anterior </a:t>
            </a:r>
            <a:r>
              <a:rPr sz="1100" spc="20" dirty="0">
                <a:latin typeface="Times New Roman"/>
                <a:cs typeface="Times New Roman"/>
              </a:rPr>
              <a:t>desse endereço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é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destruído.</a:t>
            </a:r>
            <a:endParaRPr sz="1100">
              <a:latin typeface="Times New Roman"/>
              <a:cs typeface="Times New Roman"/>
            </a:endParaRPr>
          </a:p>
          <a:p>
            <a:pPr marL="148590" indent="-135890">
              <a:lnSpc>
                <a:spcPts val="1435"/>
              </a:lnSpc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spc="10" dirty="0">
                <a:latin typeface="Times New Roman"/>
                <a:cs typeface="Times New Roman"/>
              </a:rPr>
              <a:t>Referenciado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pelo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número</a:t>
            </a:r>
            <a:endParaRPr sz="1200">
              <a:latin typeface="Times New Roman"/>
              <a:cs typeface="Times New Roman"/>
            </a:endParaRPr>
          </a:p>
          <a:p>
            <a:pPr marL="332105" marR="73025" lvl="1" indent="-123825">
              <a:lnSpc>
                <a:spcPct val="8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linguagens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programação </a:t>
            </a:r>
            <a:r>
              <a:rPr sz="1100" spc="55" dirty="0">
                <a:latin typeface="Times New Roman"/>
                <a:cs typeface="Times New Roman"/>
              </a:rPr>
              <a:t>usam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endereço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simbólico </a:t>
            </a:r>
            <a:r>
              <a:rPr sz="1100" spc="50" dirty="0">
                <a:latin typeface="Times New Roman"/>
                <a:cs typeface="Times New Roman"/>
              </a:rPr>
              <a:t>(nomeado),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tal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Horas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ou </a:t>
            </a:r>
            <a:r>
              <a:rPr sz="1100" spc="-10" dirty="0">
                <a:latin typeface="Times New Roman"/>
                <a:cs typeface="Times New Roman"/>
              </a:rPr>
              <a:t>Salário.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1264" y="1424279"/>
            <a:ext cx="2057400" cy="12263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83407" y="1326006"/>
            <a:ext cx="10388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© 2004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by</a:t>
            </a:r>
            <a:r>
              <a:rPr sz="6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Pearson Education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1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Computadores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157855" cy="1584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Existem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vários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tipos</a:t>
            </a:r>
            <a:r>
              <a:rPr sz="1300" spc="60" dirty="0">
                <a:latin typeface="Times New Roman"/>
                <a:cs typeface="Times New Roman"/>
              </a:rPr>
              <a:t> de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computadores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PDAs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Handhelds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Computadores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portáteis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(laptops)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Computadores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mesa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(desktops)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Computadores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médio </a:t>
            </a:r>
            <a:r>
              <a:rPr sz="1200" spc="50" dirty="0">
                <a:latin typeface="Times New Roman"/>
                <a:cs typeface="Times New Roman"/>
              </a:rPr>
              <a:t>porte </a:t>
            </a:r>
            <a:r>
              <a:rPr sz="1200" spc="-10" dirty="0">
                <a:latin typeface="Times New Roman"/>
                <a:cs typeface="Times New Roman"/>
              </a:rPr>
              <a:t>(servidores)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Mainframes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Supercomputadores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1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Computadores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4032250" cy="18415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Mainframes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0" dirty="0">
                <a:latin typeface="Times New Roman"/>
                <a:cs typeface="Times New Roman"/>
              </a:rPr>
              <a:t>Computador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grande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porte,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dedicado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normalmente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ao 	</a:t>
            </a:r>
            <a:r>
              <a:rPr sz="1200" spc="30" dirty="0">
                <a:latin typeface="Times New Roman"/>
                <a:cs typeface="Times New Roman"/>
              </a:rPr>
              <a:t>processamento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volume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grande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informações;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Disponibilizam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alto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nível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segurança;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Possuem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grande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número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processadores;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Algumas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aplicações</a:t>
            </a:r>
            <a:endParaRPr sz="1200">
              <a:latin typeface="Times New Roman"/>
              <a:cs typeface="Times New Roman"/>
            </a:endParaRPr>
          </a:p>
          <a:p>
            <a:pPr marL="469900" marR="15875" lvl="2" indent="-123825">
              <a:lnSpc>
                <a:spcPct val="100000"/>
              </a:lnSpc>
              <a:spcBef>
                <a:spcPts val="259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Processamento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transações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cartões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10" dirty="0">
                <a:latin typeface="Times New Roman"/>
                <a:cs typeface="Times New Roman"/>
              </a:rPr>
              <a:t> crédito, </a:t>
            </a:r>
            <a:r>
              <a:rPr sz="1050" spc="45" dirty="0">
                <a:latin typeface="Times New Roman"/>
                <a:cs typeface="Times New Roman"/>
              </a:rPr>
              <a:t>gerenciamento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contas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bancárias, aplicações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i="1" spc="20" dirty="0">
                <a:latin typeface="Times New Roman"/>
                <a:cs typeface="Times New Roman"/>
              </a:rPr>
              <a:t>data</a:t>
            </a:r>
            <a:r>
              <a:rPr sz="1050" i="1" spc="45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mining</a:t>
            </a:r>
            <a:r>
              <a:rPr sz="1050" i="1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data</a:t>
            </a:r>
            <a:r>
              <a:rPr sz="1050" i="1" spc="9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warehouse</a:t>
            </a:r>
            <a:r>
              <a:rPr sz="1050" dirty="0">
                <a:latin typeface="Times New Roman"/>
                <a:cs typeface="Times New Roman"/>
              </a:rPr>
              <a:t>,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censo,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sistemas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spc="-45" dirty="0">
                <a:latin typeface="Times New Roman"/>
                <a:cs typeface="Times New Roman"/>
              </a:rPr>
              <a:t>ERP,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etc.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1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Computadores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592195" cy="12560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Mainframe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-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IBM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z9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2094-</a:t>
            </a:r>
            <a:r>
              <a:rPr sz="1200" spc="-25" dirty="0">
                <a:latin typeface="Times New Roman"/>
                <a:cs typeface="Times New Roman"/>
              </a:rPr>
              <a:t>S54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54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processadores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principais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Até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85" dirty="0">
                <a:latin typeface="Times New Roman"/>
                <a:cs typeface="Times New Roman"/>
              </a:rPr>
              <a:t>512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5" dirty="0">
                <a:latin typeface="Times New Roman"/>
                <a:cs typeface="Times New Roman"/>
              </a:rPr>
              <a:t>GB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memória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principal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Peso: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Até 2003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kg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Altura: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1,94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35" dirty="0">
                <a:latin typeface="Times New Roman"/>
                <a:cs typeface="Times New Roman"/>
              </a:rPr>
              <a:t>metro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4080" y="1462531"/>
            <a:ext cx="155727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1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Computadores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253"/>
            <a:ext cx="3227070" cy="21564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5" dirty="0">
                <a:latin typeface="Times New Roman"/>
                <a:cs typeface="Times New Roman"/>
              </a:rPr>
              <a:t>Supercomputadores</a:t>
            </a:r>
            <a:endParaRPr sz="1300">
              <a:latin typeface="Times New Roman"/>
              <a:cs typeface="Times New Roman"/>
            </a:endParaRPr>
          </a:p>
          <a:p>
            <a:pPr marL="330200" marR="34925" lvl="1" indent="-121920">
              <a:lnSpc>
                <a:spcPct val="901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Altíssima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velocidade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processamento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e 	</a:t>
            </a:r>
            <a:r>
              <a:rPr sz="1200" spc="10" dirty="0">
                <a:latin typeface="Times New Roman"/>
                <a:cs typeface="Times New Roman"/>
              </a:rPr>
              <a:t>grande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capacidade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memória,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empregado 	</a:t>
            </a:r>
            <a:r>
              <a:rPr sz="1200" spc="55" dirty="0">
                <a:latin typeface="Times New Roman"/>
                <a:cs typeface="Times New Roman"/>
              </a:rPr>
              <a:t>normalmente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pesquisas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científicas, 	</a:t>
            </a:r>
            <a:r>
              <a:rPr sz="1200" spc="10" dirty="0">
                <a:latin typeface="Times New Roman"/>
                <a:cs typeface="Times New Roman"/>
              </a:rPr>
              <a:t>aeroespaciais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militares.</a:t>
            </a:r>
            <a:endParaRPr sz="1200">
              <a:latin typeface="Times New Roman"/>
              <a:cs typeface="Times New Roman"/>
            </a:endParaRPr>
          </a:p>
          <a:p>
            <a:pPr marL="330200" marR="1080135" lvl="1" indent="-121920">
              <a:lnSpc>
                <a:spcPts val="13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45" dirty="0">
                <a:latin typeface="Times New Roman"/>
                <a:cs typeface="Times New Roman"/>
              </a:rPr>
              <a:t>Supercomputador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20" dirty="0">
                <a:latin typeface="Times New Roman"/>
                <a:cs typeface="Times New Roman"/>
              </a:rPr>
              <a:t> NASA 	</a:t>
            </a:r>
            <a:r>
              <a:rPr sz="1200" spc="-10" dirty="0">
                <a:latin typeface="Times New Roman"/>
                <a:cs typeface="Times New Roman"/>
              </a:rPr>
              <a:t>Columbia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0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30" dirty="0">
                <a:latin typeface="Times New Roman"/>
                <a:cs typeface="Times New Roman"/>
              </a:rPr>
              <a:t>10240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processadores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Intel</a:t>
            </a:r>
            <a:r>
              <a:rPr sz="1050" spc="26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Itanium;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35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20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terabytes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RAM;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2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440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terabytes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armazenamento;</a:t>
            </a:r>
            <a:endParaRPr sz="105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ts val="1130"/>
              </a:lnSpc>
              <a:spcBef>
                <a:spcPts val="275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40" dirty="0">
                <a:latin typeface="Times New Roman"/>
                <a:cs typeface="Times New Roman"/>
              </a:rPr>
              <a:t>51.87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teraflops,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ou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spc="-40" dirty="0">
                <a:latin typeface="Times New Roman"/>
                <a:cs typeface="Times New Roman"/>
              </a:rPr>
              <a:t>51.87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trilhões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 </a:t>
            </a:r>
            <a:r>
              <a:rPr sz="1050" dirty="0">
                <a:latin typeface="Times New Roman"/>
                <a:cs typeface="Times New Roman"/>
              </a:rPr>
              <a:t>operações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de </a:t>
            </a:r>
            <a:r>
              <a:rPr sz="1050" spc="55" dirty="0">
                <a:latin typeface="Times New Roman"/>
                <a:cs typeface="Times New Roman"/>
              </a:rPr>
              <a:t>ponto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flutuante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por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segundo.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4080" y="1714449"/>
            <a:ext cx="1549653" cy="1052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1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Computadores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6377" y="1390395"/>
            <a:ext cx="2001901" cy="14367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1874" y="967485"/>
            <a:ext cx="4028440" cy="2266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3215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45" dirty="0">
                <a:latin typeface="Times New Roman"/>
                <a:cs typeface="Times New Roman"/>
              </a:rPr>
              <a:t>Supercomputadores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– </a:t>
            </a: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  <a:p>
            <a:pPr marL="330200" marR="2012314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45" dirty="0">
                <a:latin typeface="Times New Roman"/>
                <a:cs typeface="Times New Roman"/>
              </a:rPr>
              <a:t>Supercomputador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– 	</a:t>
            </a:r>
            <a:r>
              <a:rPr sz="1200" spc="50" dirty="0">
                <a:latin typeface="Times New Roman"/>
                <a:cs typeface="Times New Roman"/>
              </a:rPr>
              <a:t>Instituto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Nacional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dirty="0">
                <a:latin typeface="Times New Roman"/>
                <a:cs typeface="Times New Roman"/>
              </a:rPr>
              <a:t>Pesquisas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Espaciais</a:t>
            </a:r>
            <a:endParaRPr sz="1200">
              <a:latin typeface="Times New Roman"/>
              <a:cs typeface="Times New Roman"/>
            </a:endParaRPr>
          </a:p>
          <a:p>
            <a:pPr marL="469900" marR="182245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244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teraflops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(trilhões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de </a:t>
            </a:r>
            <a:r>
              <a:rPr sz="1050" spc="20" dirty="0">
                <a:latin typeface="Times New Roman"/>
                <a:cs typeface="Times New Roman"/>
              </a:rPr>
              <a:t>operações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ponto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flutuante)</a:t>
            </a:r>
            <a:endParaRPr sz="1050">
              <a:latin typeface="Times New Roman"/>
              <a:cs typeface="Times New Roman"/>
            </a:endParaRPr>
          </a:p>
          <a:p>
            <a:pPr marL="469900" marR="1900555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55" dirty="0">
                <a:latin typeface="Times New Roman"/>
                <a:cs typeface="Times New Roman"/>
              </a:rPr>
              <a:t>1.272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nós,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cada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deles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com </a:t>
            </a:r>
            <a:r>
              <a:rPr sz="1050" spc="10" dirty="0">
                <a:latin typeface="Times New Roman"/>
                <a:cs typeface="Times New Roman"/>
              </a:rPr>
              <a:t>velocidade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máxima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192 </a:t>
            </a:r>
            <a:r>
              <a:rPr sz="1050" spc="10" dirty="0">
                <a:latin typeface="Times New Roman"/>
                <a:cs typeface="Times New Roman"/>
              </a:rPr>
              <a:t>gigaflops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por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40" dirty="0">
                <a:latin typeface="Times New Roman"/>
                <a:cs typeface="Times New Roman"/>
              </a:rPr>
              <a:t>segundo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05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sz="800" dirty="0">
                <a:latin typeface="Times New Roman"/>
                <a:cs typeface="Times New Roman"/>
                <a:hlinkClick r:id="rId5"/>
              </a:rPr>
              <a:t>http://www.agencia.fapesp.br/materia/12874/inpe-recebe-supercomputador-</a:t>
            </a:r>
            <a:r>
              <a:rPr sz="800" spc="-10" dirty="0">
                <a:latin typeface="Times New Roman"/>
                <a:cs typeface="Times New Roman"/>
                <a:hlinkClick r:id="rId5"/>
              </a:rPr>
              <a:t>climatico.htm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BIOS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506" rIns="0" bIns="0" rtlCol="0">
            <a:spAutoFit/>
          </a:bodyPr>
          <a:lstStyle/>
          <a:p>
            <a:pPr marL="149225" marR="2984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/>
              <a:t>Sistema</a:t>
            </a:r>
            <a:r>
              <a:rPr sz="1300" spc="125" dirty="0"/>
              <a:t> </a:t>
            </a:r>
            <a:r>
              <a:rPr sz="1300" dirty="0"/>
              <a:t>Básico</a:t>
            </a:r>
            <a:r>
              <a:rPr sz="1300" spc="75" dirty="0"/>
              <a:t> </a:t>
            </a:r>
            <a:r>
              <a:rPr sz="1300" spc="60" dirty="0"/>
              <a:t>de</a:t>
            </a:r>
            <a:r>
              <a:rPr sz="1300" spc="135" dirty="0"/>
              <a:t> </a:t>
            </a:r>
            <a:r>
              <a:rPr sz="1300" dirty="0"/>
              <a:t>Entrada/Saída</a:t>
            </a:r>
            <a:r>
              <a:rPr sz="1300" spc="185" dirty="0"/>
              <a:t> </a:t>
            </a:r>
            <a:r>
              <a:rPr sz="1300" dirty="0"/>
              <a:t>(</a:t>
            </a:r>
            <a:r>
              <a:rPr sz="1300" i="1" dirty="0">
                <a:latin typeface="Times New Roman"/>
                <a:cs typeface="Times New Roman"/>
              </a:rPr>
              <a:t>Basic</a:t>
            </a:r>
            <a:r>
              <a:rPr sz="1300" i="1" spc="190" dirty="0">
                <a:latin typeface="Times New Roman"/>
                <a:cs typeface="Times New Roman"/>
              </a:rPr>
              <a:t> </a:t>
            </a:r>
            <a:r>
              <a:rPr sz="1300" i="1" spc="55" dirty="0">
                <a:latin typeface="Times New Roman"/>
                <a:cs typeface="Times New Roman"/>
              </a:rPr>
              <a:t>Input/Output </a:t>
            </a:r>
            <a:r>
              <a:rPr sz="1300" i="1" spc="-10" dirty="0">
                <a:latin typeface="Times New Roman"/>
                <a:cs typeface="Times New Roman"/>
              </a:rPr>
              <a:t>System</a:t>
            </a:r>
            <a:r>
              <a:rPr sz="1300" spc="-10" dirty="0"/>
              <a:t>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Gravado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memória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permanente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(firmware)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Responsável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pelo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suporte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básico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hardware,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pc="10" dirty="0"/>
              <a:t>e</a:t>
            </a:r>
            <a:r>
              <a:rPr spc="40" dirty="0"/>
              <a:t> </a:t>
            </a:r>
            <a:r>
              <a:rPr spc="10" dirty="0"/>
              <a:t>início</a:t>
            </a:r>
            <a:r>
              <a:rPr spc="25" dirty="0"/>
              <a:t> </a:t>
            </a:r>
            <a:r>
              <a:rPr spc="60" dirty="0"/>
              <a:t>do</a:t>
            </a:r>
            <a:r>
              <a:rPr spc="5" dirty="0"/>
              <a:t> </a:t>
            </a:r>
            <a:r>
              <a:rPr spc="10" dirty="0"/>
              <a:t>sistema</a:t>
            </a:r>
            <a:r>
              <a:rPr spc="20" dirty="0"/>
              <a:t> </a:t>
            </a:r>
            <a:r>
              <a:rPr spc="-10" dirty="0"/>
              <a:t>operacional.</a:t>
            </a: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9969" y="2182558"/>
            <a:ext cx="1466850" cy="7254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125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088005" cy="1850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45" dirty="0">
                <a:latin typeface="Times New Roman"/>
                <a:cs typeface="Times New Roman"/>
              </a:rPr>
              <a:t>Conjunto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programas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situa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entre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softwares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aplicativos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hardware</a:t>
            </a:r>
            <a:endParaRPr sz="1300">
              <a:latin typeface="Times New Roman"/>
              <a:cs typeface="Times New Roman"/>
            </a:endParaRPr>
          </a:p>
          <a:p>
            <a:pPr marL="330200" marR="36322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Gerencia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recursos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computador 	</a:t>
            </a:r>
            <a:r>
              <a:rPr sz="1200" dirty="0">
                <a:latin typeface="Times New Roman"/>
                <a:cs typeface="Times New Roman"/>
              </a:rPr>
              <a:t>(CPU,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dispositivos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periféricos).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Estabelece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usuário.</a:t>
            </a:r>
            <a:endParaRPr sz="1200">
              <a:latin typeface="Times New Roman"/>
              <a:cs typeface="Times New Roman"/>
            </a:endParaRPr>
          </a:p>
          <a:p>
            <a:pPr marL="330200" marR="1270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0" dirty="0">
                <a:latin typeface="Times New Roman"/>
                <a:cs typeface="Times New Roman"/>
              </a:rPr>
              <a:t>Determina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usuário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interage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 	</a:t>
            </a:r>
            <a:r>
              <a:rPr sz="1200" spc="10" dirty="0">
                <a:latin typeface="Times New Roman"/>
                <a:cs typeface="Times New Roman"/>
              </a:rPr>
              <a:t>sistema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operacional.</a:t>
            </a:r>
            <a:endParaRPr sz="1200">
              <a:latin typeface="Times New Roman"/>
              <a:cs typeface="Times New Roman"/>
            </a:endParaRPr>
          </a:p>
          <a:p>
            <a:pPr marL="330200" marR="21907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Provê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serviços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softwares 	aplicativos.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3595" y="1138427"/>
            <a:ext cx="119062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50" dirty="0"/>
              <a:t>Componentes</a:t>
            </a:r>
            <a:r>
              <a:rPr sz="2250" spc="-95" dirty="0"/>
              <a:t> </a:t>
            </a:r>
            <a:r>
              <a:rPr sz="2250" dirty="0"/>
              <a:t>básicos</a:t>
            </a:r>
            <a:r>
              <a:rPr sz="2250" spc="-95" dirty="0"/>
              <a:t> </a:t>
            </a:r>
            <a:r>
              <a:rPr sz="2250" spc="-25" dirty="0"/>
              <a:t>do </a:t>
            </a:r>
            <a:r>
              <a:rPr sz="2250" spc="-10" dirty="0"/>
              <a:t>computador</a:t>
            </a:r>
            <a:endParaRPr sz="225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dirty="0"/>
              <a:t>Hardware:</a:t>
            </a:r>
            <a:r>
              <a:rPr spc="145" dirty="0"/>
              <a:t> </a:t>
            </a:r>
            <a:r>
              <a:rPr spc="50" dirty="0"/>
              <a:t>equipamento</a:t>
            </a:r>
            <a:r>
              <a:rPr spc="95" dirty="0"/>
              <a:t> </a:t>
            </a:r>
            <a:r>
              <a:rPr spc="-10" dirty="0"/>
              <a:t>físico</a:t>
            </a:r>
          </a:p>
          <a:p>
            <a:pPr marL="332105" marR="19685" lvl="1" indent="-123825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Periféricos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entrada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saída;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componentes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físicos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da máquina: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carcaças,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placas,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fios,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fontes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energia,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cabos,</a:t>
            </a:r>
            <a:r>
              <a:rPr sz="1100" spc="-20" dirty="0">
                <a:latin typeface="Times New Roman"/>
                <a:cs typeface="Times New Roman"/>
              </a:rPr>
              <a:t> etc.</a:t>
            </a:r>
            <a:endParaRPr sz="1100">
              <a:latin typeface="Times New Roman"/>
              <a:cs typeface="Times New Roman"/>
            </a:endParaRPr>
          </a:p>
          <a:p>
            <a:pPr marL="148590" indent="-135890">
              <a:lnSpc>
                <a:spcPct val="100000"/>
              </a:lnSpc>
              <a:spcBef>
                <a:spcPts val="28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pc="-10" dirty="0"/>
              <a:t>Software:</a:t>
            </a:r>
          </a:p>
          <a:p>
            <a:pPr marL="332105" marR="287655" lvl="1" indent="-123825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50" dirty="0">
                <a:latin typeface="Times New Roman"/>
                <a:cs typeface="Times New Roman"/>
              </a:rPr>
              <a:t>É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constituído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pelos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programas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que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permitem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atender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às </a:t>
            </a:r>
            <a:r>
              <a:rPr sz="1100" dirty="0">
                <a:latin typeface="Times New Roman"/>
                <a:cs typeface="Times New Roman"/>
              </a:rPr>
              <a:t>necessidades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do </a:t>
            </a:r>
            <a:r>
              <a:rPr sz="1100" dirty="0">
                <a:latin typeface="Times New Roman"/>
                <a:cs typeface="Times New Roman"/>
              </a:rPr>
              <a:t>usuário.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Envolve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conjunto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de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23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spc="-35" dirty="0">
                <a:latin typeface="Times New Roman"/>
                <a:cs typeface="Times New Roman"/>
              </a:rPr>
              <a:t>(1)</a:t>
            </a:r>
            <a:r>
              <a:rPr sz="950" spc="17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Instruções</a:t>
            </a:r>
            <a:r>
              <a:rPr sz="950" spc="1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que</a:t>
            </a:r>
            <a:r>
              <a:rPr sz="950" spc="114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são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executadas</a:t>
            </a:r>
            <a:r>
              <a:rPr sz="950" spc="1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para</a:t>
            </a:r>
            <a:r>
              <a:rPr sz="950" spc="114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produzir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a</a:t>
            </a:r>
            <a:r>
              <a:rPr sz="950" spc="1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tarefa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desejada;</a:t>
            </a:r>
            <a:endParaRPr sz="95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29"/>
              </a:spcBef>
              <a:buSzPct val="68421"/>
              <a:buFont typeface="DejaVu Sans"/>
              <a:buChar char="⚫"/>
              <a:tabLst>
                <a:tab pos="469900" algn="l"/>
                <a:tab pos="471170" algn="l"/>
              </a:tabLst>
            </a:pPr>
            <a:r>
              <a:rPr sz="950" dirty="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sz="950" spc="20" dirty="0">
                <a:latin typeface="Times New Roman"/>
                <a:cs typeface="Times New Roman"/>
              </a:rPr>
              <a:t>(2)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Estrutura</a:t>
            </a:r>
            <a:r>
              <a:rPr sz="950" spc="4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de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dados</a:t>
            </a:r>
            <a:r>
              <a:rPr sz="950" spc="2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que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permitem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que</a:t>
            </a:r>
            <a:r>
              <a:rPr sz="950" spc="2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os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programas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manipulem </a:t>
            </a:r>
            <a:r>
              <a:rPr sz="950" spc="30" dirty="0">
                <a:latin typeface="Times New Roman"/>
                <a:cs typeface="Times New Roman"/>
              </a:rPr>
              <a:t>corretamente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30" dirty="0">
                <a:latin typeface="Times New Roman"/>
                <a:cs typeface="Times New Roman"/>
              </a:rPr>
              <a:t>as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informações;</a:t>
            </a:r>
            <a:endParaRPr sz="95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229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spc="20" dirty="0">
                <a:latin typeface="Times New Roman"/>
                <a:cs typeface="Times New Roman"/>
              </a:rPr>
              <a:t>(3)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Documentos: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que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descrevem a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operação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e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uso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do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programas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Sistema</a:t>
            </a:r>
            <a:r>
              <a:rPr spc="-125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2997200" cy="1039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sistema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operacional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tem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todos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 </a:t>
            </a:r>
            <a:r>
              <a:rPr sz="1300" spc="50" dirty="0">
                <a:latin typeface="Times New Roman"/>
                <a:cs typeface="Times New Roman"/>
              </a:rPr>
              <a:t>comandos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básicos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aplicativos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vão </a:t>
            </a:r>
            <a:r>
              <a:rPr sz="1300" dirty="0">
                <a:latin typeface="Times New Roman"/>
                <a:cs typeface="Times New Roman"/>
              </a:rPr>
              <a:t>usar,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vez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todas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estas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funções </a:t>
            </a:r>
            <a:r>
              <a:rPr sz="1300" spc="10" dirty="0">
                <a:latin typeface="Times New Roman"/>
                <a:cs typeface="Times New Roman"/>
              </a:rPr>
              <a:t>reescritas</a:t>
            </a:r>
            <a:r>
              <a:rPr sz="1300" spc="1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cada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aplicativo.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Exemplo: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spool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impressão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3595" y="1138427"/>
            <a:ext cx="119062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História</a:t>
            </a:r>
            <a:r>
              <a:rPr spc="-80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dirty="0"/>
              <a:t>sistema</a:t>
            </a:r>
            <a:r>
              <a:rPr spc="-65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17"/>
            <a:ext cx="3764279" cy="18738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Primórdios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6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Inexistente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Usuário: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programa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opera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máquina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Alocação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recurso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“computador”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feito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planilha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Acesso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direto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periféricos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4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Evoluir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para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6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Melhor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utilizar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recursos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Avanços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tecnológicos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(novo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Novos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serviços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História</a:t>
            </a:r>
            <a:r>
              <a:rPr spc="-80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dirty="0"/>
              <a:t>sistema</a:t>
            </a:r>
            <a:r>
              <a:rPr spc="-55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4039870" cy="20745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Sistema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lote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</a:t>
            </a:r>
            <a:r>
              <a:rPr sz="1300" i="1" spc="-10" dirty="0">
                <a:latin typeface="Times New Roman"/>
                <a:cs typeface="Times New Roman"/>
              </a:rPr>
              <a:t>batch</a:t>
            </a:r>
            <a:r>
              <a:rPr sz="1300" spc="-1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Operadores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profissionais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Usuário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não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era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mais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o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operador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máquina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25" dirty="0">
                <a:latin typeface="Times New Roman"/>
                <a:cs typeface="Times New Roman"/>
              </a:rPr>
              <a:t>Job</a:t>
            </a:r>
            <a:endParaRPr sz="1200">
              <a:latin typeface="Times New Roman"/>
              <a:cs typeface="Times New Roman"/>
            </a:endParaRPr>
          </a:p>
          <a:p>
            <a:pPr marL="469900" marR="302895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Programa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ser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compilador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executado,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mais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os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dados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de </a:t>
            </a:r>
            <a:r>
              <a:rPr sz="1050" spc="-10" dirty="0">
                <a:latin typeface="Times New Roman"/>
                <a:cs typeface="Times New Roman"/>
              </a:rPr>
              <a:t>execução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Jobs </a:t>
            </a:r>
            <a:r>
              <a:rPr sz="1200" spc="20" dirty="0">
                <a:latin typeface="Times New Roman"/>
                <a:cs typeface="Times New Roman"/>
              </a:rPr>
              <a:t>são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organizados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lote </a:t>
            </a:r>
            <a:r>
              <a:rPr sz="1200" spc="40" dirty="0">
                <a:latin typeface="Times New Roman"/>
                <a:cs typeface="Times New Roman"/>
              </a:rPr>
              <a:t>(batch)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Necessidades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semelhantes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(ex: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mesmo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compilador)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Passagem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entre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diferentes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jobs </a:t>
            </a:r>
            <a:r>
              <a:rPr sz="1200" spc="50" dirty="0">
                <a:latin typeface="Times New Roman"/>
                <a:cs typeface="Times New Roman"/>
              </a:rPr>
              <a:t>continua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sendo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manual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Monitor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residente: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primeiro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sistema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operacional</a:t>
            </a:r>
            <a:r>
              <a:rPr sz="1050" spc="17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(rudimentar)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História</a:t>
            </a:r>
            <a:r>
              <a:rPr spc="-80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dirty="0"/>
              <a:t>sistema</a:t>
            </a:r>
            <a:r>
              <a:rPr spc="-55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937000" cy="18548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Monitor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residente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Programa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0" dirty="0">
                <a:latin typeface="Times New Roman"/>
                <a:cs typeface="Times New Roman"/>
              </a:rPr>
              <a:t> fica </a:t>
            </a:r>
            <a:r>
              <a:rPr sz="1200" spc="60" dirty="0">
                <a:latin typeface="Times New Roman"/>
                <a:cs typeface="Times New Roman"/>
              </a:rPr>
              <a:t>permanente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memória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Automatiza 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transição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entre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jobs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5" dirty="0">
                <a:latin typeface="Times New Roman"/>
                <a:cs typeface="Times New Roman"/>
              </a:rPr>
              <a:t>Funcionamento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Execução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inicial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Controle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é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transferido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para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job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(Cartões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controle)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65" dirty="0">
                <a:latin typeface="Times New Roman"/>
                <a:cs typeface="Times New Roman"/>
              </a:rPr>
              <a:t>Quando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job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termina,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o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controle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retorna</a:t>
            </a:r>
            <a:r>
              <a:rPr sz="1050" spc="-8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ao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monitor</a:t>
            </a:r>
            <a:endParaRPr sz="105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Centraliza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as rotinas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acesso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periféricos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disponibilizando </a:t>
            </a:r>
            <a:r>
              <a:rPr sz="1050" spc="20" dirty="0">
                <a:latin typeface="Times New Roman"/>
                <a:cs typeface="Times New Roman"/>
              </a:rPr>
              <a:t>aos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programas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usuários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História</a:t>
            </a:r>
            <a:r>
              <a:rPr spc="-80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dirty="0"/>
              <a:t>sistema</a:t>
            </a:r>
            <a:r>
              <a:rPr spc="-55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4035425" cy="18275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Monitor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residente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Problemas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Monitor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residente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permite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a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execução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apenas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programa</a:t>
            </a:r>
            <a:r>
              <a:rPr sz="1050" spc="50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cada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vez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Desperdício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tempo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CPU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com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operações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E/S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4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Solução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Manter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vários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programas </a:t>
            </a:r>
            <a:r>
              <a:rPr sz="1050" spc="60" dirty="0">
                <a:latin typeface="Times New Roman"/>
                <a:cs typeface="Times New Roman"/>
              </a:rPr>
              <a:t>na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memória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ao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mesmo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tempo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50" dirty="0">
                <a:latin typeface="Times New Roman"/>
                <a:cs typeface="Times New Roman"/>
              </a:rPr>
              <a:t>Enquanto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programa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realiza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E/S,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outro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pode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ser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executado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Multiprogramação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(multitarefa)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História</a:t>
            </a:r>
            <a:r>
              <a:rPr spc="-80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dirty="0"/>
              <a:t>sistema</a:t>
            </a:r>
            <a:r>
              <a:rPr spc="-55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93763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Multiprogramação</a:t>
            </a:r>
            <a:r>
              <a:rPr sz="1300" spc="2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(multitarefa)</a:t>
            </a:r>
            <a:endParaRPr sz="1300">
              <a:latin typeface="Times New Roman"/>
              <a:cs typeface="Times New Roman"/>
            </a:endParaRPr>
          </a:p>
          <a:p>
            <a:pPr marL="330200" marR="69151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0" dirty="0">
                <a:latin typeface="Times New Roman"/>
                <a:cs typeface="Times New Roman"/>
              </a:rPr>
              <a:t>Manter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mais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programa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“execução” 	</a:t>
            </a:r>
            <a:r>
              <a:rPr sz="1200" spc="40" dirty="0">
                <a:latin typeface="Times New Roman"/>
                <a:cs typeface="Times New Roman"/>
              </a:rPr>
              <a:t>simultaneamente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Duas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inovações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hardware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possibilitam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surgimento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multiprogramação</a:t>
            </a:r>
            <a:endParaRPr sz="1200">
              <a:latin typeface="Times New Roman"/>
              <a:cs typeface="Times New Roman"/>
            </a:endParaRPr>
          </a:p>
          <a:p>
            <a:pPr marL="469900" marR="21844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45" dirty="0">
                <a:latin typeface="Times New Roman"/>
                <a:cs typeface="Times New Roman"/>
              </a:rPr>
              <a:t>Interrupção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(sinalização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eventos)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e discos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magnéticos </a:t>
            </a:r>
            <a:r>
              <a:rPr sz="1050" spc="20" dirty="0">
                <a:latin typeface="Times New Roman"/>
                <a:cs typeface="Times New Roman"/>
              </a:rPr>
              <a:t>(acesso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randômico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a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diferentes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jobs/programas)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672" y="2375842"/>
            <a:ext cx="3018692" cy="9965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50" dirty="0"/>
              <a:t>Sistemas</a:t>
            </a:r>
            <a:r>
              <a:rPr sz="2250" spc="-95" dirty="0"/>
              <a:t> </a:t>
            </a:r>
            <a:r>
              <a:rPr sz="2250" dirty="0"/>
              <a:t>Operacionais</a:t>
            </a:r>
            <a:r>
              <a:rPr sz="2250" spc="-105" dirty="0"/>
              <a:t> </a:t>
            </a:r>
            <a:r>
              <a:rPr sz="2250" spc="-20" dirty="0"/>
              <a:t>para </a:t>
            </a:r>
            <a:r>
              <a:rPr sz="2250" dirty="0"/>
              <a:t>Computadores</a:t>
            </a:r>
            <a:r>
              <a:rPr sz="2250" spc="-110" dirty="0"/>
              <a:t> </a:t>
            </a:r>
            <a:r>
              <a:rPr sz="2250" spc="-10" dirty="0"/>
              <a:t>Pessoais</a:t>
            </a:r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/>
              <a:t>Plataforma</a:t>
            </a:r>
            <a:endParaRPr sz="1300"/>
          </a:p>
          <a:p>
            <a:pPr marL="330200" marR="34925" lvl="1" indent="-121920">
              <a:lnSpc>
                <a:spcPts val="1300"/>
              </a:lnSpc>
              <a:spcBef>
                <a:spcPts val="3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Combinação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hardware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computador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software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10" dirty="0">
                <a:latin typeface="Times New Roman"/>
                <a:cs typeface="Times New Roman"/>
              </a:rPr>
              <a:t>sistema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operacional.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ts val="1200"/>
              </a:lnSpc>
              <a:spcBef>
                <a:spcPts val="10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Wintel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(Microsoft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Windows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que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roda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em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PC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baseado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em</a:t>
            </a: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ts val="1200"/>
              </a:lnSpc>
            </a:pPr>
            <a:r>
              <a:rPr sz="1050" spc="10" dirty="0"/>
              <a:t>Intel)</a:t>
            </a:r>
            <a:r>
              <a:rPr sz="1050" spc="30" dirty="0"/>
              <a:t> </a:t>
            </a:r>
            <a:r>
              <a:rPr sz="1050" spc="10" dirty="0"/>
              <a:t>é</a:t>
            </a:r>
            <a:r>
              <a:rPr sz="1050" spc="40" dirty="0"/>
              <a:t> </a:t>
            </a:r>
            <a:r>
              <a:rPr sz="1050" spc="10" dirty="0"/>
              <a:t>a</a:t>
            </a:r>
            <a:r>
              <a:rPr sz="1050" spc="75" dirty="0"/>
              <a:t> </a:t>
            </a:r>
            <a:r>
              <a:rPr sz="1050" spc="10" dirty="0"/>
              <a:t>mais</a:t>
            </a:r>
            <a:r>
              <a:rPr sz="1050" spc="30" dirty="0"/>
              <a:t> </a:t>
            </a:r>
            <a:r>
              <a:rPr sz="1050" spc="-10" dirty="0"/>
              <a:t>comum.</a:t>
            </a:r>
            <a:endParaRPr sz="1050"/>
          </a:p>
          <a:p>
            <a:pPr marL="149860" indent="-139700">
              <a:lnSpc>
                <a:spcPct val="100000"/>
              </a:lnSpc>
              <a:spcBef>
                <a:spcPts val="13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/>
              <a:t>Plataformas</a:t>
            </a:r>
            <a:r>
              <a:rPr sz="1300" spc="315" dirty="0"/>
              <a:t> </a:t>
            </a:r>
            <a:r>
              <a:rPr sz="1300" spc="-10" dirty="0"/>
              <a:t>Comuns:</a:t>
            </a:r>
            <a:endParaRPr sz="1300"/>
          </a:p>
          <a:p>
            <a:pPr marL="330835" lvl="1" indent="-121920">
              <a:lnSpc>
                <a:spcPct val="100000"/>
              </a:lnSpc>
              <a:spcBef>
                <a:spcPts val="16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MS-</a:t>
            </a:r>
            <a:r>
              <a:rPr sz="1200" spc="-25" dirty="0">
                <a:latin typeface="Times New Roman"/>
                <a:cs typeface="Times New Roman"/>
              </a:rPr>
              <a:t>DOS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Windows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25" dirty="0">
                <a:latin typeface="Times New Roman"/>
                <a:cs typeface="Times New Roman"/>
              </a:rPr>
              <a:t>MAC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20" dirty="0">
                <a:latin typeface="Times New Roman"/>
                <a:cs typeface="Times New Roman"/>
              </a:rPr>
              <a:t>Unix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4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20" dirty="0">
                <a:latin typeface="Times New Roman"/>
                <a:cs typeface="Times New Roman"/>
              </a:rPr>
              <a:t>Linux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pic>
        <p:nvPicPr>
          <p:cNvPr id="6" name="object 6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0063" y="1678444"/>
            <a:ext cx="1735455" cy="11043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1874" y="925678"/>
            <a:ext cx="2568575" cy="2064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37160" marR="267970" indent="-137160" algn="r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88461"/>
              <a:buFont typeface="DejaVu Sans"/>
              <a:buChar char="⚫"/>
              <a:tabLst>
                <a:tab pos="137160" algn="l"/>
              </a:tabLst>
            </a:pPr>
            <a:r>
              <a:rPr sz="1300" dirty="0">
                <a:latin typeface="Times New Roman"/>
                <a:cs typeface="Times New Roman"/>
              </a:rPr>
              <a:t>DOS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(Disk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Operating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System)</a:t>
            </a:r>
            <a:endParaRPr sz="1300">
              <a:latin typeface="Times New Roman"/>
              <a:cs typeface="Times New Roman"/>
            </a:endParaRPr>
          </a:p>
          <a:p>
            <a:pPr marL="121920" marR="211454" lvl="1" indent="-121920" algn="r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21920" algn="l"/>
              </a:tabLst>
            </a:pPr>
            <a:r>
              <a:rPr sz="1200" dirty="0">
                <a:latin typeface="Times New Roman"/>
                <a:cs typeface="Times New Roman"/>
              </a:rPr>
              <a:t>Baseado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linha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comando.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55" dirty="0">
                <a:latin typeface="Times New Roman"/>
                <a:cs typeface="Times New Roman"/>
              </a:rPr>
              <a:t>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tela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apresenta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prompts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usuário.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80" dirty="0">
                <a:latin typeface="Times New Roman"/>
                <a:cs typeface="Times New Roman"/>
              </a:rPr>
              <a:t>O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usuário digita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comandos.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4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Não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amigável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(user-</a:t>
            </a:r>
            <a:r>
              <a:rPr sz="1200" spc="-10" dirty="0">
                <a:latin typeface="Times New Roman"/>
                <a:cs typeface="Times New Roman"/>
              </a:rPr>
              <a:t>friendly).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Existem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várias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versões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MS_DOS,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PC-DOS,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DR-</a:t>
            </a:r>
            <a:r>
              <a:rPr sz="1050" spc="-20" dirty="0">
                <a:latin typeface="Times New Roman"/>
                <a:cs typeface="Times New Roman"/>
              </a:rPr>
              <a:t>DOS,</a:t>
            </a: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50" spc="-10" dirty="0">
                <a:latin typeface="Times New Roman"/>
                <a:cs typeface="Times New Roman"/>
              </a:rPr>
              <a:t>FreeDOS</a:t>
            </a:r>
            <a:endParaRPr sz="1050">
              <a:latin typeface="Times New Roman"/>
              <a:cs typeface="Times New Roman"/>
            </a:endParaRPr>
          </a:p>
          <a:p>
            <a:pPr marL="330200" marR="114300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10" dirty="0">
                <a:latin typeface="Times New Roman"/>
                <a:cs typeface="Times New Roman"/>
              </a:rPr>
              <a:t>IBM-</a:t>
            </a:r>
            <a:r>
              <a:rPr sz="1200" dirty="0">
                <a:latin typeface="Times New Roman"/>
                <a:cs typeface="Times New Roman"/>
              </a:rPr>
              <a:t>PC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 </a:t>
            </a:r>
            <a:r>
              <a:rPr sz="1200" spc="-10" dirty="0">
                <a:latin typeface="Times New Roman"/>
                <a:cs typeface="Times New Roman"/>
              </a:rPr>
              <a:t>Bill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Gates: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"negócio 	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século"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806825" cy="10725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10" dirty="0">
                <a:latin typeface="Times New Roman"/>
                <a:cs typeface="Times New Roman"/>
              </a:rPr>
              <a:t>1981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-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Xerox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Star</a:t>
            </a:r>
            <a:endParaRPr sz="1300">
              <a:latin typeface="Times New Roman"/>
              <a:cs typeface="Times New Roman"/>
            </a:endParaRPr>
          </a:p>
          <a:p>
            <a:pPr marL="330200" marR="7747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Primeiro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sistema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operacional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comercial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baseado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em 	</a:t>
            </a:r>
            <a:r>
              <a:rPr sz="1200" spc="-10" dirty="0">
                <a:latin typeface="Times New Roman"/>
                <a:cs typeface="Times New Roman"/>
              </a:rPr>
              <a:t>janelas.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Estilo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interação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WIMP</a:t>
            </a:r>
            <a:r>
              <a:rPr sz="1200" spc="50" dirty="0">
                <a:latin typeface="Times New Roman"/>
                <a:cs typeface="Times New Roman"/>
              </a:rPr>
              <a:t> (em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inglês,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Janelas,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Ícones, 	</a:t>
            </a:r>
            <a:r>
              <a:rPr sz="1200" dirty="0">
                <a:latin typeface="Times New Roman"/>
                <a:cs typeface="Times New Roman"/>
              </a:rPr>
              <a:t>Menus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Apontadores)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3900" y="2077376"/>
            <a:ext cx="3022600" cy="1257300"/>
            <a:chOff x="723900" y="2077376"/>
            <a:chExt cx="3022600" cy="1257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077376"/>
              <a:ext cx="1712087" cy="1232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00" y="2077376"/>
              <a:ext cx="1003300" cy="1257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977640" cy="706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60" dirty="0">
                <a:latin typeface="Times New Roman"/>
                <a:cs typeface="Times New Roman"/>
              </a:rPr>
              <a:t>1983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–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Apple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Lisa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Primeiro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 </a:t>
            </a:r>
            <a:r>
              <a:rPr sz="1200" spc="50" dirty="0">
                <a:latin typeface="Times New Roman"/>
                <a:cs typeface="Times New Roman"/>
              </a:rPr>
              <a:t>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mouse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interface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gráfica.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foi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inspirada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nas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estações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trabalho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Xerox.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800" y="2158085"/>
            <a:ext cx="3930015" cy="1141095"/>
            <a:chOff x="304800" y="2158085"/>
            <a:chExt cx="3930015" cy="11410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2158085"/>
              <a:ext cx="1824863" cy="11406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6636" y="2184272"/>
              <a:ext cx="1677924" cy="1076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/>
              <a:t>Sistema</a:t>
            </a:r>
            <a:r>
              <a:rPr sz="2000" spc="-80" dirty="0"/>
              <a:t> </a:t>
            </a:r>
            <a:r>
              <a:rPr sz="2000" spc="-10" dirty="0"/>
              <a:t>Computador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sz="2000" spc="-10" dirty="0"/>
              <a:t>Principais</a:t>
            </a:r>
            <a:r>
              <a:rPr sz="2000" spc="-40" dirty="0"/>
              <a:t> </a:t>
            </a:r>
            <a:r>
              <a:rPr sz="2000" spc="-10" dirty="0"/>
              <a:t>Componentes</a:t>
            </a:r>
            <a:r>
              <a:rPr sz="2000" spc="-25" dirty="0"/>
              <a:t> </a:t>
            </a:r>
            <a:r>
              <a:rPr sz="2000" dirty="0"/>
              <a:t>de</a:t>
            </a:r>
            <a:r>
              <a:rPr sz="2000" spc="-30" dirty="0"/>
              <a:t> </a:t>
            </a:r>
            <a:r>
              <a:rPr sz="2000" spc="-10" dirty="0"/>
              <a:t>Hardware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61874" y="927887"/>
            <a:ext cx="2160905" cy="22053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54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Monitor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vídeo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Placa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Mãe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Processador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6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Memória</a:t>
            </a:r>
            <a:r>
              <a:rPr sz="1300" spc="254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RAM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Placa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Vídeo,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Modem,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etc.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6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Fonte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Energia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Leitor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CD/DVD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Disco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Rígido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(HD)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Mouse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5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Teclado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8348" y="1030223"/>
            <a:ext cx="1771650" cy="19049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dirty="0"/>
              <a:t>Microsoft</a:t>
            </a:r>
            <a:r>
              <a:rPr spc="160" dirty="0"/>
              <a:t> </a:t>
            </a:r>
            <a:r>
              <a:rPr spc="-10" dirty="0"/>
              <a:t>Windows</a:t>
            </a:r>
          </a:p>
          <a:p>
            <a:pPr marL="332105" lvl="1" indent="-123189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Iniciou-se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como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ambiente </a:t>
            </a:r>
            <a:r>
              <a:rPr sz="1100" dirty="0">
                <a:latin typeface="Times New Roman"/>
                <a:cs typeface="Times New Roman"/>
              </a:rPr>
              <a:t>operacional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para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MS-</a:t>
            </a:r>
            <a:r>
              <a:rPr sz="1100" spc="-20" dirty="0">
                <a:latin typeface="Times New Roman"/>
                <a:cs typeface="Times New Roman"/>
              </a:rPr>
              <a:t>DOS.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229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dirty="0">
                <a:latin typeface="Times New Roman"/>
                <a:cs typeface="Times New Roman"/>
              </a:rPr>
              <a:t>Não</a:t>
            </a:r>
            <a:r>
              <a:rPr sz="950" spc="8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era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70" dirty="0">
                <a:latin typeface="Times New Roman"/>
                <a:cs typeface="Times New Roman"/>
              </a:rPr>
              <a:t>um</a:t>
            </a:r>
            <a:r>
              <a:rPr sz="950" spc="11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sistema</a:t>
            </a:r>
            <a:r>
              <a:rPr sz="950" spc="1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operacional</a:t>
            </a:r>
            <a:r>
              <a:rPr sz="950" spc="1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completo;</a:t>
            </a:r>
            <a:r>
              <a:rPr sz="950" spc="19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necessitava</a:t>
            </a:r>
            <a:r>
              <a:rPr sz="950" spc="1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do</a:t>
            </a:r>
            <a:r>
              <a:rPr sz="950" spc="13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MS-</a:t>
            </a:r>
            <a:r>
              <a:rPr sz="950" spc="-20" dirty="0">
                <a:latin typeface="Times New Roman"/>
                <a:cs typeface="Times New Roman"/>
              </a:rPr>
              <a:t>DOS.</a:t>
            </a:r>
            <a:endParaRPr sz="95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Usa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uma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interface</a:t>
            </a:r>
            <a:r>
              <a:rPr sz="1100" spc="-10" dirty="0">
                <a:latin typeface="Times New Roman"/>
                <a:cs typeface="Times New Roman"/>
              </a:rPr>
              <a:t> gráfica.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23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spc="10" dirty="0">
                <a:latin typeface="Times New Roman"/>
                <a:cs typeface="Times New Roman"/>
              </a:rPr>
              <a:t>Gerenciador</a:t>
            </a:r>
            <a:r>
              <a:rPr sz="950" spc="10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baseado</a:t>
            </a:r>
            <a:r>
              <a:rPr sz="950" spc="8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em</a:t>
            </a:r>
            <a:r>
              <a:rPr sz="950" spc="15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ícones.</a:t>
            </a:r>
            <a:endParaRPr sz="95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229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spc="10" dirty="0">
                <a:latin typeface="Times New Roman"/>
                <a:cs typeface="Times New Roman"/>
              </a:rPr>
              <a:t>Os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usuários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podem</a:t>
            </a:r>
            <a:r>
              <a:rPr sz="950" spc="4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usar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os</a:t>
            </a:r>
            <a:r>
              <a:rPr sz="950" spc="2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comandos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e</a:t>
            </a:r>
            <a:r>
              <a:rPr sz="950" spc="2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a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interface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do</a:t>
            </a:r>
            <a:r>
              <a:rPr sz="950" spc="45" dirty="0">
                <a:latin typeface="Times New Roman"/>
                <a:cs typeface="Times New Roman"/>
              </a:rPr>
              <a:t> </a:t>
            </a:r>
            <a:r>
              <a:rPr sz="950" spc="-20" dirty="0">
                <a:latin typeface="Times New Roman"/>
                <a:cs typeface="Times New Roman"/>
              </a:rPr>
              <a:t>DOS.</a:t>
            </a:r>
            <a:endParaRPr sz="95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59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Agora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é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uma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família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completa</a:t>
            </a:r>
            <a:r>
              <a:rPr sz="1100" spc="55" dirty="0">
                <a:latin typeface="Times New Roman"/>
                <a:cs typeface="Times New Roman"/>
              </a:rPr>
              <a:t> de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sistemas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operacionais.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10" dirty="0">
                <a:latin typeface="Times New Roman"/>
                <a:cs typeface="Times New Roman"/>
              </a:rPr>
              <a:t>“Multitarefa”.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Gerenciador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arquivos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estilo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árvore.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30" dirty="0">
                <a:latin typeface="Times New Roman"/>
                <a:cs typeface="Times New Roman"/>
              </a:rPr>
              <a:t>Surgimentos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dos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aplicativos </a:t>
            </a:r>
            <a:r>
              <a:rPr sz="1100" spc="-10" dirty="0">
                <a:latin typeface="Times New Roman"/>
                <a:cs typeface="Times New Roman"/>
              </a:rPr>
              <a:t>(Office).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2580005" cy="21875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Windows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-120" dirty="0">
                <a:latin typeface="Times New Roman"/>
                <a:cs typeface="Times New Roman"/>
              </a:rPr>
              <a:t>1.01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(1985)</a:t>
            </a:r>
            <a:endParaRPr sz="1300">
              <a:latin typeface="Times New Roman"/>
              <a:cs typeface="Times New Roman"/>
            </a:endParaRPr>
          </a:p>
          <a:p>
            <a:pPr marL="330200" marR="1714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sistema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rodava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padrão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16-</a:t>
            </a:r>
            <a:r>
              <a:rPr sz="1200" spc="25" dirty="0">
                <a:latin typeface="Times New Roman"/>
                <a:cs typeface="Times New Roman"/>
              </a:rPr>
              <a:t>bit 	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usava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menos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1MB.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Rudimentar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interface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gráfica,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200" spc="60" dirty="0">
                <a:latin typeface="Times New Roman"/>
                <a:cs typeface="Times New Roman"/>
              </a:rPr>
              <a:t>rodando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dirty="0">
                <a:latin typeface="Times New Roman"/>
                <a:cs typeface="Times New Roman"/>
              </a:rPr>
              <a:t> cima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MS-</a:t>
            </a:r>
            <a:r>
              <a:rPr sz="1200" dirty="0">
                <a:latin typeface="Times New Roman"/>
                <a:cs typeface="Times New Roman"/>
              </a:rPr>
              <a:t>DOS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5.0.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Windows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-145" dirty="0">
                <a:latin typeface="Times New Roman"/>
                <a:cs typeface="Times New Roman"/>
              </a:rPr>
              <a:t>3.11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(1992)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Softwares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multimídia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Fontes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TrueType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Mais </a:t>
            </a:r>
            <a:r>
              <a:rPr sz="1200" spc="-10" dirty="0">
                <a:latin typeface="Times New Roman"/>
                <a:cs typeface="Times New Roman"/>
              </a:rPr>
              <a:t>estável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0" dirty="0">
                <a:latin typeface="Times New Roman"/>
                <a:cs typeface="Times New Roman"/>
              </a:rPr>
              <a:t>Oito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disquetes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3,5"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(1,44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MB)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96310" y="1066418"/>
            <a:ext cx="1485900" cy="2153920"/>
            <a:chOff x="2996310" y="1066418"/>
            <a:chExt cx="1485900" cy="21539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6310" y="1066418"/>
              <a:ext cx="1485900" cy="812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6310" y="1966480"/>
              <a:ext cx="1485900" cy="12537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179445" cy="1328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Windows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95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45" dirty="0">
                <a:latin typeface="Times New Roman"/>
                <a:cs typeface="Times New Roman"/>
              </a:rPr>
              <a:t>Completamente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novo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-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sistema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operacional 	</a:t>
            </a:r>
            <a:r>
              <a:rPr sz="1200" spc="55" dirty="0">
                <a:latin typeface="Times New Roman"/>
                <a:cs typeface="Times New Roman"/>
              </a:rPr>
              <a:t>independente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FAT16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Menu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Iniciar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Barra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Tarefas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058" y="1714525"/>
            <a:ext cx="1828800" cy="137236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479165" cy="15474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Windows</a:t>
            </a:r>
            <a:r>
              <a:rPr sz="1300" spc="2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98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Assistentes: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instalar, 	</a:t>
            </a:r>
            <a:r>
              <a:rPr sz="1200" spc="10" dirty="0">
                <a:latin typeface="Times New Roman"/>
                <a:cs typeface="Times New Roman"/>
              </a:rPr>
              <a:t>configurar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usar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Suporte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vários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monitores</a:t>
            </a:r>
            <a:r>
              <a:rPr sz="1200" spc="10" dirty="0">
                <a:latin typeface="Times New Roman"/>
                <a:cs typeface="Times New Roman"/>
              </a:rPr>
              <a:t> 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USB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Restauração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sistema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via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Integração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Internet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FAT32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1191" y="2002535"/>
            <a:ext cx="1883029" cy="140411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36116"/>
            <a:ext cx="261429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2000</a:t>
            </a:r>
            <a:endParaRPr sz="12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Suporte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para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multimídia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ts val="1135"/>
              </a:lnSpc>
              <a:spcBef>
                <a:spcPts val="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dirty="0">
                <a:latin typeface="Times New Roman"/>
                <a:cs typeface="Times New Roman"/>
              </a:rPr>
              <a:t>Media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Player,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edição</a:t>
            </a:r>
            <a:r>
              <a:rPr sz="950" spc="4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de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vídeo.</a:t>
            </a:r>
            <a:endParaRPr sz="950">
              <a:latin typeface="Times New Roman"/>
              <a:cs typeface="Times New Roman"/>
            </a:endParaRPr>
          </a:p>
          <a:p>
            <a:pPr marL="332105" lvl="1" indent="-123189">
              <a:lnSpc>
                <a:spcPts val="1315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Maiores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recursos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confiabilidade.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ts val="132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Suporte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para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redes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domésticas</a:t>
            </a:r>
            <a:endParaRPr sz="1100">
              <a:latin typeface="Times New Roman"/>
              <a:cs typeface="Times New Roman"/>
            </a:endParaRPr>
          </a:p>
          <a:p>
            <a:pPr marL="135890" marR="1473835" indent="-135890" algn="r">
              <a:lnSpc>
                <a:spcPts val="1440"/>
              </a:lnSpc>
              <a:buClr>
                <a:srgbClr val="0AD0D9"/>
              </a:buClr>
              <a:buSzPct val="95833"/>
              <a:buFont typeface="DejaVu Sans"/>
              <a:buChar char="⚫"/>
              <a:tabLst>
                <a:tab pos="135890" algn="l"/>
              </a:tabLst>
            </a:pP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2000</a:t>
            </a:r>
            <a:endParaRPr sz="1200">
              <a:latin typeface="Times New Roman"/>
              <a:cs typeface="Times New Roman"/>
            </a:endParaRPr>
          </a:p>
          <a:p>
            <a:pPr marL="123189" marR="1480185" lvl="1" indent="-123189" algn="r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123189" algn="l"/>
              </a:tabLst>
            </a:pPr>
            <a:r>
              <a:rPr sz="1100" spc="-10" dirty="0">
                <a:latin typeface="Times New Roman"/>
                <a:cs typeface="Times New Roman"/>
              </a:rPr>
              <a:t>Coorporativo</a:t>
            </a:r>
            <a:endParaRPr sz="11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80000"/>
              </a:lnSpc>
              <a:spcBef>
                <a:spcPts val="235"/>
              </a:spcBef>
              <a:buSzPct val="68421"/>
              <a:buFont typeface="DejaVu Sans"/>
              <a:buChar char="⚫"/>
              <a:tabLst>
                <a:tab pos="469900" algn="l"/>
                <a:tab pos="471170" algn="l"/>
              </a:tabLst>
            </a:pPr>
            <a:r>
              <a:rPr sz="950" dirty="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sz="950" spc="-25" dirty="0">
                <a:latin typeface="Times New Roman"/>
                <a:cs typeface="Times New Roman"/>
              </a:rPr>
              <a:t>Você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obtém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“sua”</a:t>
            </a:r>
            <a:r>
              <a:rPr sz="950" spc="114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área</a:t>
            </a:r>
            <a:r>
              <a:rPr sz="950" spc="7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de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trabalho</a:t>
            </a:r>
            <a:r>
              <a:rPr sz="950" spc="85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e</a:t>
            </a:r>
            <a:r>
              <a:rPr sz="950" dirty="0">
                <a:latin typeface="Times New Roman"/>
                <a:cs typeface="Times New Roman"/>
              </a:rPr>
              <a:t> arquivos,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spc="45" dirty="0">
                <a:latin typeface="Times New Roman"/>
                <a:cs typeface="Times New Roman"/>
              </a:rPr>
              <a:t>independentemente </a:t>
            </a:r>
            <a:r>
              <a:rPr sz="950" dirty="0">
                <a:latin typeface="Times New Roman"/>
                <a:cs typeface="Times New Roman"/>
              </a:rPr>
              <a:t>de</a:t>
            </a:r>
            <a:r>
              <a:rPr sz="950" spc="4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qual</a:t>
            </a:r>
            <a:r>
              <a:rPr sz="950" spc="11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PC </a:t>
            </a:r>
            <a:r>
              <a:rPr sz="950" dirty="0">
                <a:latin typeface="Times New Roman"/>
                <a:cs typeface="Times New Roman"/>
              </a:rPr>
              <a:t>usa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para</a:t>
            </a:r>
            <a:r>
              <a:rPr sz="950" spc="4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acessar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a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-20" dirty="0">
                <a:latin typeface="Times New Roman"/>
                <a:cs typeface="Times New Roman"/>
              </a:rPr>
              <a:t>rede</a:t>
            </a:r>
            <a:endParaRPr sz="950">
              <a:latin typeface="Times New Roman"/>
              <a:cs typeface="Times New Roman"/>
            </a:endParaRPr>
          </a:p>
          <a:p>
            <a:pPr marL="332105" lvl="1" indent="-123189">
              <a:lnSpc>
                <a:spcPts val="1315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Bastante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estável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20" dirty="0">
                <a:latin typeface="Times New Roman"/>
                <a:cs typeface="Times New Roman"/>
              </a:rPr>
              <a:t>32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bits</a:t>
            </a:r>
            <a:endParaRPr sz="1100">
              <a:latin typeface="Times New Roman"/>
              <a:cs typeface="Times New Roman"/>
            </a:endParaRPr>
          </a:p>
          <a:p>
            <a:pPr marL="332105" marR="22225" lvl="1" indent="-123825">
              <a:lnSpc>
                <a:spcPct val="8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Falhas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segurança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(armazenamento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senhas)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7873" y="847394"/>
            <a:ext cx="1470660" cy="2422525"/>
            <a:chOff x="3047873" y="847394"/>
            <a:chExt cx="1470660" cy="2422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873" y="2166378"/>
              <a:ext cx="1470405" cy="11034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873" y="847394"/>
              <a:ext cx="1470405" cy="11028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32499"/>
            <a:ext cx="2611120" cy="23164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spc="10" dirty="0">
                <a:latin typeface="Times New Roman"/>
                <a:cs typeface="Times New Roman"/>
              </a:rPr>
              <a:t>Windows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XP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-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2001</a:t>
            </a:r>
            <a:endParaRPr sz="12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4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30" dirty="0">
                <a:latin typeface="Times New Roman"/>
                <a:cs typeface="Times New Roman"/>
              </a:rPr>
              <a:t>Uma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das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melhores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versões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já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lançadas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12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dirty="0">
                <a:latin typeface="Times New Roman"/>
                <a:cs typeface="Times New Roman"/>
              </a:rPr>
              <a:t>Melhor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interface</a:t>
            </a:r>
            <a:r>
              <a:rPr sz="950" spc="8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com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o</a:t>
            </a:r>
            <a:r>
              <a:rPr sz="950" spc="9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usuário:</a:t>
            </a:r>
            <a:endParaRPr sz="950">
              <a:latin typeface="Times New Roman"/>
              <a:cs typeface="Times New Roman"/>
            </a:endParaRPr>
          </a:p>
          <a:p>
            <a:pPr marL="469900" marR="304165" lvl="2" indent="-123825">
              <a:lnSpc>
                <a:spcPts val="1030"/>
              </a:lnSpc>
              <a:spcBef>
                <a:spcPts val="234"/>
              </a:spcBef>
              <a:buSzPct val="68421"/>
              <a:buFont typeface="DejaVu Sans"/>
              <a:buChar char="⚫"/>
              <a:tabLst>
                <a:tab pos="469900" algn="l"/>
                <a:tab pos="471170" algn="l"/>
              </a:tabLst>
            </a:pPr>
            <a:r>
              <a:rPr sz="950" dirty="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sz="950" dirty="0">
                <a:latin typeface="Times New Roman"/>
                <a:cs typeface="Times New Roman"/>
              </a:rPr>
              <a:t>Área</a:t>
            </a:r>
            <a:r>
              <a:rPr sz="950" spc="8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de</a:t>
            </a:r>
            <a:r>
              <a:rPr sz="950" spc="11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trabalho</a:t>
            </a:r>
            <a:r>
              <a:rPr sz="950" spc="12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muito</a:t>
            </a:r>
            <a:r>
              <a:rPr sz="950" spc="14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mais</a:t>
            </a:r>
            <a:r>
              <a:rPr sz="950" spc="1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clara</a:t>
            </a:r>
            <a:r>
              <a:rPr sz="950" spc="10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e</a:t>
            </a:r>
            <a:r>
              <a:rPr sz="950" spc="-10" dirty="0">
                <a:latin typeface="Times New Roman"/>
                <a:cs typeface="Times New Roman"/>
              </a:rPr>
              <a:t> desobstruída.</a:t>
            </a:r>
            <a:endParaRPr sz="950">
              <a:latin typeface="Times New Roman"/>
              <a:cs typeface="Times New Roman"/>
            </a:endParaRPr>
          </a:p>
          <a:p>
            <a:pPr marL="469900" marR="669290" lvl="2" indent="-123825">
              <a:lnSpc>
                <a:spcPts val="1030"/>
              </a:lnSpc>
              <a:spcBef>
                <a:spcPts val="219"/>
              </a:spcBef>
              <a:buSzPct val="68421"/>
              <a:buFont typeface="DejaVu Sans"/>
              <a:buChar char="⚫"/>
              <a:tabLst>
                <a:tab pos="469900" algn="l"/>
                <a:tab pos="471170" algn="l"/>
              </a:tabLst>
            </a:pPr>
            <a:r>
              <a:rPr sz="950" dirty="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sz="950" dirty="0">
                <a:latin typeface="Times New Roman"/>
                <a:cs typeface="Times New Roman"/>
              </a:rPr>
              <a:t>Mais</a:t>
            </a:r>
            <a:r>
              <a:rPr sz="950" spc="2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ícones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55" dirty="0">
                <a:latin typeface="Times New Roman"/>
                <a:cs typeface="Times New Roman"/>
              </a:rPr>
              <a:t>no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55" dirty="0">
                <a:latin typeface="Times New Roman"/>
                <a:cs typeface="Times New Roman"/>
              </a:rPr>
              <a:t>menu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Iniciar redesenhado.</a:t>
            </a:r>
            <a:endParaRPr sz="950">
              <a:latin typeface="Times New Roman"/>
              <a:cs typeface="Times New Roman"/>
            </a:endParaRPr>
          </a:p>
          <a:p>
            <a:pPr marL="332105" marR="22225" lvl="1" indent="-123825">
              <a:lnSpc>
                <a:spcPts val="1190"/>
              </a:lnSpc>
              <a:spcBef>
                <a:spcPts val="25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Rápido,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maior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melhor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suporte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 </a:t>
            </a:r>
            <a:r>
              <a:rPr sz="1100" spc="20" dirty="0">
                <a:latin typeface="Times New Roman"/>
                <a:cs typeface="Times New Roman"/>
              </a:rPr>
              <a:t>hardware,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multimídia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proteção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para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Internet</a:t>
            </a:r>
            <a:endParaRPr sz="1100">
              <a:latin typeface="Times New Roman"/>
              <a:cs typeface="Times New Roman"/>
            </a:endParaRPr>
          </a:p>
          <a:p>
            <a:pPr marL="332105" marR="267335" lvl="1" indent="-123825">
              <a:lnSpc>
                <a:spcPts val="1190"/>
              </a:lnSpc>
              <a:spcBef>
                <a:spcPts val="254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30" dirty="0">
                <a:latin typeface="Times New Roman"/>
                <a:cs typeface="Times New Roman"/>
              </a:rPr>
              <a:t>Suporte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para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múltiplos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usuários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e </a:t>
            </a:r>
            <a:r>
              <a:rPr sz="1100" spc="-10" dirty="0">
                <a:latin typeface="Times New Roman"/>
                <a:cs typeface="Times New Roman"/>
              </a:rPr>
              <a:t>personalização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14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Diferentes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versões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ct val="100000"/>
              </a:lnSpc>
              <a:spcBef>
                <a:spcPts val="12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dirty="0">
                <a:latin typeface="Times New Roman"/>
                <a:cs typeface="Times New Roman"/>
              </a:rPr>
              <a:t>Home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e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Professional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3032" y="1174381"/>
            <a:ext cx="1632204" cy="12241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253"/>
            <a:ext cx="2715895" cy="21774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Windows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Vista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-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2006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6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Basicamente,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fiasco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25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Sistema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lento,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pesado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cheio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falhas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Recursos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transparência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5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Sistema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 </a:t>
            </a:r>
            <a:r>
              <a:rPr sz="1200" dirty="0">
                <a:latin typeface="Times New Roman"/>
                <a:cs typeface="Times New Roman"/>
              </a:rPr>
              <a:t>alternância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janelas</a:t>
            </a:r>
            <a:endParaRPr sz="1200">
              <a:latin typeface="Times New Roman"/>
              <a:cs typeface="Times New Roman"/>
            </a:endParaRPr>
          </a:p>
          <a:p>
            <a:pPr marL="330200" marR="514350" lvl="1" indent="-121920">
              <a:lnSpc>
                <a:spcPts val="13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Ferramentas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integradas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para 	</a:t>
            </a:r>
            <a:r>
              <a:rPr sz="1200" spc="-10" dirty="0">
                <a:latin typeface="Times New Roman"/>
                <a:cs typeface="Times New Roman"/>
              </a:rPr>
              <a:t>segurança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1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Windows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7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–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2009</a:t>
            </a:r>
            <a:endParaRPr sz="1300">
              <a:latin typeface="Times New Roman"/>
              <a:cs typeface="Times New Roman"/>
            </a:endParaRPr>
          </a:p>
          <a:p>
            <a:pPr marL="330200" marR="74295" lvl="1" indent="-121920">
              <a:lnSpc>
                <a:spcPts val="13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Tudo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Windows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Vista era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para 	</a:t>
            </a:r>
            <a:r>
              <a:rPr sz="1200" spc="50" dirty="0">
                <a:latin typeface="Times New Roman"/>
                <a:cs typeface="Times New Roman"/>
              </a:rPr>
              <a:t>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foi.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Sistema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rápido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inteligente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6316" y="1030363"/>
            <a:ext cx="1482090" cy="2188210"/>
            <a:chOff x="3036316" y="1030363"/>
            <a:chExt cx="1482090" cy="2188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6316" y="2290559"/>
              <a:ext cx="1481836" cy="9276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6316" y="1030363"/>
              <a:ext cx="1481836" cy="1111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17310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Evolução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Windows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1183385"/>
            <a:ext cx="4038600" cy="223672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971290" cy="11087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25" dirty="0">
                <a:latin typeface="Times New Roman"/>
                <a:cs typeface="Times New Roman"/>
              </a:rPr>
              <a:t>MAC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Projetado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para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computador </a:t>
            </a:r>
            <a:r>
              <a:rPr sz="1200" spc="-10" dirty="0">
                <a:latin typeface="Times New Roman"/>
                <a:cs typeface="Times New Roman"/>
              </a:rPr>
              <a:t>Macintosh.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Primeira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GUI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bem-</a:t>
            </a:r>
            <a:r>
              <a:rPr sz="1200" spc="10" dirty="0">
                <a:latin typeface="Times New Roman"/>
                <a:cs typeface="Times New Roman"/>
              </a:rPr>
              <a:t>sucedida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comercialmente.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Serviu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modelo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Windows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outros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produtos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GUI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desenvolvidos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partir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então.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7919" y="2074544"/>
            <a:ext cx="1732787" cy="12995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0445" y="3181908"/>
            <a:ext cx="10388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© 2004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by</a:t>
            </a:r>
            <a:r>
              <a:rPr sz="6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Pearson Education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17"/>
            <a:ext cx="4030979" cy="20421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20" dirty="0">
                <a:latin typeface="Times New Roman"/>
                <a:cs typeface="Times New Roman"/>
              </a:rPr>
              <a:t>UNIX</a:t>
            </a:r>
            <a:endParaRPr sz="1300">
              <a:latin typeface="Times New Roman"/>
              <a:cs typeface="Times New Roman"/>
            </a:endParaRPr>
          </a:p>
          <a:p>
            <a:pPr marL="330200" marR="1101090" lvl="1" indent="-121920">
              <a:lnSpc>
                <a:spcPts val="1300"/>
              </a:lnSpc>
              <a:spcBef>
                <a:spcPts val="3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Desenvolvido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14" dirty="0">
                <a:latin typeface="Times New Roman"/>
                <a:cs typeface="Times New Roman"/>
              </a:rPr>
              <a:t>1971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usado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no 	</a:t>
            </a:r>
            <a:r>
              <a:rPr sz="1200" spc="50" dirty="0">
                <a:latin typeface="Times New Roman"/>
                <a:cs typeface="Times New Roman"/>
              </a:rPr>
              <a:t>minicomputador</a:t>
            </a:r>
            <a:r>
              <a:rPr sz="1200" spc="-20" dirty="0">
                <a:latin typeface="Times New Roman"/>
                <a:cs typeface="Times New Roman"/>
              </a:rPr>
              <a:t> DEC.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ts val="13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Sistema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baseado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 </a:t>
            </a:r>
            <a:r>
              <a:rPr sz="1200" spc="10" dirty="0">
                <a:latin typeface="Times New Roman"/>
                <a:cs typeface="Times New Roman"/>
              </a:rPr>
              <a:t>caracteres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interface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linha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-10" dirty="0">
                <a:latin typeface="Times New Roman"/>
                <a:cs typeface="Times New Roman"/>
              </a:rPr>
              <a:t>comando.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1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ligado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75" dirty="0">
                <a:latin typeface="Times New Roman"/>
                <a:cs typeface="Times New Roman"/>
              </a:rPr>
              <a:t>nenhuma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família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processadores.</a:t>
            </a:r>
            <a:endParaRPr sz="1200">
              <a:latin typeface="Times New Roman"/>
              <a:cs typeface="Times New Roman"/>
            </a:endParaRPr>
          </a:p>
          <a:p>
            <a:pPr marL="469900" marR="346075" lvl="2" indent="-123825">
              <a:lnSpc>
                <a:spcPts val="1140"/>
              </a:lnSpc>
              <a:spcBef>
                <a:spcPts val="265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Roda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praticamente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em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qualquer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tipo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0" dirty="0">
                <a:latin typeface="Times New Roman"/>
                <a:cs typeface="Times New Roman"/>
              </a:rPr>
              <a:t> sistema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(PC, </a:t>
            </a:r>
            <a:r>
              <a:rPr sz="1050" spc="30" dirty="0">
                <a:latin typeface="Times New Roman"/>
                <a:cs typeface="Times New Roman"/>
              </a:rPr>
              <a:t>mainframe,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estação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trabalho)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qualquer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fabricante.</a:t>
            </a:r>
            <a:endParaRPr sz="1050">
              <a:latin typeface="Times New Roman"/>
              <a:cs typeface="Times New Roman"/>
            </a:endParaRPr>
          </a:p>
          <a:p>
            <a:pPr marL="330200" marR="126364" lvl="1" indent="-121920">
              <a:lnSpc>
                <a:spcPts val="13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Principal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sistema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operacional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uso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servidores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40" dirty="0">
                <a:latin typeface="Times New Roman"/>
                <a:cs typeface="Times New Roman"/>
              </a:rPr>
              <a:t>Internet.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10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Manipula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facilmente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muitos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usuários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ao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mesmo </a:t>
            </a:r>
            <a:r>
              <a:rPr sz="1050" spc="-10" dirty="0">
                <a:latin typeface="Times New Roman"/>
                <a:cs typeface="Times New Roman"/>
              </a:rPr>
              <a:t>tempo.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445" y="3181349"/>
            <a:ext cx="10388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© 2004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by</a:t>
            </a:r>
            <a:r>
              <a:rPr sz="6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Pearson Education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Processador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/>
              <a:t>Processador</a:t>
            </a:r>
            <a:r>
              <a:rPr sz="1300" spc="40" dirty="0"/>
              <a:t> </a:t>
            </a:r>
            <a:r>
              <a:rPr sz="1300" spc="10" dirty="0"/>
              <a:t>-</a:t>
            </a:r>
            <a:r>
              <a:rPr sz="1300" spc="60" dirty="0"/>
              <a:t> </a:t>
            </a:r>
            <a:r>
              <a:rPr sz="1300" spc="10" dirty="0"/>
              <a:t>CPU</a:t>
            </a:r>
            <a:r>
              <a:rPr sz="1300" spc="70" dirty="0"/>
              <a:t> </a:t>
            </a:r>
            <a:r>
              <a:rPr sz="1300" spc="10" dirty="0"/>
              <a:t>(</a:t>
            </a:r>
            <a:r>
              <a:rPr sz="1300" i="1" spc="10" dirty="0">
                <a:latin typeface="Times New Roman"/>
                <a:cs typeface="Times New Roman"/>
              </a:rPr>
              <a:t>Central</a:t>
            </a:r>
            <a:r>
              <a:rPr sz="1300" i="1" spc="50" dirty="0">
                <a:latin typeface="Times New Roman"/>
                <a:cs typeface="Times New Roman"/>
              </a:rPr>
              <a:t> </a:t>
            </a:r>
            <a:r>
              <a:rPr sz="1300" i="1" spc="10" dirty="0">
                <a:latin typeface="Times New Roman"/>
                <a:cs typeface="Times New Roman"/>
              </a:rPr>
              <a:t>Processing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spc="-20" dirty="0">
                <a:latin typeface="Times New Roman"/>
                <a:cs typeface="Times New Roman"/>
              </a:rPr>
              <a:t>Unit</a:t>
            </a:r>
            <a:r>
              <a:rPr sz="1300" spc="-20" dirty="0"/>
              <a:t>)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Responsável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pela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realização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operações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processamento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(cálculos matemáticos, cálculos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lógicos, 	</a:t>
            </a:r>
            <a:r>
              <a:rPr sz="1200" spc="10" dirty="0">
                <a:latin typeface="Times New Roman"/>
                <a:cs typeface="Times New Roman"/>
              </a:rPr>
              <a:t>etc)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controle,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durante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execução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Constituída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dois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componentes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principais: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40" dirty="0">
                <a:latin typeface="Times New Roman"/>
                <a:cs typeface="Times New Roman"/>
              </a:rPr>
              <a:t>ALU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(Unidade</a:t>
            </a:r>
            <a:r>
              <a:rPr sz="1050" spc="1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Aritmética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Lógica);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45" dirty="0">
                <a:latin typeface="Times New Roman"/>
                <a:cs typeface="Times New Roman"/>
              </a:rPr>
              <a:t>Unidade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Controle.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2315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Evolução</a:t>
            </a:r>
            <a:r>
              <a:rPr spc="-65" dirty="0"/>
              <a:t> </a:t>
            </a:r>
            <a:r>
              <a:rPr dirty="0"/>
              <a:t>dos</a:t>
            </a:r>
            <a:r>
              <a:rPr spc="-50" dirty="0"/>
              <a:t> </a:t>
            </a:r>
            <a:r>
              <a:rPr spc="-105" dirty="0">
                <a:latin typeface="Trebuchet MS"/>
                <a:cs typeface="Trebuchet MS"/>
              </a:rPr>
              <a:t>SO’s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875404" cy="2041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20" dirty="0">
                <a:latin typeface="Times New Roman"/>
                <a:cs typeface="Times New Roman"/>
              </a:rPr>
              <a:t>Linux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Usa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interface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linha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comando.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Muitas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companhias</a:t>
            </a:r>
            <a:r>
              <a:rPr sz="1050" spc="1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criaram</a:t>
            </a:r>
            <a:r>
              <a:rPr sz="1050" spc="170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uma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GUI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para</a:t>
            </a:r>
            <a:r>
              <a:rPr sz="1050" spc="20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funcionar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com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o </a:t>
            </a:r>
            <a:r>
              <a:rPr sz="1050" spc="-10" dirty="0">
                <a:latin typeface="Times New Roman"/>
                <a:cs typeface="Times New Roman"/>
              </a:rPr>
              <a:t>Linux.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Conceito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fonte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aberta.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80" dirty="0">
                <a:latin typeface="Times New Roman"/>
                <a:cs typeface="Times New Roman"/>
              </a:rPr>
              <a:t>O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código-fonte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é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livre.</a:t>
            </a:r>
            <a:endParaRPr sz="1050">
              <a:latin typeface="Times New Roman"/>
              <a:cs typeface="Times New Roman"/>
            </a:endParaRPr>
          </a:p>
          <a:p>
            <a:pPr marL="469900" marR="66675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Usuários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podem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fazer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download,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modificar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distribuir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o </a:t>
            </a:r>
            <a:r>
              <a:rPr sz="1050" spc="-10" dirty="0">
                <a:latin typeface="Times New Roman"/>
                <a:cs typeface="Times New Roman"/>
              </a:rPr>
              <a:t>software.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4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estável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Windows.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Aplicativos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relativamente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escassos.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445" y="3181908"/>
            <a:ext cx="10388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© 2004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by</a:t>
            </a:r>
            <a:r>
              <a:rPr sz="6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Pearson Education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Representação</a:t>
            </a:r>
            <a:r>
              <a:rPr spc="-4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Dados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2710180" cy="170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177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55" dirty="0">
                <a:latin typeface="Times New Roman"/>
                <a:cs typeface="Times New Roman"/>
              </a:rPr>
              <a:t>Os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computadores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entendem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apenas </a:t>
            </a:r>
            <a:r>
              <a:rPr sz="1300" spc="50" dirty="0">
                <a:latin typeface="Times New Roman"/>
                <a:cs typeface="Times New Roman"/>
              </a:rPr>
              <a:t>duas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coisas: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ligado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desligado.</a:t>
            </a:r>
            <a:endParaRPr sz="1300">
              <a:latin typeface="Times New Roman"/>
              <a:cs typeface="Times New Roman"/>
            </a:endParaRPr>
          </a:p>
          <a:p>
            <a:pPr marL="149225" marR="123825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Dados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são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representados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forma </a:t>
            </a:r>
            <a:r>
              <a:rPr sz="1300" spc="-10" dirty="0">
                <a:latin typeface="Times New Roman"/>
                <a:cs typeface="Times New Roman"/>
              </a:rPr>
              <a:t>binária: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Sistema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numérico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binário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(base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2).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Contém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somente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dígitos: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0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Corresponde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dois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estados: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ligado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e 	</a:t>
            </a:r>
            <a:r>
              <a:rPr sz="1200" spc="-10" dirty="0">
                <a:latin typeface="Times New Roman"/>
                <a:cs typeface="Times New Roman"/>
              </a:rPr>
              <a:t>desligado.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445" y="3181349"/>
            <a:ext cx="10388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© 2004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by</a:t>
            </a:r>
            <a:r>
              <a:rPr sz="6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Pearson Education</a:t>
            </a:r>
            <a:endParaRPr sz="6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8098" y="1174495"/>
            <a:ext cx="1382649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Representação</a:t>
            </a:r>
            <a:r>
              <a:rPr spc="-4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174" y="933135"/>
            <a:ext cx="3949065" cy="20294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 indent="-135890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61290" algn="l"/>
              </a:tabLst>
            </a:pPr>
            <a:r>
              <a:rPr sz="1200" b="1" spc="10" dirty="0">
                <a:latin typeface="Times New Roman"/>
                <a:cs typeface="Times New Roman"/>
              </a:rPr>
              <a:t>Bit</a:t>
            </a:r>
            <a:r>
              <a:rPr sz="1200" spc="10" dirty="0">
                <a:latin typeface="Times New Roman"/>
                <a:cs typeface="Times New Roman"/>
              </a:rPr>
              <a:t>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abreviação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binary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digit</a:t>
            </a:r>
            <a:r>
              <a:rPr sz="1200" i="1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(dígito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binário).</a:t>
            </a:r>
            <a:endParaRPr sz="1200">
              <a:latin typeface="Times New Roman"/>
              <a:cs typeface="Times New Roman"/>
            </a:endParaRPr>
          </a:p>
          <a:p>
            <a:pPr marL="344805" lvl="1" indent="-123189">
              <a:lnSpc>
                <a:spcPct val="100000"/>
              </a:lnSpc>
              <a:spcBef>
                <a:spcPts val="14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dirty="0">
                <a:latin typeface="Times New Roman"/>
                <a:cs typeface="Times New Roman"/>
              </a:rPr>
              <a:t>Dois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valores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possíveis: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1.</a:t>
            </a:r>
            <a:endParaRPr sz="1100">
              <a:latin typeface="Times New Roman"/>
              <a:cs typeface="Times New Roman"/>
            </a:endParaRPr>
          </a:p>
          <a:p>
            <a:pPr marL="3448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spc="10" dirty="0">
                <a:latin typeface="Times New Roman"/>
                <a:cs typeface="Times New Roman"/>
              </a:rPr>
              <a:t>Nunca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pode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estar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vazio.</a:t>
            </a:r>
            <a:endParaRPr sz="1100">
              <a:latin typeface="Times New Roman"/>
              <a:cs typeface="Times New Roman"/>
            </a:endParaRPr>
          </a:p>
          <a:p>
            <a:pPr marL="3448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spc="10" dirty="0">
                <a:latin typeface="Times New Roman"/>
                <a:cs typeface="Times New Roman"/>
              </a:rPr>
              <a:t>Unidade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básica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armazenar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dados:</a:t>
            </a:r>
            <a:endParaRPr sz="1100">
              <a:latin typeface="Times New Roman"/>
              <a:cs typeface="Times New Roman"/>
            </a:endParaRPr>
          </a:p>
          <a:p>
            <a:pPr marL="3448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significa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desligado;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-215" dirty="0">
                <a:latin typeface="Times New Roman"/>
                <a:cs typeface="Times New Roman"/>
              </a:rPr>
              <a:t>1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significa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ligado</a:t>
            </a:r>
            <a:endParaRPr sz="1100">
              <a:latin typeface="Times New Roman"/>
              <a:cs typeface="Times New Roman"/>
            </a:endParaRPr>
          </a:p>
          <a:p>
            <a:pPr marL="161290" indent="-135890">
              <a:lnSpc>
                <a:spcPct val="100000"/>
              </a:lnSpc>
              <a:spcBef>
                <a:spcPts val="14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61290" algn="l"/>
              </a:tabLst>
            </a:pPr>
            <a:r>
              <a:rPr sz="1200" b="1" dirty="0">
                <a:latin typeface="Times New Roman"/>
                <a:cs typeface="Times New Roman"/>
              </a:rPr>
              <a:t>Byte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grupo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bits.</a:t>
            </a:r>
            <a:endParaRPr sz="1200">
              <a:latin typeface="Times New Roman"/>
              <a:cs typeface="Times New Roman"/>
            </a:endParaRPr>
          </a:p>
          <a:p>
            <a:pPr marL="344805" lvl="1" indent="-123189">
              <a:lnSpc>
                <a:spcPct val="100000"/>
              </a:lnSpc>
              <a:spcBef>
                <a:spcPts val="14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dirty="0">
                <a:latin typeface="Times New Roman"/>
                <a:cs typeface="Times New Roman"/>
              </a:rPr>
              <a:t>Cada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byte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tem </a:t>
            </a:r>
            <a:r>
              <a:rPr sz="1100" dirty="0">
                <a:latin typeface="Times New Roman"/>
                <a:cs typeface="Times New Roman"/>
              </a:rPr>
              <a:t>256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(2</a:t>
            </a:r>
            <a:r>
              <a:rPr sz="1050" baseline="27777" dirty="0">
                <a:latin typeface="Times New Roman"/>
                <a:cs typeface="Times New Roman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)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valores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possíveis.</a:t>
            </a:r>
            <a:endParaRPr sz="1100">
              <a:latin typeface="Times New Roman"/>
              <a:cs typeface="Times New Roman"/>
            </a:endParaRPr>
          </a:p>
          <a:p>
            <a:pPr marL="3448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dirty="0">
                <a:latin typeface="Times New Roman"/>
                <a:cs typeface="Times New Roman"/>
              </a:rPr>
              <a:t>Para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texto,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armazena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caractere:</a:t>
            </a:r>
            <a:endParaRPr sz="1100">
              <a:latin typeface="Times New Roman"/>
              <a:cs typeface="Times New Roman"/>
            </a:endParaRPr>
          </a:p>
          <a:p>
            <a:pPr marL="483870" lvl="2" indent="-125095">
              <a:lnSpc>
                <a:spcPct val="100000"/>
              </a:lnSpc>
              <a:spcBef>
                <a:spcPts val="125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83870" algn="l"/>
              </a:tabLst>
            </a:pPr>
            <a:r>
              <a:rPr sz="950" dirty="0">
                <a:latin typeface="Times New Roman"/>
                <a:cs typeface="Times New Roman"/>
              </a:rPr>
              <a:t>Pode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ser</a:t>
            </a:r>
            <a:r>
              <a:rPr sz="950" spc="10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letra,</a:t>
            </a:r>
            <a:r>
              <a:rPr sz="950" spc="1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dígito</a:t>
            </a:r>
            <a:r>
              <a:rPr sz="950" spc="7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ou</a:t>
            </a:r>
            <a:r>
              <a:rPr sz="950" spc="8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caractere</a:t>
            </a:r>
            <a:r>
              <a:rPr sz="950" spc="10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especial</a:t>
            </a:r>
            <a:r>
              <a:rPr sz="950" spc="16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(Código</a:t>
            </a:r>
            <a:r>
              <a:rPr sz="950" spc="11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ASCII).</a:t>
            </a:r>
            <a:endParaRPr sz="950">
              <a:latin typeface="Times New Roman"/>
              <a:cs typeface="Times New Roman"/>
            </a:endParaRPr>
          </a:p>
          <a:p>
            <a:pPr marL="344805" marR="17780" lvl="1" indent="-123825">
              <a:lnSpc>
                <a:spcPts val="119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spc="20" dirty="0">
                <a:latin typeface="Times New Roman"/>
                <a:cs typeface="Times New Roman"/>
              </a:rPr>
              <a:t>Dispositivos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memória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armazenamento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são medidos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em </a:t>
            </a:r>
            <a:r>
              <a:rPr sz="1100" spc="60" dirty="0">
                <a:latin typeface="Times New Roman"/>
                <a:cs typeface="Times New Roman"/>
              </a:rPr>
              <a:t>número</a:t>
            </a:r>
            <a:r>
              <a:rPr sz="1100" spc="-7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bytes.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445" y="3181908"/>
            <a:ext cx="10388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© 2004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by</a:t>
            </a:r>
            <a:r>
              <a:rPr sz="6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Pearson Education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Representação</a:t>
            </a:r>
            <a:r>
              <a:rPr spc="-4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Dados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22434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Conversão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binário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-&gt;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decimal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1295399"/>
            <a:ext cx="2528824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Representação</a:t>
            </a:r>
            <a:r>
              <a:rPr spc="-4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22466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Conversão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decimal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-&gt;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binário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311274"/>
            <a:ext cx="2828925" cy="20415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Representação</a:t>
            </a:r>
            <a:r>
              <a:rPr spc="-4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Dados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886200" cy="126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15811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b="1" dirty="0">
                <a:latin typeface="Times New Roman"/>
                <a:cs typeface="Times New Roman"/>
              </a:rPr>
              <a:t>Palavra</a:t>
            </a:r>
            <a:r>
              <a:rPr sz="1300" dirty="0">
                <a:latin typeface="Times New Roman"/>
                <a:cs typeface="Times New Roman"/>
              </a:rPr>
              <a:t>: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número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bits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CPU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processa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como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unidade.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Tipicamente,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número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inteiro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bytes.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65" dirty="0">
                <a:latin typeface="Times New Roman"/>
                <a:cs typeface="Times New Roman"/>
              </a:rPr>
              <a:t>Quanto </a:t>
            </a:r>
            <a:r>
              <a:rPr sz="1200" dirty="0">
                <a:latin typeface="Times New Roman"/>
                <a:cs typeface="Times New Roman"/>
              </a:rPr>
              <a:t>maior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palavra,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potente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computador.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Computadores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pessoais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tipicamente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têm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32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ou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64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extensão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palavras.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445" y="3181349"/>
            <a:ext cx="10388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© 2004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by</a:t>
            </a:r>
            <a:r>
              <a:rPr sz="6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Pearson Education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6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/>
              <a:t>Capacidades</a:t>
            </a:r>
            <a:r>
              <a:rPr sz="2250" spc="-85" dirty="0"/>
              <a:t> </a:t>
            </a:r>
            <a:r>
              <a:rPr sz="2250" dirty="0"/>
              <a:t>de</a:t>
            </a:r>
            <a:r>
              <a:rPr sz="2250" spc="-50" dirty="0"/>
              <a:t> </a:t>
            </a:r>
            <a:r>
              <a:rPr sz="2250" spc="-10" dirty="0"/>
              <a:t>Armazenamento</a:t>
            </a:r>
            <a:endParaRPr sz="2250"/>
          </a:p>
        </p:txBody>
      </p:sp>
      <p:sp>
        <p:nvSpPr>
          <p:cNvPr id="3" name="object 3"/>
          <p:cNvSpPr txBox="1"/>
          <p:nvPr/>
        </p:nvSpPr>
        <p:spPr>
          <a:xfrm>
            <a:off x="249174" y="936116"/>
            <a:ext cx="4046220" cy="236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indent="-13589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61290" algn="l"/>
              </a:tabLst>
            </a:pPr>
            <a:r>
              <a:rPr sz="1200" dirty="0">
                <a:latin typeface="Times New Roman"/>
                <a:cs typeface="Times New Roman"/>
              </a:rPr>
              <a:t>Kilobyte: </a:t>
            </a:r>
            <a:r>
              <a:rPr sz="1200" spc="-50" dirty="0">
                <a:latin typeface="Times New Roman"/>
                <a:cs typeface="Times New Roman"/>
              </a:rPr>
              <a:t>1024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</a:t>
            </a:r>
            <a:r>
              <a:rPr sz="1200" baseline="24305" dirty="0">
                <a:latin typeface="Times New Roman"/>
                <a:cs typeface="Times New Roman"/>
              </a:rPr>
              <a:t>10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bytes.</a:t>
            </a:r>
            <a:endParaRPr sz="1200">
              <a:latin typeface="Times New Roman"/>
              <a:cs typeface="Times New Roman"/>
            </a:endParaRPr>
          </a:p>
          <a:p>
            <a:pPr marL="344805" marR="274955" lvl="1" indent="-123825">
              <a:lnSpc>
                <a:spcPct val="8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spc="30" dirty="0">
                <a:latin typeface="Times New Roman"/>
                <a:cs typeface="Times New Roman"/>
              </a:rPr>
              <a:t>Capacidade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memória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dos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computadores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pessoais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mais </a:t>
            </a:r>
            <a:r>
              <a:rPr sz="1100" spc="-10" dirty="0">
                <a:latin typeface="Times New Roman"/>
                <a:cs typeface="Times New Roman"/>
              </a:rPr>
              <a:t>antigos.</a:t>
            </a:r>
            <a:endParaRPr sz="1100">
              <a:latin typeface="Times New Roman"/>
              <a:cs typeface="Times New Roman"/>
            </a:endParaRPr>
          </a:p>
          <a:p>
            <a:pPr marL="161290" indent="-135890">
              <a:lnSpc>
                <a:spcPts val="1435"/>
              </a:lnSpc>
              <a:buClr>
                <a:srgbClr val="0AD0D9"/>
              </a:buClr>
              <a:buSzPct val="95833"/>
              <a:buFont typeface="DejaVu Sans"/>
              <a:buChar char="⚫"/>
              <a:tabLst>
                <a:tab pos="161290" algn="l"/>
              </a:tabLst>
            </a:pPr>
            <a:r>
              <a:rPr sz="1200" spc="20" dirty="0">
                <a:latin typeface="Times New Roman"/>
                <a:cs typeface="Times New Roman"/>
              </a:rPr>
              <a:t>Megabyte: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aproximadamente,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milhão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(2</a:t>
            </a:r>
            <a:r>
              <a:rPr sz="1200" spc="30" baseline="24305" dirty="0">
                <a:latin typeface="Times New Roman"/>
                <a:cs typeface="Times New Roman"/>
              </a:rPr>
              <a:t>20</a:t>
            </a:r>
            <a:r>
              <a:rPr sz="1200" spc="20" dirty="0">
                <a:latin typeface="Times New Roman"/>
                <a:cs typeface="Times New Roman"/>
              </a:rPr>
              <a:t>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bytes.</a:t>
            </a:r>
            <a:endParaRPr sz="1200">
              <a:latin typeface="Times New Roman"/>
              <a:cs typeface="Times New Roman"/>
            </a:endParaRPr>
          </a:p>
          <a:p>
            <a:pPr marL="344805" lvl="1" indent="-123189">
              <a:lnSpc>
                <a:spcPct val="100000"/>
              </a:lnSpc>
              <a:spcBef>
                <a:spcPts val="1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spc="10" dirty="0">
                <a:latin typeface="Times New Roman"/>
                <a:cs typeface="Times New Roman"/>
              </a:rPr>
              <a:t>Memória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computadores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pessoais.</a:t>
            </a:r>
            <a:endParaRPr sz="1100">
              <a:latin typeface="Times New Roman"/>
              <a:cs typeface="Times New Roman"/>
            </a:endParaRPr>
          </a:p>
          <a:p>
            <a:pPr marL="344805" marR="527685" lvl="1" indent="-123825">
              <a:lnSpc>
                <a:spcPct val="8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spc="10" dirty="0">
                <a:latin typeface="Times New Roman"/>
                <a:cs typeface="Times New Roman"/>
              </a:rPr>
              <a:t>Dispositivos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armazenamento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portáteis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(disquetes, </a:t>
            </a:r>
            <a:r>
              <a:rPr sz="1100" dirty="0">
                <a:latin typeface="Times New Roman"/>
                <a:cs typeface="Times New Roman"/>
              </a:rPr>
              <a:t>CD-</a:t>
            </a:r>
            <a:r>
              <a:rPr sz="1100" spc="-10" dirty="0">
                <a:latin typeface="Times New Roman"/>
                <a:cs typeface="Times New Roman"/>
              </a:rPr>
              <a:t>ROMs).</a:t>
            </a:r>
            <a:endParaRPr sz="1100">
              <a:latin typeface="Times New Roman"/>
              <a:cs typeface="Times New Roman"/>
            </a:endParaRPr>
          </a:p>
          <a:p>
            <a:pPr marL="161290" indent="-135890">
              <a:lnSpc>
                <a:spcPts val="1435"/>
              </a:lnSpc>
              <a:buClr>
                <a:srgbClr val="0AD0D9"/>
              </a:buClr>
              <a:buSzPct val="95833"/>
              <a:buFont typeface="DejaVu Sans"/>
              <a:buChar char="⚫"/>
              <a:tabLst>
                <a:tab pos="161290" algn="l"/>
              </a:tabLst>
            </a:pPr>
            <a:r>
              <a:rPr sz="1200" dirty="0">
                <a:latin typeface="Times New Roman"/>
                <a:cs typeface="Times New Roman"/>
              </a:rPr>
              <a:t>Gigabyte: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aproximadamente,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bilhão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</a:t>
            </a:r>
            <a:r>
              <a:rPr sz="1200" baseline="24305" dirty="0">
                <a:latin typeface="Times New Roman"/>
                <a:cs typeface="Times New Roman"/>
              </a:rPr>
              <a:t>30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bytes.</a:t>
            </a:r>
            <a:endParaRPr sz="1200">
              <a:latin typeface="Times New Roman"/>
              <a:cs typeface="Times New Roman"/>
            </a:endParaRPr>
          </a:p>
          <a:p>
            <a:pPr marL="344805" marR="337185" lvl="1" indent="-123825">
              <a:lnSpc>
                <a:spcPts val="1060"/>
              </a:lnSpc>
              <a:spcBef>
                <a:spcPts val="254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dirty="0">
                <a:latin typeface="Times New Roman"/>
                <a:cs typeface="Times New Roman"/>
              </a:rPr>
              <a:t>Dispositivos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armazenamento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(HD’s,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DVD’s,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memória </a:t>
            </a:r>
            <a:r>
              <a:rPr sz="1100" dirty="0">
                <a:latin typeface="Times New Roman"/>
                <a:cs typeface="Times New Roman"/>
              </a:rPr>
              <a:t>Flash,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Blu-</a:t>
            </a:r>
            <a:r>
              <a:rPr sz="1100" spc="-10" dirty="0">
                <a:latin typeface="Times New Roman"/>
                <a:cs typeface="Times New Roman"/>
              </a:rPr>
              <a:t>Ray).</a:t>
            </a:r>
            <a:endParaRPr sz="1100">
              <a:latin typeface="Times New Roman"/>
              <a:cs typeface="Times New Roman"/>
            </a:endParaRPr>
          </a:p>
          <a:p>
            <a:pPr marL="344805" lvl="1" indent="-123189">
              <a:lnSpc>
                <a:spcPts val="132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spc="30" dirty="0">
                <a:latin typeface="Times New Roman"/>
                <a:cs typeface="Times New Roman"/>
              </a:rPr>
              <a:t>Memória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mainframes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servidores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rede.</a:t>
            </a:r>
            <a:endParaRPr sz="1100">
              <a:latin typeface="Times New Roman"/>
              <a:cs typeface="Times New Roman"/>
            </a:endParaRPr>
          </a:p>
          <a:p>
            <a:pPr marL="161290" indent="-135890">
              <a:lnSpc>
                <a:spcPts val="1440"/>
              </a:lnSpc>
              <a:buClr>
                <a:srgbClr val="0AD0D9"/>
              </a:buClr>
              <a:buSzPct val="95833"/>
              <a:buFont typeface="DejaVu Sans"/>
              <a:buChar char="⚫"/>
              <a:tabLst>
                <a:tab pos="161290" algn="l"/>
              </a:tabLst>
            </a:pPr>
            <a:r>
              <a:rPr sz="1200" dirty="0">
                <a:latin typeface="Times New Roman"/>
                <a:cs typeface="Times New Roman"/>
              </a:rPr>
              <a:t>Terabyte: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aproximadamente,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trilhão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</a:t>
            </a:r>
            <a:r>
              <a:rPr sz="1200" baseline="24305" dirty="0">
                <a:latin typeface="Times New Roman"/>
                <a:cs typeface="Times New Roman"/>
              </a:rPr>
              <a:t>40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bytes.</a:t>
            </a:r>
            <a:endParaRPr sz="1200">
              <a:latin typeface="Times New Roman"/>
              <a:cs typeface="Times New Roman"/>
            </a:endParaRPr>
          </a:p>
          <a:p>
            <a:pPr marL="344805" lvl="1" indent="-123189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44805" algn="l"/>
              </a:tabLst>
            </a:pPr>
            <a:r>
              <a:rPr sz="1100" spc="10" dirty="0">
                <a:latin typeface="Times New Roman"/>
                <a:cs typeface="Times New Roman"/>
              </a:rPr>
              <a:t>Dispositivos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armazenamento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sistemas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muito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grandes.</a:t>
            </a:r>
            <a:endParaRPr sz="11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830"/>
              </a:spcBef>
            </a:pP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© 2004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4607A"/>
                </a:solidFill>
                <a:latin typeface="Arial"/>
                <a:cs typeface="Arial"/>
              </a:rPr>
              <a:t>by</a:t>
            </a:r>
            <a:r>
              <a:rPr sz="600" spc="-1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4607A"/>
                </a:solidFill>
                <a:latin typeface="Arial"/>
                <a:cs typeface="Arial"/>
              </a:rPr>
              <a:t>Pearson Education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Agradecimento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382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Agradeço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ao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professor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Prof.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Daniel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Furtado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(FACOM- </a:t>
            </a:r>
            <a:r>
              <a:rPr sz="1300" spc="10" dirty="0">
                <a:latin typeface="Times New Roman"/>
                <a:cs typeface="Times New Roman"/>
              </a:rPr>
              <a:t>UFU)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pelo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material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disponibilizado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Processador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33135"/>
            <a:ext cx="3905885" cy="20834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spc="10" dirty="0">
                <a:latin typeface="Times New Roman"/>
                <a:cs typeface="Times New Roman"/>
              </a:rPr>
              <a:t>Processador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-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CPU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(</a:t>
            </a:r>
            <a:r>
              <a:rPr sz="1200" i="1" spc="10" dirty="0">
                <a:latin typeface="Times New Roman"/>
                <a:cs typeface="Times New Roman"/>
              </a:rPr>
              <a:t>Central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Processing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Unit</a:t>
            </a:r>
            <a:r>
              <a:rPr sz="1200" spc="-2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32105" marR="5080" lvl="1" indent="-123825">
              <a:lnSpc>
                <a:spcPts val="1190"/>
              </a:lnSpc>
              <a:spcBef>
                <a:spcPts val="28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Possui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uma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frequência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operação,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normalmente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dada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em </a:t>
            </a:r>
            <a:r>
              <a:rPr sz="1100" spc="50" dirty="0">
                <a:latin typeface="Times New Roman"/>
                <a:cs typeface="Times New Roman"/>
              </a:rPr>
              <a:t>megahertz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(MHz)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ou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gigahertz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(GHz), </a:t>
            </a:r>
            <a:r>
              <a:rPr sz="1100" spc="55" dirty="0">
                <a:latin typeface="Times New Roman"/>
                <a:cs typeface="Times New Roman"/>
              </a:rPr>
              <a:t>que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está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relacionada </a:t>
            </a:r>
            <a:r>
              <a:rPr sz="1100" spc="10" dirty="0">
                <a:latin typeface="Times New Roman"/>
                <a:cs typeface="Times New Roman"/>
              </a:rPr>
              <a:t>com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velocidade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execução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operações</a:t>
            </a:r>
            <a:endParaRPr sz="1100">
              <a:latin typeface="Times New Roman"/>
              <a:cs typeface="Times New Roman"/>
            </a:endParaRPr>
          </a:p>
          <a:p>
            <a:pPr marL="471170" lvl="2" indent="-125095">
              <a:lnSpc>
                <a:spcPts val="1080"/>
              </a:lnSpc>
              <a:spcBef>
                <a:spcPts val="110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spc="20" dirty="0">
                <a:latin typeface="Times New Roman"/>
                <a:cs typeface="Times New Roman"/>
              </a:rPr>
              <a:t>Entretanto,</a:t>
            </a:r>
            <a:r>
              <a:rPr sz="950" spc="70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note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que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uma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maior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frequência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não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implica</a:t>
            </a:r>
            <a:endParaRPr sz="950">
              <a:latin typeface="Times New Roman"/>
              <a:cs typeface="Times New Roman"/>
            </a:endParaRPr>
          </a:p>
          <a:p>
            <a:pPr marL="469900">
              <a:lnSpc>
                <a:spcPts val="1080"/>
              </a:lnSpc>
            </a:pPr>
            <a:r>
              <a:rPr sz="950" spc="20" dirty="0">
                <a:latin typeface="Times New Roman"/>
                <a:cs typeface="Times New Roman"/>
              </a:rPr>
              <a:t>necessariamente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em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70" dirty="0">
                <a:latin typeface="Times New Roman"/>
                <a:cs typeface="Times New Roman"/>
              </a:rPr>
              <a:t>um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processador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mais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veloz;</a:t>
            </a:r>
            <a:endParaRPr sz="95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2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Memória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Cache</a:t>
            </a:r>
            <a:endParaRPr sz="1100">
              <a:latin typeface="Times New Roman"/>
              <a:cs typeface="Times New Roman"/>
            </a:endParaRPr>
          </a:p>
          <a:p>
            <a:pPr marL="469900" marR="67945" lvl="2" indent="-123825">
              <a:lnSpc>
                <a:spcPct val="90000"/>
              </a:lnSpc>
              <a:spcBef>
                <a:spcPts val="240"/>
              </a:spcBef>
              <a:buSzPct val="68421"/>
              <a:buFont typeface="DejaVu Sans"/>
              <a:buChar char="⚫"/>
              <a:tabLst>
                <a:tab pos="469900" algn="l"/>
                <a:tab pos="471170" algn="l"/>
              </a:tabLst>
            </a:pPr>
            <a:r>
              <a:rPr sz="950" dirty="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sz="950" spc="20" dirty="0">
                <a:latin typeface="Times New Roman"/>
                <a:cs typeface="Times New Roman"/>
              </a:rPr>
              <a:t>memória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interna</a:t>
            </a:r>
            <a:r>
              <a:rPr sz="950" spc="2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do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processador</a:t>
            </a:r>
            <a:r>
              <a:rPr sz="950" spc="3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de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alta</a:t>
            </a:r>
            <a:r>
              <a:rPr sz="950" spc="3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velocidade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utilizada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-20" dirty="0">
                <a:latin typeface="Times New Roman"/>
                <a:cs typeface="Times New Roman"/>
              </a:rPr>
              <a:t>para </a:t>
            </a:r>
            <a:r>
              <a:rPr sz="950" spc="20" dirty="0">
                <a:latin typeface="Times New Roman"/>
                <a:cs typeface="Times New Roman"/>
              </a:rPr>
              <a:t>armazenar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dados</a:t>
            </a:r>
            <a:r>
              <a:rPr sz="950" spc="3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e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instruções</a:t>
            </a:r>
            <a:r>
              <a:rPr sz="950" spc="80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de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programas</a:t>
            </a:r>
            <a:r>
              <a:rPr sz="950" spc="9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frequentemente utilizados;</a:t>
            </a:r>
            <a:endParaRPr sz="95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1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Pode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ter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ou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mais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núcleos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processamento</a:t>
            </a:r>
            <a:endParaRPr sz="1100">
              <a:latin typeface="Times New Roman"/>
              <a:cs typeface="Times New Roman"/>
            </a:endParaRPr>
          </a:p>
          <a:p>
            <a:pPr marL="469900" marR="213360" lvl="2" indent="-123825">
              <a:lnSpc>
                <a:spcPts val="1030"/>
              </a:lnSpc>
              <a:spcBef>
                <a:spcPts val="250"/>
              </a:spcBef>
              <a:buSzPct val="68421"/>
              <a:buFont typeface="DejaVu Sans"/>
              <a:buChar char="⚫"/>
              <a:tabLst>
                <a:tab pos="469900" algn="l"/>
                <a:tab pos="471170" algn="l"/>
              </a:tabLst>
            </a:pPr>
            <a:r>
              <a:rPr sz="950" dirty="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sz="950" spc="10" dirty="0">
                <a:latin typeface="Times New Roman"/>
                <a:cs typeface="Times New Roman"/>
              </a:rPr>
              <a:t>Processadores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com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mais</a:t>
            </a:r>
            <a:r>
              <a:rPr sz="950" spc="9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núcleos</a:t>
            </a:r>
            <a:r>
              <a:rPr sz="950" spc="85" dirty="0">
                <a:latin typeface="Times New Roman"/>
                <a:cs typeface="Times New Roman"/>
              </a:rPr>
              <a:t> </a:t>
            </a:r>
            <a:r>
              <a:rPr sz="950" spc="50" dirty="0">
                <a:latin typeface="Times New Roman"/>
                <a:cs typeface="Times New Roman"/>
              </a:rPr>
              <a:t>tendem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a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ser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melhores</a:t>
            </a:r>
            <a:r>
              <a:rPr sz="950" spc="6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para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a</a:t>
            </a:r>
            <a:r>
              <a:rPr sz="950" spc="10" dirty="0">
                <a:latin typeface="Times New Roman"/>
                <a:cs typeface="Times New Roman"/>
              </a:rPr>
              <a:t> execução</a:t>
            </a:r>
            <a:r>
              <a:rPr sz="950" spc="4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de várias</a:t>
            </a:r>
            <a:r>
              <a:rPr sz="950" spc="5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aplicações</a:t>
            </a:r>
            <a:r>
              <a:rPr sz="950" spc="110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(programas)</a:t>
            </a:r>
            <a:r>
              <a:rPr sz="950" spc="7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ao</a:t>
            </a:r>
            <a:r>
              <a:rPr sz="950" spc="4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mesmo</a:t>
            </a:r>
            <a:r>
              <a:rPr sz="950" spc="7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tempo.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Memória</a:t>
            </a:r>
            <a:r>
              <a:rPr spc="-85" dirty="0"/>
              <a:t> </a:t>
            </a:r>
            <a:r>
              <a:rPr spc="-10" dirty="0"/>
              <a:t>Principal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4052570" cy="1438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Memória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Principal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–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RAM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</a:t>
            </a:r>
            <a:r>
              <a:rPr sz="1300" i="1" dirty="0">
                <a:latin typeface="Times New Roman"/>
                <a:cs typeface="Times New Roman"/>
              </a:rPr>
              <a:t>Random</a:t>
            </a:r>
            <a:r>
              <a:rPr sz="1300" i="1" spc="1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Access</a:t>
            </a:r>
            <a:r>
              <a:rPr sz="1300" i="1" spc="17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Memory</a:t>
            </a:r>
            <a:r>
              <a:rPr sz="1300" spc="-1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330200" marR="939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Armazena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instruções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programas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estão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sendo 	</a:t>
            </a:r>
            <a:r>
              <a:rPr sz="1200" spc="20" dirty="0">
                <a:latin typeface="Times New Roman"/>
                <a:cs typeface="Times New Roman"/>
              </a:rPr>
              <a:t>executados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necessários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à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sua</a:t>
            </a:r>
            <a:r>
              <a:rPr sz="1200" spc="-10" dirty="0">
                <a:latin typeface="Times New Roman"/>
                <a:cs typeface="Times New Roman"/>
              </a:rPr>
              <a:t> execução;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solicitada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execução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programa, 	</a:t>
            </a:r>
            <a:r>
              <a:rPr sz="1200" spc="60" dirty="0">
                <a:latin typeface="Times New Roman"/>
                <a:cs typeface="Times New Roman"/>
              </a:rPr>
              <a:t>normalmente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carregado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disco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rígido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(HD) </a:t>
            </a:r>
            <a:r>
              <a:rPr sz="1200" spc="10" dirty="0">
                <a:latin typeface="Times New Roman"/>
                <a:cs typeface="Times New Roman"/>
              </a:rPr>
              <a:t>para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dirty="0">
                <a:latin typeface="Times New Roman"/>
                <a:cs typeface="Times New Roman"/>
              </a:rPr>
              <a:t>memória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RAM,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onde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suas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instruções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buscadas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e 	</a:t>
            </a:r>
            <a:r>
              <a:rPr sz="1200" spc="10" dirty="0">
                <a:latin typeface="Times New Roman"/>
                <a:cs typeface="Times New Roman"/>
              </a:rPr>
              <a:t>executadas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pela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CPU.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9924" y="2542539"/>
            <a:ext cx="1970913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Memória</a:t>
            </a:r>
            <a:r>
              <a:rPr spc="-85" dirty="0"/>
              <a:t> </a:t>
            </a:r>
            <a:r>
              <a:rPr spc="-10" dirty="0"/>
              <a:t>Principal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4041140" cy="16941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 algn="just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Memória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Principal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–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RAM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</a:t>
            </a:r>
            <a:r>
              <a:rPr sz="1300" i="1" dirty="0">
                <a:latin typeface="Times New Roman"/>
                <a:cs typeface="Times New Roman"/>
              </a:rPr>
              <a:t>Random</a:t>
            </a:r>
            <a:r>
              <a:rPr sz="1300" i="1" spc="1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Access</a:t>
            </a:r>
            <a:r>
              <a:rPr sz="1300" i="1" spc="17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Memory</a:t>
            </a:r>
            <a:r>
              <a:rPr sz="1300" spc="-1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 algn="just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Memória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rápido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acesso;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 algn="just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Chamada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memória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volátil</a:t>
            </a:r>
            <a:r>
              <a:rPr sz="1200" spc="10" dirty="0">
                <a:latin typeface="Times New Roman"/>
                <a:cs typeface="Times New Roman"/>
              </a:rPr>
              <a:t>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pois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necessita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alimentação</a:t>
            </a:r>
            <a:endParaRPr sz="1200">
              <a:latin typeface="Times New Roman"/>
              <a:cs typeface="Times New Roman"/>
            </a:endParaRPr>
          </a:p>
          <a:p>
            <a:pPr marL="332105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elétrica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manter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armazenados;</a:t>
            </a:r>
            <a:endParaRPr sz="1200">
              <a:latin typeface="Times New Roman"/>
              <a:cs typeface="Times New Roman"/>
            </a:endParaRPr>
          </a:p>
          <a:p>
            <a:pPr marL="330200" marR="335915" lvl="1" indent="-121920" algn="just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5" dirty="0">
                <a:latin typeface="Times New Roman"/>
                <a:cs typeface="Times New Roman"/>
              </a:rPr>
              <a:t>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podem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lidos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gravados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qualquer 	</a:t>
            </a:r>
            <a:r>
              <a:rPr sz="1200" spc="20" dirty="0">
                <a:latin typeface="Times New Roman"/>
                <a:cs typeface="Times New Roman"/>
              </a:rPr>
              <a:t>posição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memória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qualquer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momento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i="1" spc="-10" dirty="0">
                <a:latin typeface="Times New Roman"/>
                <a:cs typeface="Times New Roman"/>
              </a:rPr>
              <a:t>acesso 	aleatório</a:t>
            </a:r>
            <a:r>
              <a:rPr sz="1200" spc="-10" dirty="0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 algn="just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Capacidade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comuns: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128,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256,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95" dirty="0">
                <a:latin typeface="Times New Roman"/>
                <a:cs typeface="Times New Roman"/>
              </a:rPr>
              <a:t>512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MB,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Times New Roman"/>
                <a:cs typeface="Times New Roman"/>
              </a:rPr>
              <a:t>1,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GB.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Arquitetura</a:t>
            </a:r>
            <a:r>
              <a:rPr spc="-3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von</a:t>
            </a:r>
            <a:r>
              <a:rPr spc="-25" dirty="0"/>
              <a:t> </a:t>
            </a:r>
            <a:r>
              <a:rPr spc="-10" dirty="0"/>
              <a:t>Neumann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90821" y="3252596"/>
            <a:ext cx="6731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0" dirty="0">
                <a:solidFill>
                  <a:srgbClr val="045C75"/>
                </a:solidFill>
                <a:latin typeface="Times New Roman"/>
                <a:cs typeface="Times New Roman"/>
              </a:rPr>
              <a:t>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74" y="975105"/>
            <a:ext cx="2716530" cy="167576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47320" marR="5080" indent="-135255" algn="just">
              <a:lnSpc>
                <a:spcPts val="1140"/>
              </a:lnSpc>
              <a:spcBef>
                <a:spcPts val="240"/>
              </a:spcBef>
              <a:buClr>
                <a:srgbClr val="0AD0D9"/>
              </a:buClr>
              <a:buSzPct val="95238"/>
              <a:buFont typeface="DejaVu Sans"/>
              <a:buChar char="⚫"/>
              <a:tabLst>
                <a:tab pos="149225" algn="l"/>
              </a:tabLst>
            </a:pPr>
            <a:r>
              <a:rPr sz="1050" dirty="0">
                <a:latin typeface="Times New Roman"/>
                <a:cs typeface="Times New Roman"/>
              </a:rPr>
              <a:t>Dados</a:t>
            </a:r>
            <a:r>
              <a:rPr sz="1050" spc="2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2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programas</a:t>
            </a:r>
            <a:r>
              <a:rPr sz="1050" spc="2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2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serem</a:t>
            </a:r>
            <a:r>
              <a:rPr sz="1050" spc="2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executados</a:t>
            </a:r>
            <a:r>
              <a:rPr sz="1050" spc="27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são 	</a:t>
            </a:r>
            <a:r>
              <a:rPr sz="1050" spc="20" dirty="0">
                <a:latin typeface="Times New Roman"/>
                <a:cs typeface="Times New Roman"/>
              </a:rPr>
              <a:t>carregados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para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memória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principal;</a:t>
            </a:r>
            <a:endParaRPr sz="1050">
              <a:latin typeface="Times New Roman"/>
              <a:cs typeface="Times New Roman"/>
            </a:endParaRPr>
          </a:p>
          <a:p>
            <a:pPr marL="147320" marR="5080" indent="-135255" algn="just">
              <a:lnSpc>
                <a:spcPct val="90000"/>
              </a:lnSpc>
              <a:spcBef>
                <a:spcPts val="484"/>
              </a:spcBef>
              <a:buClr>
                <a:srgbClr val="0AD0D9"/>
              </a:buClr>
              <a:buSzPct val="95238"/>
              <a:buFont typeface="DejaVu Sans"/>
              <a:buChar char="⚫"/>
              <a:tabLst>
                <a:tab pos="149225" algn="l"/>
              </a:tabLst>
            </a:pPr>
            <a:r>
              <a:rPr sz="1050" spc="20" dirty="0">
                <a:latin typeface="Times New Roman"/>
                <a:cs typeface="Times New Roman"/>
              </a:rPr>
              <a:t>A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unidade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central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de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processamento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(CPU), 	</a:t>
            </a:r>
            <a:r>
              <a:rPr sz="1050" spc="55" dirty="0">
                <a:latin typeface="Times New Roman"/>
                <a:cs typeface="Times New Roman"/>
              </a:rPr>
              <a:t>que</a:t>
            </a:r>
            <a:r>
              <a:rPr sz="1050" spc="200" dirty="0">
                <a:latin typeface="Times New Roman"/>
                <a:cs typeface="Times New Roman"/>
              </a:rPr>
              <a:t>  </a:t>
            </a:r>
            <a:r>
              <a:rPr sz="1050" dirty="0">
                <a:latin typeface="Times New Roman"/>
                <a:cs typeface="Times New Roman"/>
              </a:rPr>
              <a:t>executa</a:t>
            </a:r>
            <a:r>
              <a:rPr sz="1050" spc="200" dirty="0">
                <a:latin typeface="Times New Roman"/>
                <a:cs typeface="Times New Roman"/>
              </a:rPr>
              <a:t>  </a:t>
            </a:r>
            <a:r>
              <a:rPr sz="1050" spc="45" dirty="0">
                <a:latin typeface="Times New Roman"/>
                <a:cs typeface="Times New Roman"/>
              </a:rPr>
              <a:t>realmente</a:t>
            </a:r>
            <a:r>
              <a:rPr sz="1050" spc="195" dirty="0">
                <a:latin typeface="Times New Roman"/>
                <a:cs typeface="Times New Roman"/>
              </a:rPr>
              <a:t>  </a:t>
            </a:r>
            <a:r>
              <a:rPr sz="1050" dirty="0">
                <a:latin typeface="Times New Roman"/>
                <a:cs typeface="Times New Roman"/>
              </a:rPr>
              <a:t>as</a:t>
            </a:r>
            <a:r>
              <a:rPr sz="1050" spc="210" dirty="0">
                <a:latin typeface="Times New Roman"/>
                <a:cs typeface="Times New Roman"/>
              </a:rPr>
              <a:t>  </a:t>
            </a:r>
            <a:r>
              <a:rPr sz="1050" dirty="0">
                <a:latin typeface="Times New Roman"/>
                <a:cs typeface="Times New Roman"/>
              </a:rPr>
              <a:t>instruções,</a:t>
            </a:r>
            <a:r>
              <a:rPr sz="1050" spc="225" dirty="0">
                <a:latin typeface="Times New Roman"/>
                <a:cs typeface="Times New Roman"/>
              </a:rPr>
              <a:t>  </a:t>
            </a:r>
            <a:r>
              <a:rPr sz="1050" spc="-50" dirty="0">
                <a:latin typeface="Times New Roman"/>
                <a:cs typeface="Times New Roman"/>
              </a:rPr>
              <a:t>é 	</a:t>
            </a:r>
            <a:r>
              <a:rPr sz="1050" spc="20" dirty="0">
                <a:latin typeface="Times New Roman"/>
                <a:cs typeface="Times New Roman"/>
              </a:rPr>
              <a:t>separada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memória;</a:t>
            </a:r>
            <a:endParaRPr sz="1050">
              <a:latin typeface="Times New Roman"/>
              <a:cs typeface="Times New Roman"/>
            </a:endParaRPr>
          </a:p>
          <a:p>
            <a:pPr marL="147320" marR="5715" indent="-135255" algn="just">
              <a:lnSpc>
                <a:spcPct val="90000"/>
              </a:lnSpc>
              <a:spcBef>
                <a:spcPts val="509"/>
              </a:spcBef>
              <a:buClr>
                <a:srgbClr val="0AD0D9"/>
              </a:buClr>
              <a:buSzPct val="95238"/>
              <a:buFont typeface="DejaVu Sans"/>
              <a:buChar char="⚫"/>
              <a:tabLst>
                <a:tab pos="149225" algn="l"/>
              </a:tabLst>
            </a:pPr>
            <a:r>
              <a:rPr sz="1050" spc="10" dirty="0">
                <a:latin typeface="Times New Roman"/>
                <a:cs typeface="Times New Roman"/>
              </a:rPr>
              <a:t>As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instruções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dos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programas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e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os</a:t>
            </a:r>
            <a:r>
              <a:rPr sz="1050" spc="16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dados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são 	</a:t>
            </a:r>
            <a:r>
              <a:rPr sz="1050" spc="10" dirty="0">
                <a:latin typeface="Times New Roman"/>
                <a:cs typeface="Times New Roman"/>
              </a:rPr>
              <a:t>transmitidos</a:t>
            </a:r>
            <a:r>
              <a:rPr sz="1050" spc="39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40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memória</a:t>
            </a:r>
            <a:r>
              <a:rPr sz="1050" spc="39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principal</a:t>
            </a:r>
            <a:r>
              <a:rPr sz="1050" spc="44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para</a:t>
            </a:r>
            <a:r>
              <a:rPr sz="1050" spc="39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a 	</a:t>
            </a:r>
            <a:r>
              <a:rPr sz="1050" spc="-10" dirty="0">
                <a:latin typeface="Times New Roman"/>
                <a:cs typeface="Times New Roman"/>
              </a:rPr>
              <a:t>CPU,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onde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processamento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é</a:t>
            </a:r>
            <a:r>
              <a:rPr sz="1050" spc="10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realizado;</a:t>
            </a:r>
            <a:endParaRPr sz="1050">
              <a:latin typeface="Times New Roman"/>
              <a:cs typeface="Times New Roman"/>
            </a:endParaRPr>
          </a:p>
          <a:p>
            <a:pPr marL="147320" marR="5715" indent="-135255" algn="just">
              <a:lnSpc>
                <a:spcPts val="1140"/>
              </a:lnSpc>
              <a:spcBef>
                <a:spcPts val="509"/>
              </a:spcBef>
              <a:buClr>
                <a:srgbClr val="0AD0D9"/>
              </a:buClr>
              <a:buSzPct val="95238"/>
              <a:buFont typeface="DejaVu Sans"/>
              <a:buChar char="⚫"/>
              <a:tabLst>
                <a:tab pos="149225" algn="l"/>
              </a:tabLst>
            </a:pPr>
            <a:r>
              <a:rPr sz="1050" spc="10" dirty="0">
                <a:latin typeface="Times New Roman"/>
                <a:cs typeface="Times New Roman"/>
              </a:rPr>
              <a:t>Os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resultados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das</a:t>
            </a:r>
            <a:r>
              <a:rPr sz="1050" spc="15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operações</a:t>
            </a:r>
            <a:r>
              <a:rPr sz="1050" spc="16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na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CPU</a:t>
            </a:r>
            <a:r>
              <a:rPr sz="1050" spc="17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devem 	</a:t>
            </a:r>
            <a:r>
              <a:rPr sz="1050" spc="20" dirty="0">
                <a:latin typeface="Times New Roman"/>
                <a:cs typeface="Times New Roman"/>
              </a:rPr>
              <a:t>ser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novamente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transferidos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para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a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memória;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0361" y="1138173"/>
            <a:ext cx="1195387" cy="14097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72739" y="2585084"/>
            <a:ext cx="7112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Times New Roman"/>
                <a:cs typeface="Times New Roman"/>
              </a:rPr>
              <a:t>John</a:t>
            </a:r>
            <a:r>
              <a:rPr sz="700" spc="-1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von</a:t>
            </a:r>
            <a:r>
              <a:rPr sz="700" spc="-1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Neumann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1909</Words>
  <Application>Microsoft Office PowerPoint</Application>
  <PresentationFormat>Custom</PresentationFormat>
  <Paragraphs>428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Carlito</vt:lpstr>
      <vt:lpstr>DejaVu Sans</vt:lpstr>
      <vt:lpstr>Times New Roman</vt:lpstr>
      <vt:lpstr>Trebuchet MS</vt:lpstr>
      <vt:lpstr>Office Theme</vt:lpstr>
      <vt:lpstr>PowerPoint Presentation</vt:lpstr>
      <vt:lpstr>Informática</vt:lpstr>
      <vt:lpstr>Componentes básicos do computador</vt:lpstr>
      <vt:lpstr>Sistema Computador Principais Componentes de Hardware</vt:lpstr>
      <vt:lpstr>Processador</vt:lpstr>
      <vt:lpstr>Processador</vt:lpstr>
      <vt:lpstr>Memória Principal</vt:lpstr>
      <vt:lpstr>Memória Principal</vt:lpstr>
      <vt:lpstr>Arquitetura de von Neumann</vt:lpstr>
      <vt:lpstr>Arquitetura de von Neumann</vt:lpstr>
      <vt:lpstr>Memória Cache</vt:lpstr>
      <vt:lpstr>Placa Mãe</vt:lpstr>
      <vt:lpstr>Dispositivos de Entrada e Saída</vt:lpstr>
      <vt:lpstr>Dispositivos de Entrada</vt:lpstr>
      <vt:lpstr>Dispositivos de Saída</vt:lpstr>
      <vt:lpstr>Dispositivos de Armazenamento</vt:lpstr>
      <vt:lpstr>Dispositivos de Armazenamento</vt:lpstr>
      <vt:lpstr>Dispositivos de Armazenamento</vt:lpstr>
      <vt:lpstr>Dispositivos de Armazenamento</vt:lpstr>
      <vt:lpstr>Dispositivos de Armazenamento</vt:lpstr>
      <vt:lpstr>Dispositivos de Armazenamento</vt:lpstr>
      <vt:lpstr>Endereços de Memória</vt:lpstr>
      <vt:lpstr>Tipos de Computadores</vt:lpstr>
      <vt:lpstr>Tipos de Computadores</vt:lpstr>
      <vt:lpstr>Tipos de Computadores</vt:lpstr>
      <vt:lpstr>Tipos de Computadores</vt:lpstr>
      <vt:lpstr>Tipos de Computadores</vt:lpstr>
      <vt:lpstr>BIOS</vt:lpstr>
      <vt:lpstr>Sistema Operacional</vt:lpstr>
      <vt:lpstr>Sistema Operacional</vt:lpstr>
      <vt:lpstr>História do sistema operacional</vt:lpstr>
      <vt:lpstr>História do sistema operacional</vt:lpstr>
      <vt:lpstr>História do sistema operacional</vt:lpstr>
      <vt:lpstr>História do sistema operacional</vt:lpstr>
      <vt:lpstr>História do sistema operacional</vt:lpstr>
      <vt:lpstr>Sistemas Operacionais para Computadores Pessoais</vt:lpstr>
      <vt:lpstr>Evolução dos SO’s</vt:lpstr>
      <vt:lpstr>Evolução dos SO’s</vt:lpstr>
      <vt:lpstr>Evolução dos SO’s</vt:lpstr>
      <vt:lpstr>Evolução dos SO’s</vt:lpstr>
      <vt:lpstr>Evolução dos SO’s</vt:lpstr>
      <vt:lpstr>Evolução dos SO’s</vt:lpstr>
      <vt:lpstr>Evolução dos SO’s</vt:lpstr>
      <vt:lpstr>Evolução dos SO’s</vt:lpstr>
      <vt:lpstr>Evolução dos SO’s</vt:lpstr>
      <vt:lpstr>Evolução dos SO’s</vt:lpstr>
      <vt:lpstr>Evolução dos SO’s</vt:lpstr>
      <vt:lpstr>Evolução dos SO’s</vt:lpstr>
      <vt:lpstr>Evolução dos SO’s</vt:lpstr>
      <vt:lpstr>Evolução dos SO’s</vt:lpstr>
      <vt:lpstr>Representação de Dados</vt:lpstr>
      <vt:lpstr>Representação de Dados</vt:lpstr>
      <vt:lpstr>Representação de Dados</vt:lpstr>
      <vt:lpstr>Representação de Dados</vt:lpstr>
      <vt:lpstr>Representação de Dados</vt:lpstr>
      <vt:lpstr>Capacidades de Armazenamento</vt:lpstr>
      <vt:lpstr>Agradecimento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GBT017 - Introdução à Informática para Biotecnologia</dc:title>
  <dc:creator>Backes</dc:creator>
  <cp:lastModifiedBy>Eduardo Cunha Campos</cp:lastModifiedBy>
  <cp:revision>1</cp:revision>
  <dcterms:created xsi:type="dcterms:W3CDTF">2024-02-22T17:42:13Z</dcterms:created>
  <dcterms:modified xsi:type="dcterms:W3CDTF">2024-02-22T17:49:08Z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