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</p:sldIdLst>
  <p:sldSz cx="4572000" cy="3429000"/>
  <p:notesSz cx="4572000" cy="3429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54" d="100"/>
          <a:sy n="154" d="100"/>
        </p:scale>
        <p:origin x="1546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42900" y="1062990"/>
            <a:ext cx="3886200" cy="7200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85800" y="1920240"/>
            <a:ext cx="3200400" cy="8572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330" y="0"/>
            <a:ext cx="4572711" cy="5102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2860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54580" y="788670"/>
            <a:ext cx="1988820" cy="226314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330" y="0"/>
            <a:ext cx="4572711" cy="5102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pic>
        <p:nvPicPr>
          <p:cNvPr id="17" name="bg object 1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-330" y="0"/>
            <a:ext cx="4572711" cy="510285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4572000" cy="3429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6154" y="518540"/>
            <a:ext cx="4026535" cy="3987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500" b="0" i="0">
                <a:solidFill>
                  <a:srgbClr val="04607A"/>
                </a:solidFill>
                <a:latin typeface="Carlito"/>
                <a:cs typeface="Carlito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61874" y="968120"/>
            <a:ext cx="3852545" cy="8261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300" b="0" i="0">
                <a:solidFill>
                  <a:schemeClr val="tx1"/>
                </a:solidFill>
                <a:latin typeface="Times New Roman"/>
                <a:cs typeface="Times New Roman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1554480" y="3188970"/>
            <a:ext cx="146304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22860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2/22/2024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291840" y="3188970"/>
            <a:ext cx="1051560" cy="1714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5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8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vtc5P6V_8t8" TargetMode="External"/><Relationship Id="rId2" Type="http://schemas.openxmlformats.org/officeDocument/2006/relationships/hyperlink" Target="https://youtu.be/1ZFe-OqMB28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youtu.be/FxCEHvk3SjI" TargetMode="External"/><Relationship Id="rId4" Type="http://schemas.openxmlformats.org/officeDocument/2006/relationships/hyperlink" Target="https://youtu.be/VscBZSm4K10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jp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94716" y="630935"/>
            <a:ext cx="4102608" cy="1211579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94716" y="2476500"/>
            <a:ext cx="39549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dirty="0" smtClean="0"/>
              <a:t>Prof. Eduardo Campos (CEFET-MG)</a:t>
            </a:r>
            <a:endParaRPr lang="pt-BR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Abrindo</a:t>
            </a:r>
            <a:r>
              <a:rPr spc="-70" dirty="0"/>
              <a:t> </a:t>
            </a:r>
            <a:r>
              <a:rPr dirty="0"/>
              <a:t>um</a:t>
            </a:r>
            <a:r>
              <a:rPr spc="-75" dirty="0"/>
              <a:t> </a:t>
            </a:r>
            <a:r>
              <a:rPr spc="-10" dirty="0"/>
              <a:t>arquivo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3908425" cy="19672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No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parâmetro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b="1" spc="90" dirty="0">
                <a:latin typeface="Times New Roman"/>
                <a:cs typeface="Times New Roman"/>
              </a:rPr>
              <a:t>nome-</a:t>
            </a:r>
            <a:r>
              <a:rPr sz="1300" b="1" dirty="0">
                <a:latin typeface="Times New Roman"/>
                <a:cs typeface="Times New Roman"/>
              </a:rPr>
              <a:t>arquivo</a:t>
            </a:r>
            <a:r>
              <a:rPr sz="1300" b="1" spc="9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pode-</a:t>
            </a:r>
            <a:r>
              <a:rPr sz="1300" dirty="0">
                <a:latin typeface="Times New Roman"/>
                <a:cs typeface="Times New Roman"/>
              </a:rPr>
              <a:t>se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trabalhar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com </a:t>
            </a:r>
            <a:r>
              <a:rPr sz="1300" spc="50" dirty="0">
                <a:latin typeface="Times New Roman"/>
                <a:cs typeface="Times New Roman"/>
              </a:rPr>
              <a:t>caminhos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absolutos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relativos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20" dirty="0">
                <a:latin typeface="Times New Roman"/>
                <a:cs typeface="Times New Roman"/>
              </a:rPr>
              <a:t>Caminho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absoluto: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descrição</a:t>
            </a:r>
            <a:r>
              <a:rPr sz="1100" spc="15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30" dirty="0">
                <a:latin typeface="Times New Roman"/>
                <a:cs typeface="Times New Roman"/>
              </a:rPr>
              <a:t> </a:t>
            </a:r>
            <a:r>
              <a:rPr sz="1100" spc="85" dirty="0">
                <a:latin typeface="Times New Roman"/>
                <a:cs typeface="Times New Roman"/>
              </a:rPr>
              <a:t>um</a:t>
            </a:r>
            <a:r>
              <a:rPr sz="1100" spc="4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caminho</a:t>
            </a:r>
            <a:r>
              <a:rPr sz="1100" spc="-1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desde</a:t>
            </a:r>
            <a:r>
              <a:rPr sz="1100" spc="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o</a:t>
            </a:r>
            <a:endParaRPr sz="11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  <a:spcBef>
                <a:spcPts val="5"/>
              </a:spcBef>
            </a:pPr>
            <a:r>
              <a:rPr sz="1100" spc="20" dirty="0">
                <a:latin typeface="Times New Roman"/>
                <a:cs typeface="Times New Roman"/>
              </a:rPr>
              <a:t>diretório</a:t>
            </a:r>
            <a:r>
              <a:rPr sz="1100" spc="135" dirty="0">
                <a:latin typeface="Times New Roman"/>
                <a:cs typeface="Times New Roman"/>
              </a:rPr>
              <a:t> </a:t>
            </a:r>
            <a:r>
              <a:rPr sz="1100" spc="-20" dirty="0">
                <a:latin typeface="Times New Roman"/>
                <a:cs typeface="Times New Roman"/>
              </a:rPr>
              <a:t>raiz</a:t>
            </a:r>
            <a:endParaRPr sz="11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-10" dirty="0">
                <a:latin typeface="Times New Roman"/>
                <a:cs typeface="Times New Roman"/>
              </a:rPr>
              <a:t>C:\\Projetos\\dados.txt</a:t>
            </a:r>
            <a:endParaRPr sz="1050">
              <a:latin typeface="Times New Roman"/>
              <a:cs typeface="Times New Roman"/>
            </a:endParaRPr>
          </a:p>
          <a:p>
            <a:pPr lvl="2">
              <a:lnSpc>
                <a:spcPct val="100000"/>
              </a:lnSpc>
              <a:spcBef>
                <a:spcPts val="585"/>
              </a:spcBef>
              <a:buClr>
                <a:srgbClr val="009DD9"/>
              </a:buClr>
              <a:buFont typeface="DejaVu Sans"/>
              <a:buChar char="⚫"/>
            </a:pPr>
            <a:endParaRPr sz="1050">
              <a:latin typeface="Times New Roman"/>
              <a:cs typeface="Times New Roman"/>
            </a:endParaRPr>
          </a:p>
          <a:p>
            <a:pPr marL="330200" marR="349885" lvl="1" indent="-121920">
              <a:lnSpc>
                <a:spcPct val="100000"/>
              </a:lnSpc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20" dirty="0">
                <a:latin typeface="Times New Roman"/>
                <a:cs typeface="Times New Roman"/>
              </a:rPr>
              <a:t>Caminho </a:t>
            </a:r>
            <a:r>
              <a:rPr sz="1200" spc="10" dirty="0">
                <a:latin typeface="Times New Roman"/>
                <a:cs typeface="Times New Roman"/>
              </a:rPr>
              <a:t>relativo: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descrição</a:t>
            </a:r>
            <a:r>
              <a:rPr sz="110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de</a:t>
            </a:r>
            <a:r>
              <a:rPr sz="1100" spc="10" dirty="0">
                <a:latin typeface="Times New Roman"/>
                <a:cs typeface="Times New Roman"/>
              </a:rPr>
              <a:t> </a:t>
            </a:r>
            <a:r>
              <a:rPr sz="1100" spc="85" dirty="0">
                <a:latin typeface="Times New Roman"/>
                <a:cs typeface="Times New Roman"/>
              </a:rPr>
              <a:t>um</a:t>
            </a:r>
            <a:r>
              <a:rPr sz="1100" spc="20" dirty="0">
                <a:latin typeface="Times New Roman"/>
                <a:cs typeface="Times New Roman"/>
              </a:rPr>
              <a:t> </a:t>
            </a:r>
            <a:r>
              <a:rPr sz="1100" spc="55" dirty="0">
                <a:latin typeface="Times New Roman"/>
                <a:cs typeface="Times New Roman"/>
              </a:rPr>
              <a:t>caminho</a:t>
            </a:r>
            <a:r>
              <a:rPr sz="1100" spc="-25" dirty="0">
                <a:latin typeface="Times New Roman"/>
                <a:cs typeface="Times New Roman"/>
              </a:rPr>
              <a:t> </a:t>
            </a:r>
            <a:r>
              <a:rPr sz="1100" spc="20" dirty="0">
                <a:latin typeface="Times New Roman"/>
                <a:cs typeface="Times New Roman"/>
              </a:rPr>
              <a:t>desde</a:t>
            </a:r>
            <a:r>
              <a:rPr sz="1100" spc="-5" dirty="0">
                <a:latin typeface="Times New Roman"/>
                <a:cs typeface="Times New Roman"/>
              </a:rPr>
              <a:t> </a:t>
            </a:r>
            <a:r>
              <a:rPr sz="1100" spc="-50" dirty="0">
                <a:latin typeface="Times New Roman"/>
                <a:cs typeface="Times New Roman"/>
              </a:rPr>
              <a:t>o 	</a:t>
            </a:r>
            <a:r>
              <a:rPr sz="1100" spc="20" dirty="0">
                <a:latin typeface="Times New Roman"/>
                <a:cs typeface="Times New Roman"/>
              </a:rPr>
              <a:t>diretório</a:t>
            </a:r>
            <a:r>
              <a:rPr sz="1100" spc="130" dirty="0">
                <a:latin typeface="Times New Roman"/>
                <a:cs typeface="Times New Roman"/>
              </a:rPr>
              <a:t> </a:t>
            </a:r>
            <a:r>
              <a:rPr sz="1100" spc="-10" dirty="0">
                <a:latin typeface="Times New Roman"/>
                <a:cs typeface="Times New Roman"/>
              </a:rPr>
              <a:t>corrente</a:t>
            </a:r>
            <a:endParaRPr sz="11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-10" dirty="0">
                <a:latin typeface="Times New Roman"/>
                <a:cs typeface="Times New Roman"/>
              </a:rPr>
              <a:t>arq.txt</a:t>
            </a:r>
            <a:endParaRPr sz="105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35" dirty="0">
                <a:latin typeface="Times New Roman"/>
                <a:cs typeface="Times New Roman"/>
              </a:rPr>
              <a:t>..\\dados.txt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Abrindo</a:t>
            </a:r>
            <a:r>
              <a:rPr spc="-70" dirty="0"/>
              <a:t> </a:t>
            </a:r>
            <a:r>
              <a:rPr dirty="0"/>
              <a:t>um</a:t>
            </a:r>
            <a:r>
              <a:rPr spc="-75" dirty="0"/>
              <a:t> </a:t>
            </a:r>
            <a:r>
              <a:rPr spc="-10" dirty="0"/>
              <a:t>arquivo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83185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pc="100" dirty="0"/>
              <a:t>O</a:t>
            </a:r>
            <a:r>
              <a:rPr spc="30" dirty="0"/>
              <a:t> </a:t>
            </a:r>
            <a:r>
              <a:rPr spc="65" dirty="0"/>
              <a:t>modo</a:t>
            </a:r>
            <a:r>
              <a:rPr spc="-35" dirty="0"/>
              <a:t> </a:t>
            </a:r>
            <a:r>
              <a:rPr spc="60" dirty="0"/>
              <a:t>de</a:t>
            </a:r>
            <a:r>
              <a:rPr spc="-40" dirty="0"/>
              <a:t> </a:t>
            </a:r>
            <a:r>
              <a:rPr spc="50" dirty="0"/>
              <a:t>abertura</a:t>
            </a:r>
            <a:r>
              <a:rPr spc="-5" dirty="0"/>
              <a:t> </a:t>
            </a:r>
            <a:r>
              <a:rPr spc="55" dirty="0"/>
              <a:t>determina</a:t>
            </a:r>
            <a:r>
              <a:rPr spc="-10" dirty="0"/>
              <a:t> </a:t>
            </a:r>
            <a:r>
              <a:rPr spc="60" dirty="0"/>
              <a:t>que</a:t>
            </a:r>
            <a:r>
              <a:rPr spc="-20" dirty="0"/>
              <a:t> </a:t>
            </a:r>
            <a:r>
              <a:rPr spc="55" dirty="0"/>
              <a:t>tipo</a:t>
            </a:r>
            <a:r>
              <a:rPr spc="-30" dirty="0"/>
              <a:t> </a:t>
            </a:r>
            <a:r>
              <a:rPr spc="60" dirty="0"/>
              <a:t>de</a:t>
            </a:r>
            <a:r>
              <a:rPr spc="-25" dirty="0"/>
              <a:t> </a:t>
            </a:r>
            <a:r>
              <a:rPr dirty="0"/>
              <a:t>uso</a:t>
            </a:r>
            <a:r>
              <a:rPr spc="-25" dirty="0"/>
              <a:t> </a:t>
            </a:r>
            <a:r>
              <a:rPr spc="-20" dirty="0"/>
              <a:t>será </a:t>
            </a:r>
            <a:r>
              <a:rPr dirty="0"/>
              <a:t>feito</a:t>
            </a:r>
            <a:r>
              <a:rPr spc="-10" dirty="0"/>
              <a:t> </a:t>
            </a:r>
            <a:r>
              <a:rPr spc="65" dirty="0"/>
              <a:t>do</a:t>
            </a:r>
            <a:r>
              <a:rPr spc="-10" dirty="0"/>
              <a:t> arquivo</a:t>
            </a:r>
          </a:p>
          <a:p>
            <a:pPr marL="149225" marR="5080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pc="-70" dirty="0"/>
              <a:t>A</a:t>
            </a:r>
            <a:r>
              <a:rPr spc="45" dirty="0"/>
              <a:t> </a:t>
            </a:r>
            <a:r>
              <a:rPr dirty="0"/>
              <a:t>tabela</a:t>
            </a:r>
            <a:r>
              <a:rPr spc="40" dirty="0"/>
              <a:t> </a:t>
            </a:r>
            <a:r>
              <a:rPr dirty="0"/>
              <a:t>a</a:t>
            </a:r>
            <a:r>
              <a:rPr spc="20" dirty="0"/>
              <a:t> </a:t>
            </a:r>
            <a:r>
              <a:rPr dirty="0"/>
              <a:t>seguir</a:t>
            </a:r>
            <a:r>
              <a:rPr spc="65" dirty="0"/>
              <a:t> </a:t>
            </a:r>
            <a:r>
              <a:rPr spc="50" dirty="0"/>
              <a:t>mostra</a:t>
            </a:r>
            <a:r>
              <a:rPr spc="20" dirty="0"/>
              <a:t> </a:t>
            </a:r>
            <a:r>
              <a:rPr dirty="0"/>
              <a:t>os</a:t>
            </a:r>
            <a:r>
              <a:rPr spc="70" dirty="0"/>
              <a:t> </a:t>
            </a:r>
            <a:r>
              <a:rPr spc="65" dirty="0"/>
              <a:t>modo</a:t>
            </a:r>
            <a:r>
              <a:rPr spc="10" dirty="0"/>
              <a:t> </a:t>
            </a:r>
            <a:r>
              <a:rPr dirty="0"/>
              <a:t>válidos</a:t>
            </a:r>
            <a:r>
              <a:rPr spc="35" dirty="0"/>
              <a:t> </a:t>
            </a:r>
            <a:r>
              <a:rPr spc="60" dirty="0"/>
              <a:t>de</a:t>
            </a:r>
            <a:r>
              <a:rPr spc="35" dirty="0"/>
              <a:t> </a:t>
            </a:r>
            <a:r>
              <a:rPr spc="40" dirty="0"/>
              <a:t>abertura </a:t>
            </a:r>
            <a:r>
              <a:rPr spc="60" dirty="0"/>
              <a:t>de</a:t>
            </a:r>
            <a:r>
              <a:rPr spc="-50" dirty="0"/>
              <a:t> </a:t>
            </a:r>
            <a:r>
              <a:rPr spc="85" dirty="0"/>
              <a:t>um</a:t>
            </a:r>
            <a:r>
              <a:rPr spc="-40" dirty="0"/>
              <a:t> </a:t>
            </a:r>
            <a:r>
              <a:rPr spc="-10" dirty="0"/>
              <a:t>arquivo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5140" y="158877"/>
            <a:ext cx="2508250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Modos</a:t>
            </a:r>
            <a:r>
              <a:rPr spc="-25" dirty="0"/>
              <a:t> </a:t>
            </a:r>
            <a:r>
              <a:rPr dirty="0"/>
              <a:t>de</a:t>
            </a:r>
            <a:r>
              <a:rPr spc="-20" dirty="0"/>
              <a:t> </a:t>
            </a:r>
            <a:r>
              <a:rPr spc="-10" dirty="0"/>
              <a:t>abertura</a:t>
            </a:r>
          </a:p>
        </p:txBody>
      </p:sp>
      <p:graphicFrame>
        <p:nvGraphicFramePr>
          <p:cNvPr id="3" name="object 3"/>
          <p:cNvGraphicFramePr>
            <a:graphicFrameLocks noGrp="1"/>
          </p:cNvGraphicFramePr>
          <p:nvPr/>
        </p:nvGraphicFramePr>
        <p:xfrm>
          <a:off x="203962" y="719962"/>
          <a:ext cx="4197350" cy="23774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81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0861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182245"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b="1" i="1" spc="-2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Modo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b="1" i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Arquivo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405"/>
                        </a:spcBef>
                      </a:pPr>
                      <a:r>
                        <a:rPr sz="700" b="1" i="1" spc="-10" dirty="0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Função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5143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00008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517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700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"r"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Texto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Leitura.</a:t>
                      </a:r>
                      <a:r>
                        <a:rPr sz="700" spc="-4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Arquivo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deve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existir.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700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"w"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Texto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Escrita.</a:t>
                      </a:r>
                      <a:r>
                        <a:rPr sz="700" spc="-3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Cria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arquivo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não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houver.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Apaga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700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anterior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ele</a:t>
                      </a:r>
                      <a:r>
                        <a:rPr sz="700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existir.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700" spc="-2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"a"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Texto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Escrita.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Os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dados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serão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adicionados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700" spc="-4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fim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do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arquivo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("append").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"rb"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Binário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Leitura.</a:t>
                      </a:r>
                      <a:r>
                        <a:rPr sz="700" spc="-4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Arquivo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deve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existir.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"wb"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Binário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Escrita.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Cria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arquivo</a:t>
                      </a:r>
                      <a:r>
                        <a:rPr sz="700" spc="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se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não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houver.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Apaga o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anterior se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ele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existir.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"ab"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Binário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Escrita.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Os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dados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serão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adicionados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700" spc="-4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fim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do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arquivo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("append").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5240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"r+"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Texto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Leitura/Escrita.</a:t>
                      </a:r>
                      <a:r>
                        <a:rPr sz="700" spc="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arquivo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deve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existir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pode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ser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modificado.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2159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"w+"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Texto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Leitura/Escrita.</a:t>
                      </a:r>
                      <a:r>
                        <a:rPr sz="700" spc="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Cria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arquivo se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não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houver.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Apaga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anterior se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ele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existir.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"a+"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Texto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Leitura/Escrita.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Os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dados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serão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adicionados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fim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do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arquivo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("append").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19875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"rb+"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Binário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40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Leitura/Escrita.</a:t>
                      </a:r>
                      <a:r>
                        <a:rPr sz="700" spc="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arquivo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deve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existir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pode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ser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modificado.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858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"wb+"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Binário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Leitura/Escrita.</a:t>
                      </a:r>
                      <a:r>
                        <a:rPr sz="700" spc="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Cria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arquivo se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não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houver.</a:t>
                      </a:r>
                      <a:r>
                        <a:rPr sz="700" spc="-3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Apaga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anterior se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ele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existir.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198120"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"ab+"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Binário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tc>
                  <a:txBody>
                    <a:bodyPr/>
                    <a:lstStyle/>
                    <a:p>
                      <a:pPr marL="45720">
                        <a:lnSpc>
                          <a:spcPct val="100000"/>
                        </a:lnSpc>
                        <a:spcBef>
                          <a:spcPts val="535"/>
                        </a:spcBef>
                      </a:pP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Leitura/Escrita.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Os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dados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serão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adicionados</a:t>
                      </a:r>
                      <a:r>
                        <a:rPr sz="700" spc="-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no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fim</a:t>
                      </a:r>
                      <a:r>
                        <a:rPr sz="700" spc="-15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do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arquivo</a:t>
                      </a:r>
                      <a:r>
                        <a:rPr sz="700" spc="-2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700" spc="-10" dirty="0">
                          <a:solidFill>
                            <a:srgbClr val="000080"/>
                          </a:solidFill>
                          <a:latin typeface="Arial"/>
                          <a:cs typeface="Arial"/>
                        </a:rPr>
                        <a:t>("append").</a:t>
                      </a:r>
                      <a:endParaRPr sz="700">
                        <a:latin typeface="Arial"/>
                        <a:cs typeface="Arial"/>
                      </a:endParaRPr>
                    </a:p>
                  </a:txBody>
                  <a:tcPr marL="0" marR="0" marT="67945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  <a:solidFill>
                      <a:srgbClr val="C0C0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Abrindo</a:t>
            </a:r>
            <a:r>
              <a:rPr spc="-70" dirty="0"/>
              <a:t> </a:t>
            </a:r>
            <a:r>
              <a:rPr dirty="0"/>
              <a:t>um</a:t>
            </a:r>
            <a:r>
              <a:rPr spc="-75" dirty="0"/>
              <a:t> </a:t>
            </a:r>
            <a:r>
              <a:rPr spc="-10" dirty="0"/>
              <a:t>arquivo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36169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Um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texto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pode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aberto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para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escrita </a:t>
            </a:r>
            <a:r>
              <a:rPr sz="1300" spc="30" dirty="0">
                <a:latin typeface="Times New Roman"/>
                <a:cs typeface="Times New Roman"/>
              </a:rPr>
              <a:t>utilizando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seguinte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conjunto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comandos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61874" y="1878913"/>
            <a:ext cx="3804920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Neste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caso,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b="1" spc="60" dirty="0">
                <a:latin typeface="Times New Roman"/>
                <a:cs typeface="Times New Roman"/>
              </a:rPr>
              <a:t>texte.txt</a:t>
            </a:r>
            <a:r>
              <a:rPr sz="1300" b="1" spc="1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será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aberto.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Agora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já</a:t>
            </a:r>
            <a:endParaRPr sz="13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</a:pPr>
            <a:r>
              <a:rPr sz="1300" spc="50" dirty="0">
                <a:latin typeface="Times New Roman"/>
                <a:cs typeface="Times New Roman"/>
              </a:rPr>
              <a:t>podemos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escrever</a:t>
            </a:r>
            <a:r>
              <a:rPr sz="1300" spc="50" dirty="0">
                <a:latin typeface="Times New Roman"/>
                <a:cs typeface="Times New Roman"/>
              </a:rPr>
              <a:t> dados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fechá-</a:t>
            </a:r>
            <a:r>
              <a:rPr sz="1300" spc="-25" dirty="0">
                <a:latin typeface="Times New Roman"/>
                <a:cs typeface="Times New Roman"/>
              </a:rPr>
              <a:t>lo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1333500" y="1552574"/>
            <a:ext cx="1621790" cy="1288415"/>
            <a:chOff x="1333500" y="1552574"/>
            <a:chExt cx="1621790" cy="128841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333500" y="1552574"/>
              <a:ext cx="1471549" cy="200025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1333500" y="2476537"/>
              <a:ext cx="1621663" cy="364324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Fechando</a:t>
            </a:r>
            <a:r>
              <a:rPr spc="-65" dirty="0"/>
              <a:t> </a:t>
            </a:r>
            <a:r>
              <a:rPr dirty="0"/>
              <a:t>um</a:t>
            </a:r>
            <a:r>
              <a:rPr spc="-50" dirty="0"/>
              <a:t> </a:t>
            </a:r>
            <a:r>
              <a:rPr spc="-10" dirty="0"/>
              <a:t>arquivo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3933825" cy="1534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Como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visto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slide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anterior,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sempre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terminamos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usar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foi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aberto,</a:t>
            </a:r>
            <a:r>
              <a:rPr sz="1300" spc="1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devemos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fechá-</a:t>
            </a:r>
            <a:r>
              <a:rPr sz="1300" spc="-25" dirty="0">
                <a:latin typeface="Times New Roman"/>
                <a:cs typeface="Times New Roman"/>
              </a:rPr>
              <a:t>lo. </a:t>
            </a:r>
            <a:r>
              <a:rPr sz="1300" dirty="0">
                <a:latin typeface="Times New Roman"/>
                <a:cs typeface="Times New Roman"/>
              </a:rPr>
              <a:t>Para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isso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usa-se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b="1" spc="70" dirty="0">
                <a:latin typeface="Times New Roman"/>
                <a:cs typeface="Times New Roman"/>
              </a:rPr>
              <a:t>close()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0"/>
              </a:spcBef>
              <a:buClr>
                <a:srgbClr val="0AD0D9"/>
              </a:buClr>
              <a:buFont typeface="DejaVu Sans"/>
              <a:buChar char="⚫"/>
            </a:pPr>
            <a:endParaRPr sz="1300">
              <a:latin typeface="Times New Roman"/>
              <a:cs typeface="Times New Roman"/>
            </a:endParaRPr>
          </a:p>
          <a:p>
            <a:pPr marL="114300" algn="ctr">
              <a:lnSpc>
                <a:spcPct val="100000"/>
              </a:lnSpc>
            </a:pPr>
            <a:r>
              <a:rPr sz="1200" b="1" spc="60" dirty="0">
                <a:latin typeface="Times New Roman"/>
                <a:cs typeface="Times New Roman"/>
              </a:rPr>
              <a:t>objeto-</a:t>
            </a:r>
            <a:r>
              <a:rPr sz="1200" b="1" spc="55" dirty="0">
                <a:latin typeface="Times New Roman"/>
                <a:cs typeface="Times New Roman"/>
              </a:rPr>
              <a:t>file.close()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Mas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por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precisamos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fechar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 </a:t>
            </a:r>
            <a:r>
              <a:rPr sz="1300" spc="-10" dirty="0">
                <a:latin typeface="Times New Roman"/>
                <a:cs typeface="Times New Roman"/>
              </a:rPr>
              <a:t>arquivo?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Fechando</a:t>
            </a:r>
            <a:r>
              <a:rPr spc="-65" dirty="0"/>
              <a:t> </a:t>
            </a:r>
            <a:r>
              <a:rPr dirty="0"/>
              <a:t>um</a:t>
            </a:r>
            <a:r>
              <a:rPr spc="-50" dirty="0"/>
              <a:t> </a:t>
            </a:r>
            <a:r>
              <a:rPr spc="-10" dirty="0"/>
              <a:t>arquivo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3980179" cy="165735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Por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precisamos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fechar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arquivo?</a:t>
            </a:r>
            <a:endParaRPr sz="1300">
              <a:latin typeface="Times New Roman"/>
              <a:cs typeface="Times New Roman"/>
            </a:endParaRPr>
          </a:p>
          <a:p>
            <a:pPr marL="330200" marR="82169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Ao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fechar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arquivo,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todo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dado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tenha 	</a:t>
            </a:r>
            <a:r>
              <a:rPr sz="1200" dirty="0">
                <a:latin typeface="Times New Roman"/>
                <a:cs typeface="Times New Roman"/>
              </a:rPr>
              <a:t>permanecido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no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"buffer"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gravado</a:t>
            </a:r>
            <a:endParaRPr sz="1200">
              <a:latin typeface="Times New Roman"/>
              <a:cs typeface="Times New Roman"/>
            </a:endParaRPr>
          </a:p>
          <a:p>
            <a:pPr marL="330200" marR="246379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90" dirty="0">
                <a:latin typeface="Times New Roman"/>
                <a:cs typeface="Times New Roman"/>
              </a:rPr>
              <a:t>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"buffer“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região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 </a:t>
            </a:r>
            <a:r>
              <a:rPr sz="1200" dirty="0">
                <a:latin typeface="Times New Roman"/>
                <a:cs typeface="Times New Roman"/>
              </a:rPr>
              <a:t>memória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armazena 	</a:t>
            </a:r>
            <a:r>
              <a:rPr sz="1200" spc="50" dirty="0">
                <a:latin typeface="Times New Roman"/>
                <a:cs typeface="Times New Roman"/>
              </a:rPr>
              <a:t>temporariamente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os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caracteres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serem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gravados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em 	</a:t>
            </a:r>
            <a:r>
              <a:rPr sz="1200" dirty="0">
                <a:latin typeface="Times New Roman"/>
                <a:cs typeface="Times New Roman"/>
              </a:rPr>
              <a:t>disco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imediatamente</a:t>
            </a:r>
            <a:endParaRPr sz="12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Apenas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quando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"buffer"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está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cheio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seu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40" dirty="0">
                <a:latin typeface="Times New Roman"/>
                <a:cs typeface="Times New Roman"/>
              </a:rPr>
              <a:t>conteúdo 	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escrito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no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disco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Fechando</a:t>
            </a:r>
            <a:r>
              <a:rPr spc="-65" dirty="0"/>
              <a:t> </a:t>
            </a:r>
            <a:r>
              <a:rPr dirty="0"/>
              <a:t>um</a:t>
            </a:r>
            <a:r>
              <a:rPr spc="-50" dirty="0"/>
              <a:t> </a:t>
            </a:r>
            <a:r>
              <a:rPr spc="-10" dirty="0"/>
              <a:t>arquivo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253"/>
            <a:ext cx="3998595" cy="1838960"/>
          </a:xfrm>
          <a:prstGeom prst="rect">
            <a:avLst/>
          </a:prstGeom>
        </p:spPr>
        <p:txBody>
          <a:bodyPr vert="horz" wrap="square" lIns="0" tIns="34290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27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Mas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por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utilizar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“buffer”??</a:t>
            </a:r>
            <a:r>
              <a:rPr sz="1300" spc="12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Eficiência!</a:t>
            </a:r>
            <a:endParaRPr sz="13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ts val="1300"/>
              </a:lnSpc>
              <a:spcBef>
                <a:spcPts val="32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Para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ler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escrever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arquivos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no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disco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temos</a:t>
            </a:r>
            <a:r>
              <a:rPr sz="1200" spc="30" dirty="0">
                <a:latin typeface="Times New Roman"/>
                <a:cs typeface="Times New Roman"/>
              </a:rPr>
              <a:t> que 	</a:t>
            </a:r>
            <a:r>
              <a:rPr sz="1200" spc="10" dirty="0">
                <a:latin typeface="Times New Roman"/>
                <a:cs typeface="Times New Roman"/>
              </a:rPr>
              <a:t>posicionar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cabeça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gravação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em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ponto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específico 	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-5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disco</a:t>
            </a:r>
            <a:endParaRPr sz="1200">
              <a:latin typeface="Times New Roman"/>
              <a:cs typeface="Times New Roman"/>
            </a:endParaRPr>
          </a:p>
          <a:p>
            <a:pPr marL="330200" marR="166370" lvl="1" indent="-121920">
              <a:lnSpc>
                <a:spcPts val="1300"/>
              </a:lnSpc>
              <a:spcBef>
                <a:spcPts val="27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Se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tivéssemos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que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fazer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isso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para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cada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caractere 	</a:t>
            </a:r>
            <a:r>
              <a:rPr sz="1200" spc="30" dirty="0">
                <a:latin typeface="Times New Roman"/>
                <a:cs typeface="Times New Roman"/>
              </a:rPr>
              <a:t>lido/escrito, 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leitura/escrita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arquivo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seria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uma 	</a:t>
            </a:r>
            <a:r>
              <a:rPr sz="1200" spc="10" dirty="0">
                <a:latin typeface="Times New Roman"/>
                <a:cs typeface="Times New Roman"/>
              </a:rPr>
              <a:t>operação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muita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lenta</a:t>
            </a:r>
            <a:endParaRPr sz="1200">
              <a:latin typeface="Times New Roman"/>
              <a:cs typeface="Times New Roman"/>
            </a:endParaRPr>
          </a:p>
          <a:p>
            <a:pPr marL="330200" marR="99695" lvl="1" indent="-121920" algn="just">
              <a:lnSpc>
                <a:spcPts val="1300"/>
              </a:lnSpc>
              <a:spcBef>
                <a:spcPts val="28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Assim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gravação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só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é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realizada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quando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há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volume 	</a:t>
            </a:r>
            <a:r>
              <a:rPr sz="1200" spc="10" dirty="0">
                <a:latin typeface="Times New Roman"/>
                <a:cs typeface="Times New Roman"/>
              </a:rPr>
              <a:t>razoável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informações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serem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gravadas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quando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o 	</a:t>
            </a:r>
            <a:r>
              <a:rPr sz="1200" dirty="0">
                <a:latin typeface="Times New Roman"/>
                <a:cs typeface="Times New Roman"/>
              </a:rPr>
              <a:t>arquivo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fechado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Fechando</a:t>
            </a:r>
            <a:r>
              <a:rPr spc="-65" dirty="0"/>
              <a:t> </a:t>
            </a:r>
            <a:r>
              <a:rPr dirty="0"/>
              <a:t>um</a:t>
            </a:r>
            <a:r>
              <a:rPr spc="-50" dirty="0"/>
              <a:t> </a:t>
            </a:r>
            <a:r>
              <a:rPr spc="-10" dirty="0"/>
              <a:t>arquivo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450850" y="1181036"/>
            <a:ext cx="3973829" cy="2118360"/>
            <a:chOff x="450850" y="1181036"/>
            <a:chExt cx="3973829" cy="211836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1181099"/>
              <a:ext cx="2328799" cy="88582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9900" y="1181036"/>
              <a:ext cx="1414399" cy="985837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57200" y="2293111"/>
              <a:ext cx="2328799" cy="885825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457200" y="1905888"/>
              <a:ext cx="1021715" cy="152400"/>
            </a:xfrm>
            <a:custGeom>
              <a:avLst/>
              <a:gdLst/>
              <a:ahLst/>
              <a:cxnLst/>
              <a:rect l="l" t="t" r="r" b="b"/>
              <a:pathLst>
                <a:path w="1021715" h="152400">
                  <a:moveTo>
                    <a:pt x="0" y="152400"/>
                  </a:moveTo>
                  <a:lnTo>
                    <a:pt x="1021549" y="152400"/>
                  </a:lnTo>
                  <a:lnTo>
                    <a:pt x="1021549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7200" y="3009899"/>
              <a:ext cx="1021715" cy="152400"/>
            </a:xfrm>
            <a:custGeom>
              <a:avLst/>
              <a:gdLst/>
              <a:ahLst/>
              <a:cxnLst/>
              <a:rect l="l" t="t" r="r" b="b"/>
              <a:pathLst>
                <a:path w="1021715" h="152400">
                  <a:moveTo>
                    <a:pt x="1021549" y="0"/>
                  </a:moveTo>
                  <a:lnTo>
                    <a:pt x="0" y="0"/>
                  </a:lnTo>
                  <a:lnTo>
                    <a:pt x="0" y="152400"/>
                  </a:lnTo>
                  <a:lnTo>
                    <a:pt x="1021549" y="152400"/>
                  </a:lnTo>
                  <a:lnTo>
                    <a:pt x="102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7200" y="3009899"/>
              <a:ext cx="1021715" cy="152400"/>
            </a:xfrm>
            <a:custGeom>
              <a:avLst/>
              <a:gdLst/>
              <a:ahLst/>
              <a:cxnLst/>
              <a:rect l="l" t="t" r="r" b="b"/>
              <a:pathLst>
                <a:path w="1021715" h="152400">
                  <a:moveTo>
                    <a:pt x="0" y="152400"/>
                  </a:moveTo>
                  <a:lnTo>
                    <a:pt x="1021549" y="152400"/>
                  </a:lnTo>
                  <a:lnTo>
                    <a:pt x="1021549" y="0"/>
                  </a:lnTo>
                  <a:lnTo>
                    <a:pt x="0" y="0"/>
                  </a:lnTo>
                  <a:lnTo>
                    <a:pt x="0" y="15240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09900" y="2293175"/>
              <a:ext cx="1414399" cy="985837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176142" y="2760319"/>
              <a:ext cx="1021715" cy="532765"/>
            </a:xfrm>
            <a:custGeom>
              <a:avLst/>
              <a:gdLst/>
              <a:ahLst/>
              <a:cxnLst/>
              <a:rect l="l" t="t" r="r" b="b"/>
              <a:pathLst>
                <a:path w="1021714" h="532764">
                  <a:moveTo>
                    <a:pt x="1021549" y="0"/>
                  </a:moveTo>
                  <a:lnTo>
                    <a:pt x="0" y="0"/>
                  </a:lnTo>
                  <a:lnTo>
                    <a:pt x="0" y="532536"/>
                  </a:lnTo>
                  <a:lnTo>
                    <a:pt x="1021549" y="532536"/>
                  </a:lnTo>
                  <a:lnTo>
                    <a:pt x="1021549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176142" y="2760319"/>
              <a:ext cx="1021715" cy="532765"/>
            </a:xfrm>
            <a:custGeom>
              <a:avLst/>
              <a:gdLst/>
              <a:ahLst/>
              <a:cxnLst/>
              <a:rect l="l" t="t" r="r" b="b"/>
              <a:pathLst>
                <a:path w="1021714" h="532764">
                  <a:moveTo>
                    <a:pt x="0" y="532536"/>
                  </a:moveTo>
                  <a:lnTo>
                    <a:pt x="1021549" y="532536"/>
                  </a:lnTo>
                  <a:lnTo>
                    <a:pt x="1021549" y="0"/>
                  </a:lnTo>
                  <a:lnTo>
                    <a:pt x="0" y="0"/>
                  </a:lnTo>
                  <a:lnTo>
                    <a:pt x="0" y="532536"/>
                  </a:lnTo>
                  <a:close/>
                </a:path>
              </a:pathLst>
            </a:custGeom>
            <a:ln w="12700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Escrita/Leitura</a:t>
            </a:r>
            <a:r>
              <a:rPr spc="-65" dirty="0"/>
              <a:t> </a:t>
            </a:r>
            <a:r>
              <a:rPr dirty="0"/>
              <a:t>em</a:t>
            </a:r>
            <a:r>
              <a:rPr spc="-55" dirty="0"/>
              <a:t> </a:t>
            </a:r>
            <a:r>
              <a:rPr spc="-10" dirty="0"/>
              <a:t>Arquivos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3936365" cy="18624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334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Uma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vez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aberto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arquivo,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podemos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ler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escrever </a:t>
            </a:r>
            <a:r>
              <a:rPr sz="1300" spc="-20" dirty="0">
                <a:latin typeface="Times New Roman"/>
                <a:cs typeface="Times New Roman"/>
              </a:rPr>
              <a:t>nele</a:t>
            </a:r>
            <a:endParaRPr sz="1300">
              <a:latin typeface="Times New Roman"/>
              <a:cs typeface="Times New Roman"/>
            </a:endParaRPr>
          </a:p>
          <a:p>
            <a:pPr marL="149225" marR="69215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Para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tanto,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linguagem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Python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conta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com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série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funções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escrita/leitura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variam</a:t>
            </a:r>
            <a:r>
              <a:rPr sz="1300" spc="35" dirty="0">
                <a:latin typeface="Times New Roman"/>
                <a:cs typeface="Times New Roman"/>
              </a:rPr>
              <a:t> de </a:t>
            </a:r>
            <a:r>
              <a:rPr sz="1300" spc="30" dirty="0">
                <a:latin typeface="Times New Roman"/>
                <a:cs typeface="Times New Roman"/>
              </a:rPr>
              <a:t>funcionalidade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para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atender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as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diversas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aplicações</a:t>
            </a:r>
            <a:endParaRPr sz="1300">
              <a:latin typeface="Times New Roman"/>
              <a:cs typeface="Times New Roman"/>
            </a:endParaRPr>
          </a:p>
          <a:p>
            <a:pPr marL="330200" marR="322580" lvl="1" indent="-121920">
              <a:lnSpc>
                <a:spcPct val="100000"/>
              </a:lnSpc>
              <a:spcBef>
                <a:spcPts val="31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Todas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funções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serão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vistas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trabalham</a:t>
            </a:r>
            <a:r>
              <a:rPr sz="1200" spc="9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</a:t>
            </a:r>
            <a:r>
              <a:rPr sz="1200" spc="114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	</a:t>
            </a:r>
            <a:r>
              <a:rPr sz="1200" spc="30" dirty="0">
                <a:latin typeface="Times New Roman"/>
                <a:cs typeface="Times New Roman"/>
              </a:rPr>
              <a:t>escrita/leitura</a:t>
            </a:r>
            <a:r>
              <a:rPr sz="1200" spc="55" dirty="0">
                <a:latin typeface="Times New Roman"/>
                <a:cs typeface="Times New Roman"/>
              </a:rPr>
              <a:t> de </a:t>
            </a:r>
            <a:r>
              <a:rPr sz="1200" b="1" spc="40" dirty="0">
                <a:latin typeface="Times New Roman"/>
                <a:cs typeface="Times New Roman"/>
              </a:rPr>
              <a:t>strings</a:t>
            </a:r>
            <a:r>
              <a:rPr sz="1200" spc="4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Cabe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programador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tratar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os </a:t>
            </a:r>
            <a:r>
              <a:rPr sz="1200" spc="50" dirty="0">
                <a:latin typeface="Times New Roman"/>
                <a:cs typeface="Times New Roman"/>
              </a:rPr>
              <a:t>dados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escritos/lidos 	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-6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artigo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Posição</a:t>
            </a:r>
            <a:r>
              <a:rPr spc="-65" dirty="0"/>
              <a:t> </a:t>
            </a:r>
            <a:r>
              <a:rPr dirty="0"/>
              <a:t>do</a:t>
            </a:r>
            <a:r>
              <a:rPr spc="-75" dirty="0"/>
              <a:t> </a:t>
            </a:r>
            <a:r>
              <a:rPr spc="-10" dirty="0"/>
              <a:t>arquivo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47673"/>
            <a:ext cx="3881120" cy="2217420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49225" marR="5080" indent="-139700">
              <a:lnSpc>
                <a:spcPts val="1400"/>
              </a:lnSpc>
              <a:spcBef>
                <a:spcPts val="27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-10" dirty="0">
                <a:latin typeface="Times New Roman"/>
                <a:cs typeface="Times New Roman"/>
              </a:rPr>
              <a:t>Ao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trabalhar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arquivos,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existe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espécie</a:t>
            </a:r>
            <a:r>
              <a:rPr sz="1300" spc="35" dirty="0">
                <a:latin typeface="Times New Roman"/>
                <a:cs typeface="Times New Roman"/>
              </a:rPr>
              <a:t> de </a:t>
            </a:r>
            <a:r>
              <a:rPr sz="1300" dirty="0">
                <a:latin typeface="Times New Roman"/>
                <a:cs typeface="Times New Roman"/>
              </a:rPr>
              <a:t>posição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onde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estamos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dentro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arquivo.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nessa </a:t>
            </a:r>
            <a:r>
              <a:rPr sz="1300" spc="10" dirty="0">
                <a:latin typeface="Times New Roman"/>
                <a:cs typeface="Times New Roman"/>
              </a:rPr>
              <a:t>posição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onde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será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lido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escrito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próximo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caractere </a:t>
            </a:r>
            <a:r>
              <a:rPr sz="1300" spc="60" dirty="0">
                <a:latin typeface="Times New Roman"/>
                <a:cs typeface="Times New Roman"/>
              </a:rPr>
              <a:t>ou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cadeia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caracteres</a:t>
            </a:r>
            <a:endParaRPr sz="1300">
              <a:latin typeface="Times New Roman"/>
              <a:cs typeface="Times New Roman"/>
            </a:endParaRPr>
          </a:p>
          <a:p>
            <a:pPr marL="149225" marR="51435" indent="-139700">
              <a:lnSpc>
                <a:spcPts val="1410"/>
              </a:lnSpc>
              <a:spcBef>
                <a:spcPts val="32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75" dirty="0">
                <a:latin typeface="Times New Roman"/>
                <a:cs typeface="Times New Roman"/>
              </a:rPr>
              <a:t>Quando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utilizando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acesso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sequencial,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raramente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é </a:t>
            </a:r>
            <a:r>
              <a:rPr sz="1300" spc="20" dirty="0">
                <a:latin typeface="Times New Roman"/>
                <a:cs typeface="Times New Roman"/>
              </a:rPr>
              <a:t>necessário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modificar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essa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posição</a:t>
            </a:r>
            <a:endParaRPr sz="1300">
              <a:latin typeface="Times New Roman"/>
              <a:cs typeface="Times New Roman"/>
            </a:endParaRPr>
          </a:p>
          <a:p>
            <a:pPr marL="330200" marR="45085" lvl="1" indent="-121920">
              <a:lnSpc>
                <a:spcPts val="1300"/>
              </a:lnSpc>
              <a:spcBef>
                <a:spcPts val="29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Após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cada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leitura,</a:t>
            </a:r>
            <a:r>
              <a:rPr sz="1200" spc="1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posição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no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arquivo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é 	</a:t>
            </a:r>
            <a:r>
              <a:rPr sz="1200" spc="50" dirty="0">
                <a:latin typeface="Times New Roman"/>
                <a:cs typeface="Times New Roman"/>
              </a:rPr>
              <a:t>automaticamente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atualizada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para 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próxima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posição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	</a:t>
            </a:r>
            <a:r>
              <a:rPr sz="1200" dirty="0">
                <a:latin typeface="Times New Roman"/>
                <a:cs typeface="Times New Roman"/>
              </a:rPr>
              <a:t>ser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lida</a:t>
            </a:r>
            <a:endParaRPr sz="1200">
              <a:latin typeface="Times New Roman"/>
              <a:cs typeface="Times New Roman"/>
            </a:endParaRPr>
          </a:p>
          <a:p>
            <a:pPr marL="330200" marR="45085" lvl="1" indent="-121920">
              <a:lnSpc>
                <a:spcPts val="1300"/>
              </a:lnSpc>
              <a:spcBef>
                <a:spcPts val="27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Após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cada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escrita,</a:t>
            </a:r>
            <a:r>
              <a:rPr sz="1200" spc="1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posição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no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arquivo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é 	</a:t>
            </a:r>
            <a:r>
              <a:rPr sz="1200" spc="50" dirty="0">
                <a:latin typeface="Times New Roman"/>
                <a:cs typeface="Times New Roman"/>
              </a:rPr>
              <a:t>automaticamente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atualizada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para 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próxima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posição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a 	</a:t>
            </a:r>
            <a:r>
              <a:rPr sz="1200" dirty="0">
                <a:latin typeface="Times New Roman"/>
                <a:cs typeface="Times New Roman"/>
              </a:rPr>
              <a:t>ser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escrita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32004" y="797051"/>
              <a:ext cx="1848612" cy="78485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Escrita</a:t>
            </a:r>
            <a:r>
              <a:rPr spc="-75" dirty="0"/>
              <a:t> </a:t>
            </a:r>
            <a:r>
              <a:rPr dirty="0"/>
              <a:t>em</a:t>
            </a:r>
            <a:r>
              <a:rPr spc="-70" dirty="0"/>
              <a:t> </a:t>
            </a:r>
            <a:r>
              <a:rPr spc="-10" dirty="0"/>
              <a:t>Arquivos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3910965" cy="173228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Para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escrever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usa-se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b="1" spc="-10" dirty="0">
                <a:latin typeface="Times New Roman"/>
                <a:cs typeface="Times New Roman"/>
              </a:rPr>
              <a:t>write()</a:t>
            </a:r>
            <a:r>
              <a:rPr sz="1300" spc="-10" dirty="0">
                <a:latin typeface="Times New Roman"/>
                <a:cs typeface="Times New Roman"/>
              </a:rPr>
              <a:t>. </a:t>
            </a:r>
            <a:r>
              <a:rPr sz="1300" dirty="0">
                <a:latin typeface="Times New Roman"/>
                <a:cs typeface="Times New Roman"/>
              </a:rPr>
              <a:t>Forma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geral: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540"/>
              </a:spcBef>
              <a:buClr>
                <a:srgbClr val="0AD0D9"/>
              </a:buClr>
              <a:buFont typeface="DejaVu Sans"/>
              <a:buChar char="⚫"/>
            </a:pPr>
            <a:endParaRPr sz="1300">
              <a:latin typeface="Times New Roman"/>
              <a:cs typeface="Times New Roman"/>
            </a:endParaRPr>
          </a:p>
          <a:p>
            <a:pPr marL="1165225">
              <a:lnSpc>
                <a:spcPct val="100000"/>
              </a:lnSpc>
            </a:pPr>
            <a:r>
              <a:rPr sz="1200" b="1" spc="55" dirty="0">
                <a:latin typeface="Times New Roman"/>
                <a:cs typeface="Times New Roman"/>
              </a:rPr>
              <a:t>objeto-</a:t>
            </a:r>
            <a:r>
              <a:rPr sz="1200" b="1" spc="40" dirty="0">
                <a:latin typeface="Times New Roman"/>
                <a:cs typeface="Times New Roman"/>
              </a:rPr>
              <a:t>file.write(string)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85"/>
              </a:spcBef>
            </a:pPr>
            <a:endParaRPr sz="1200">
              <a:latin typeface="Times New Roman"/>
              <a:cs typeface="Times New Roman"/>
            </a:endParaRPr>
          </a:p>
          <a:p>
            <a:pPr marL="149225" marR="12065" indent="-139700">
              <a:lnSpc>
                <a:spcPct val="100000"/>
              </a:lnSpc>
              <a:spcBef>
                <a:spcPts val="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Esta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recebe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como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parâmetro</a:t>
            </a:r>
            <a:r>
              <a:rPr sz="1300" spc="14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cadeia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de </a:t>
            </a:r>
            <a:r>
              <a:rPr sz="1300" spc="10" dirty="0">
                <a:latin typeface="Times New Roman"/>
                <a:cs typeface="Times New Roman"/>
              </a:rPr>
              <a:t>caracteres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(</a:t>
            </a:r>
            <a:r>
              <a:rPr sz="1300" b="1" spc="50" dirty="0">
                <a:latin typeface="Times New Roman"/>
                <a:cs typeface="Times New Roman"/>
              </a:rPr>
              <a:t>string</a:t>
            </a:r>
            <a:r>
              <a:rPr sz="1300" spc="50" dirty="0">
                <a:latin typeface="Times New Roman"/>
                <a:cs typeface="Times New Roman"/>
              </a:rPr>
              <a:t>)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será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escrita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arquivo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aberto </a:t>
            </a:r>
            <a:r>
              <a:rPr sz="1300" spc="10" dirty="0">
                <a:latin typeface="Times New Roman"/>
                <a:cs typeface="Times New Roman"/>
              </a:rPr>
              <a:t>especificado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por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b="1" spc="60" dirty="0">
                <a:latin typeface="Times New Roman"/>
                <a:cs typeface="Times New Roman"/>
              </a:rPr>
              <a:t>objeto-</a:t>
            </a:r>
            <a:r>
              <a:rPr sz="1300" b="1" spc="50" dirty="0">
                <a:latin typeface="Times New Roman"/>
                <a:cs typeface="Times New Roman"/>
              </a:rPr>
              <a:t>file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Escrita</a:t>
            </a:r>
            <a:r>
              <a:rPr spc="-75" dirty="0"/>
              <a:t> </a:t>
            </a:r>
            <a:r>
              <a:rPr dirty="0"/>
              <a:t>em</a:t>
            </a:r>
            <a:r>
              <a:rPr spc="-70" dirty="0"/>
              <a:t> </a:t>
            </a:r>
            <a:r>
              <a:rPr spc="-10" dirty="0"/>
              <a:t>Arquivos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1363980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b="1" spc="40" dirty="0">
                <a:latin typeface="Times New Roman"/>
                <a:cs typeface="Times New Roman"/>
              </a:rPr>
              <a:t>write()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99034" y="1165605"/>
            <a:ext cx="1758950" cy="17862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300" spc="50" dirty="0">
                <a:latin typeface="Times New Roman"/>
                <a:cs typeface="Times New Roman"/>
              </a:rPr>
              <a:t>permite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gravar </a:t>
            </a:r>
            <a:r>
              <a:rPr sz="1300" spc="-10" dirty="0">
                <a:latin typeface="Times New Roman"/>
                <a:cs typeface="Times New Roman"/>
              </a:rPr>
              <a:t>strings </a:t>
            </a:r>
            <a:r>
              <a:rPr sz="1300" spc="60" dirty="0">
                <a:latin typeface="Times New Roman"/>
                <a:cs typeface="Times New Roman"/>
              </a:rPr>
              <a:t>contendo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qualquer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tipo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dado,</a:t>
            </a:r>
            <a:r>
              <a:rPr sz="1300" spc="1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inclusive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dados </a:t>
            </a:r>
            <a:r>
              <a:rPr sz="1300" spc="20" dirty="0">
                <a:latin typeface="Times New Roman"/>
                <a:cs typeface="Times New Roman"/>
              </a:rPr>
              <a:t>formatados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e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sequências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escape</a:t>
            </a:r>
            <a:endParaRPr sz="1300">
              <a:latin typeface="Times New Roman"/>
              <a:cs typeface="Times New Roman"/>
            </a:endParaRPr>
          </a:p>
          <a:p>
            <a:pPr marL="193040" marR="12065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194945" algn="l"/>
              </a:tabLst>
            </a:pPr>
            <a:r>
              <a:rPr sz="1200" dirty="0">
                <a:latin typeface="Times New Roman"/>
                <a:cs typeface="Times New Roman"/>
              </a:rPr>
              <a:t>Cabe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então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ao 	</a:t>
            </a:r>
            <a:r>
              <a:rPr sz="1200" spc="45" dirty="0">
                <a:latin typeface="Times New Roman"/>
                <a:cs typeface="Times New Roman"/>
              </a:rPr>
              <a:t>programador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colocar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os 	</a:t>
            </a:r>
            <a:r>
              <a:rPr sz="1200" spc="50" dirty="0">
                <a:latin typeface="Times New Roman"/>
                <a:cs typeface="Times New Roman"/>
              </a:rPr>
              <a:t>dados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serem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gravados 	</a:t>
            </a:r>
            <a:r>
              <a:rPr sz="1200" spc="60" dirty="0">
                <a:latin typeface="Times New Roman"/>
                <a:cs typeface="Times New Roman"/>
              </a:rPr>
              <a:t>dentro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b="1" spc="40" dirty="0"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250313" y="1289176"/>
            <a:ext cx="2286000" cy="2032635"/>
            <a:chOff x="2250313" y="1289176"/>
            <a:chExt cx="2286000" cy="2032635"/>
          </a:xfrm>
        </p:grpSpPr>
        <p:pic>
          <p:nvPicPr>
            <p:cNvPr id="9" name="object 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250313" y="2328824"/>
              <a:ext cx="1464437" cy="992987"/>
            </a:xfrm>
            <a:prstGeom prst="rect">
              <a:avLst/>
            </a:prstGeom>
          </p:spPr>
        </p:pic>
        <p:pic>
          <p:nvPicPr>
            <p:cNvPr id="10" name="object 10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250313" y="1289176"/>
              <a:ext cx="2286000" cy="857249"/>
            </a:xfrm>
            <a:prstGeom prst="rect">
              <a:avLst/>
            </a:prstGeom>
          </p:spPr>
        </p:pic>
      </p:grpSp>
      <p:sp>
        <p:nvSpPr>
          <p:cNvPr id="11" name="object 11"/>
          <p:cNvSpPr txBox="1"/>
          <p:nvPr/>
        </p:nvSpPr>
        <p:spPr>
          <a:xfrm>
            <a:off x="2248280" y="2143124"/>
            <a:ext cx="4083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12594" y="1071498"/>
            <a:ext cx="6445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Leitura</a:t>
            </a:r>
            <a:r>
              <a:rPr spc="-85" dirty="0"/>
              <a:t> </a:t>
            </a:r>
            <a:r>
              <a:rPr dirty="0"/>
              <a:t>em</a:t>
            </a:r>
            <a:r>
              <a:rPr spc="-75" dirty="0"/>
              <a:t> </a:t>
            </a:r>
            <a:r>
              <a:rPr spc="-10" dirty="0"/>
              <a:t>Arquivos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3910965" cy="13017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50" dirty="0">
                <a:latin typeface="Times New Roman"/>
                <a:cs typeface="Times New Roman"/>
              </a:rPr>
              <a:t>Enquanto </a:t>
            </a:r>
            <a:r>
              <a:rPr sz="1300" dirty="0">
                <a:latin typeface="Times New Roman"/>
                <a:cs typeface="Times New Roman"/>
              </a:rPr>
              <a:t>para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escrever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arquivos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utilizamos </a:t>
            </a:r>
            <a:r>
              <a:rPr sz="1300" spc="50" dirty="0">
                <a:latin typeface="Times New Roman"/>
                <a:cs typeface="Times New Roman"/>
              </a:rPr>
              <a:t>apenas </a:t>
            </a:r>
            <a:r>
              <a:rPr sz="1300" spc="10" dirty="0">
                <a:latin typeface="Times New Roman"/>
                <a:cs typeface="Times New Roman"/>
              </a:rPr>
              <a:t>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função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b="1" spc="10" dirty="0">
                <a:latin typeface="Times New Roman"/>
                <a:cs typeface="Times New Roman"/>
              </a:rPr>
              <a:t>write()</a:t>
            </a:r>
            <a:r>
              <a:rPr sz="1300" spc="10" dirty="0">
                <a:latin typeface="Times New Roman"/>
                <a:cs typeface="Times New Roman"/>
              </a:rPr>
              <a:t>,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para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ler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temos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várias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opções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spc="60" dirty="0">
                <a:latin typeface="Times New Roman"/>
                <a:cs typeface="Times New Roman"/>
              </a:rPr>
              <a:t>objeto-</a:t>
            </a:r>
            <a:r>
              <a:rPr sz="1200" b="1" spc="45" dirty="0">
                <a:latin typeface="Times New Roman"/>
                <a:cs typeface="Times New Roman"/>
              </a:rPr>
              <a:t>file.read()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spc="60" dirty="0">
                <a:latin typeface="Times New Roman"/>
                <a:cs typeface="Times New Roman"/>
              </a:rPr>
              <a:t>objeto-</a:t>
            </a:r>
            <a:r>
              <a:rPr sz="1200" b="1" spc="45" dirty="0">
                <a:latin typeface="Times New Roman"/>
                <a:cs typeface="Times New Roman"/>
              </a:rPr>
              <a:t>file.read(n)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spc="60" dirty="0">
                <a:latin typeface="Times New Roman"/>
                <a:cs typeface="Times New Roman"/>
              </a:rPr>
              <a:t>objeto-</a:t>
            </a:r>
            <a:r>
              <a:rPr sz="1200" b="1" spc="50" dirty="0">
                <a:latin typeface="Times New Roman"/>
                <a:cs typeface="Times New Roman"/>
              </a:rPr>
              <a:t>file.readline()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spc="60" dirty="0">
                <a:latin typeface="Times New Roman"/>
                <a:cs typeface="Times New Roman"/>
              </a:rPr>
              <a:t>objeto-</a:t>
            </a:r>
            <a:r>
              <a:rPr sz="1200" b="1" spc="50" dirty="0">
                <a:latin typeface="Times New Roman"/>
                <a:cs typeface="Times New Roman"/>
              </a:rPr>
              <a:t>file.readlines()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Leitura</a:t>
            </a:r>
            <a:r>
              <a:rPr spc="-85" dirty="0"/>
              <a:t> </a:t>
            </a:r>
            <a:r>
              <a:rPr dirty="0"/>
              <a:t>em</a:t>
            </a:r>
            <a:r>
              <a:rPr spc="-75" dirty="0"/>
              <a:t> </a:t>
            </a:r>
            <a:r>
              <a:rPr spc="-10" dirty="0"/>
              <a:t>Arquivos</a:t>
            </a:r>
          </a:p>
        </p:txBody>
      </p:sp>
      <p:grpSp>
        <p:nvGrpSpPr>
          <p:cNvPr id="6" name="object 6"/>
          <p:cNvGrpSpPr/>
          <p:nvPr/>
        </p:nvGrpSpPr>
        <p:grpSpPr>
          <a:xfrm>
            <a:off x="2893186" y="1321625"/>
            <a:ext cx="1607820" cy="1843405"/>
            <a:chOff x="2893186" y="1321625"/>
            <a:chExt cx="1607820" cy="1843405"/>
          </a:xfrm>
        </p:grpSpPr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3186" y="1321625"/>
              <a:ext cx="1607312" cy="528637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3186" y="2250312"/>
              <a:ext cx="1014412" cy="914400"/>
            </a:xfrm>
            <a:prstGeom prst="rect">
              <a:avLst/>
            </a:prstGeom>
          </p:spPr>
        </p:pic>
      </p:grpSp>
      <p:sp>
        <p:nvSpPr>
          <p:cNvPr id="9" name="object 9"/>
          <p:cNvSpPr txBox="1"/>
          <p:nvPr/>
        </p:nvSpPr>
        <p:spPr>
          <a:xfrm>
            <a:off x="261874" y="967485"/>
            <a:ext cx="2368550" cy="1452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b="1" spc="50" dirty="0">
                <a:latin typeface="Times New Roman"/>
                <a:cs typeface="Times New Roman"/>
              </a:rPr>
              <a:t>read()</a:t>
            </a:r>
            <a:r>
              <a:rPr sz="1300" b="1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lê </a:t>
            </a:r>
            <a:r>
              <a:rPr sz="1300" spc="55" dirty="0">
                <a:latin typeface="Times New Roman"/>
                <a:cs typeface="Times New Roman"/>
              </a:rPr>
              <a:t>todo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o </a:t>
            </a:r>
            <a:r>
              <a:rPr sz="1300" spc="50" dirty="0">
                <a:latin typeface="Times New Roman"/>
                <a:cs typeface="Times New Roman"/>
              </a:rPr>
              <a:t>conteúdo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aberto 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-4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armazena</a:t>
            </a:r>
            <a:r>
              <a:rPr sz="1300" spc="-3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b="1" spc="45" dirty="0">
                <a:latin typeface="Times New Roman"/>
                <a:cs typeface="Times New Roman"/>
              </a:rPr>
              <a:t>string</a:t>
            </a:r>
            <a:endParaRPr sz="1300">
              <a:latin typeface="Times New Roman"/>
              <a:cs typeface="Times New Roman"/>
            </a:endParaRPr>
          </a:p>
          <a:p>
            <a:pPr marL="149225" marR="97155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55" dirty="0">
                <a:latin typeface="Times New Roman"/>
                <a:cs typeface="Times New Roman"/>
              </a:rPr>
              <a:t>Os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dados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serão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lidos </a:t>
            </a:r>
            <a:r>
              <a:rPr sz="1300" spc="50" dirty="0">
                <a:latin typeface="Times New Roman"/>
                <a:cs typeface="Times New Roman"/>
              </a:rPr>
              <a:t>exatamente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estão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salvos </a:t>
            </a:r>
            <a:r>
              <a:rPr sz="1300" spc="70" dirty="0">
                <a:latin typeface="Times New Roman"/>
                <a:cs typeface="Times New Roman"/>
              </a:rPr>
              <a:t>no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arquivo,</a:t>
            </a:r>
            <a:r>
              <a:rPr sz="1300" spc="1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inclusive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com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as </a:t>
            </a:r>
            <a:r>
              <a:rPr sz="1300" spc="10" dirty="0">
                <a:latin typeface="Times New Roman"/>
                <a:cs typeface="Times New Roman"/>
              </a:rPr>
              <a:t>quebras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linhas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2927095" y="2035809"/>
            <a:ext cx="4083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891408" y="1071498"/>
            <a:ext cx="6445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Leitura</a:t>
            </a:r>
            <a:r>
              <a:rPr spc="-85" dirty="0"/>
              <a:t> </a:t>
            </a:r>
            <a:r>
              <a:rPr dirty="0"/>
              <a:t>em</a:t>
            </a:r>
            <a:r>
              <a:rPr spc="-75" dirty="0"/>
              <a:t> </a:t>
            </a:r>
            <a:r>
              <a:rPr spc="-10" dirty="0"/>
              <a:t>Arquivos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2316480" cy="18484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b="1" spc="45" dirty="0">
                <a:latin typeface="Times New Roman"/>
                <a:cs typeface="Times New Roman"/>
              </a:rPr>
              <a:t>read(N)</a:t>
            </a:r>
            <a:r>
              <a:rPr sz="1300" b="1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lê </a:t>
            </a:r>
            <a:r>
              <a:rPr sz="1300" spc="50" dirty="0">
                <a:latin typeface="Times New Roman"/>
                <a:cs typeface="Times New Roman"/>
              </a:rPr>
              <a:t>apenas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os </a:t>
            </a:r>
            <a:r>
              <a:rPr sz="1300" b="1" spc="10" dirty="0">
                <a:latin typeface="Times New Roman"/>
                <a:cs typeface="Times New Roman"/>
              </a:rPr>
              <a:t>N</a:t>
            </a:r>
            <a:r>
              <a:rPr sz="1300" b="1" spc="8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próximos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caracteres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 </a:t>
            </a:r>
            <a:r>
              <a:rPr sz="1300" spc="60" dirty="0">
                <a:latin typeface="Times New Roman"/>
                <a:cs typeface="Times New Roman"/>
              </a:rPr>
              <a:t>um </a:t>
            </a: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aberto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armazena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em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b="1" spc="45" dirty="0">
                <a:latin typeface="Times New Roman"/>
                <a:cs typeface="Times New Roman"/>
              </a:rPr>
              <a:t>string</a:t>
            </a:r>
            <a:endParaRPr sz="1300">
              <a:latin typeface="Times New Roman"/>
              <a:cs typeface="Times New Roman"/>
            </a:endParaRPr>
          </a:p>
          <a:p>
            <a:pPr marL="149225" marR="78740" indent="-13970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Como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na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função</a:t>
            </a:r>
            <a:r>
              <a:rPr sz="1300" spc="130" dirty="0">
                <a:latin typeface="Times New Roman"/>
                <a:cs typeface="Times New Roman"/>
              </a:rPr>
              <a:t> </a:t>
            </a:r>
            <a:r>
              <a:rPr sz="1300" b="1" spc="10" dirty="0">
                <a:latin typeface="Times New Roman"/>
                <a:cs typeface="Times New Roman"/>
              </a:rPr>
              <a:t>read()</a:t>
            </a:r>
            <a:r>
              <a:rPr sz="1300" spc="10" dirty="0">
                <a:latin typeface="Times New Roman"/>
                <a:cs typeface="Times New Roman"/>
              </a:rPr>
              <a:t>,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os </a:t>
            </a:r>
            <a:r>
              <a:rPr sz="1300" spc="50" dirty="0">
                <a:latin typeface="Times New Roman"/>
                <a:cs typeface="Times New Roman"/>
              </a:rPr>
              <a:t>dados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serão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lidos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exatamente </a:t>
            </a:r>
            <a:r>
              <a:rPr sz="1300" dirty="0">
                <a:latin typeface="Times New Roman"/>
                <a:cs typeface="Times New Roman"/>
              </a:rPr>
              <a:t>como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estão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salvos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arquivo, </a:t>
            </a:r>
            <a:r>
              <a:rPr sz="1300" spc="10" dirty="0">
                <a:latin typeface="Times New Roman"/>
                <a:cs typeface="Times New Roman"/>
              </a:rPr>
              <a:t>inclusive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com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as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quebras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de </a:t>
            </a:r>
            <a:r>
              <a:rPr sz="1300" spc="-10" dirty="0">
                <a:latin typeface="Times New Roman"/>
                <a:cs typeface="Times New Roman"/>
              </a:rPr>
              <a:t>linhas</a:t>
            </a:r>
            <a:r>
              <a:rPr sz="1200" spc="-10" dirty="0">
                <a:latin typeface="Times New Roman"/>
                <a:cs typeface="Times New Roman"/>
              </a:rPr>
              <a:t>.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927095" y="2036444"/>
            <a:ext cx="4083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2891408" y="1072133"/>
            <a:ext cx="6445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07538" y="1285874"/>
            <a:ext cx="1593215" cy="1322070"/>
            <a:chOff x="2907538" y="1285874"/>
            <a:chExt cx="1593215" cy="1322070"/>
          </a:xfrm>
        </p:grpSpPr>
        <p:pic>
          <p:nvPicPr>
            <p:cNvPr id="7" name="object 7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07538" y="1285874"/>
              <a:ext cx="1593088" cy="51435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07538" y="2278824"/>
              <a:ext cx="614362" cy="3286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Leitura</a:t>
            </a:r>
            <a:r>
              <a:rPr spc="-85" dirty="0"/>
              <a:t> </a:t>
            </a:r>
            <a:r>
              <a:rPr dirty="0"/>
              <a:t>em</a:t>
            </a:r>
            <a:r>
              <a:rPr spc="-75" dirty="0"/>
              <a:t> </a:t>
            </a:r>
            <a:r>
              <a:rPr spc="-10" dirty="0"/>
              <a:t>Arquivos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2384425" cy="2038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8382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b="1" spc="65" dirty="0">
                <a:latin typeface="Times New Roman"/>
                <a:cs typeface="Times New Roman"/>
              </a:rPr>
              <a:t>readline()</a:t>
            </a:r>
            <a:r>
              <a:rPr sz="1300" b="1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lê </a:t>
            </a:r>
            <a:r>
              <a:rPr sz="1300" spc="40" dirty="0">
                <a:latin typeface="Times New Roman"/>
                <a:cs typeface="Times New Roman"/>
              </a:rPr>
              <a:t>apenas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linha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 </a:t>
            </a:r>
            <a:r>
              <a:rPr sz="1300" dirty="0">
                <a:latin typeface="Times New Roman"/>
                <a:cs typeface="Times New Roman"/>
              </a:rPr>
              <a:t>texto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um </a:t>
            </a: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aberto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armazena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em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b="1" spc="45" dirty="0">
                <a:latin typeface="Times New Roman"/>
                <a:cs typeface="Times New Roman"/>
              </a:rPr>
              <a:t>string</a:t>
            </a:r>
            <a:endParaRPr sz="1300">
              <a:latin typeface="Times New Roman"/>
              <a:cs typeface="Times New Roman"/>
            </a:endParaRPr>
          </a:p>
          <a:p>
            <a:pPr marL="149225" marR="66040" indent="-13970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Essa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lê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da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posição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atual </a:t>
            </a:r>
            <a:r>
              <a:rPr sz="1300" spc="70" dirty="0">
                <a:latin typeface="Times New Roman"/>
                <a:cs typeface="Times New Roman"/>
              </a:rPr>
              <a:t>no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até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encontrar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um </a:t>
            </a:r>
            <a:r>
              <a:rPr sz="1300" spc="50" dirty="0">
                <a:latin typeface="Times New Roman"/>
                <a:cs typeface="Times New Roman"/>
              </a:rPr>
              <a:t>quebra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linha</a:t>
            </a:r>
            <a:endParaRPr sz="1300">
              <a:latin typeface="Times New Roman"/>
              <a:cs typeface="Times New Roman"/>
            </a:endParaRPr>
          </a:p>
          <a:p>
            <a:pPr marL="376555" marR="5080" lvl="1" indent="-135890">
              <a:lnSpc>
                <a:spcPct val="100000"/>
              </a:lnSpc>
              <a:spcBef>
                <a:spcPts val="305"/>
              </a:spcBef>
              <a:buClr>
                <a:srgbClr val="0AD0D9"/>
              </a:buClr>
              <a:buSzPct val="95833"/>
              <a:buFont typeface="DejaVu Sans"/>
              <a:buChar char="⚫"/>
              <a:tabLst>
                <a:tab pos="377825" algn="l"/>
              </a:tabLst>
            </a:pPr>
            <a:r>
              <a:rPr sz="1200" spc="90" dirty="0">
                <a:latin typeface="Times New Roman"/>
                <a:cs typeface="Times New Roman"/>
              </a:rPr>
              <a:t>O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caractere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quebra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linha 	</a:t>
            </a:r>
            <a:r>
              <a:rPr sz="1200" spc="75" dirty="0">
                <a:latin typeface="Times New Roman"/>
                <a:cs typeface="Times New Roman"/>
              </a:rPr>
              <a:t>(</a:t>
            </a:r>
            <a:r>
              <a:rPr sz="1200" b="1" spc="75" dirty="0">
                <a:latin typeface="Times New Roman"/>
                <a:cs typeface="Times New Roman"/>
              </a:rPr>
              <a:t>\n</a:t>
            </a:r>
            <a:r>
              <a:rPr sz="1200" spc="75" dirty="0">
                <a:latin typeface="Times New Roman"/>
                <a:cs typeface="Times New Roman"/>
              </a:rPr>
              <a:t>)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será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armazenado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dentro 	</a:t>
            </a:r>
            <a:r>
              <a:rPr sz="1200" spc="55" dirty="0">
                <a:latin typeface="Times New Roman"/>
                <a:cs typeface="Times New Roman"/>
              </a:rPr>
              <a:t>da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b="1" spc="40" dirty="0">
                <a:latin typeface="Times New Roman"/>
                <a:cs typeface="Times New Roman"/>
              </a:rPr>
              <a:t>string</a:t>
            </a:r>
            <a:endParaRPr sz="12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927095" y="2035809"/>
            <a:ext cx="40830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891408" y="1071498"/>
            <a:ext cx="6445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2893186" y="1295107"/>
            <a:ext cx="1593215" cy="1398270"/>
            <a:chOff x="2893186" y="1295107"/>
            <a:chExt cx="1593215" cy="1398270"/>
          </a:xfrm>
        </p:grpSpPr>
        <p:pic>
          <p:nvPicPr>
            <p:cNvPr id="10" name="object 1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2893186" y="1295107"/>
              <a:ext cx="1593088" cy="492925"/>
            </a:xfrm>
            <a:prstGeom prst="rect">
              <a:avLst/>
            </a:prstGeom>
          </p:spPr>
        </p:pic>
        <p:pic>
          <p:nvPicPr>
            <p:cNvPr id="11" name="object 1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893186" y="2250249"/>
              <a:ext cx="1014412" cy="442912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Leitura</a:t>
            </a:r>
            <a:r>
              <a:rPr spc="-85" dirty="0"/>
              <a:t> </a:t>
            </a:r>
            <a:r>
              <a:rPr dirty="0"/>
              <a:t>em</a:t>
            </a:r>
            <a:r>
              <a:rPr spc="-75" dirty="0"/>
              <a:t> </a:t>
            </a:r>
            <a:r>
              <a:rPr spc="-10" dirty="0"/>
              <a:t>Arquivos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746" y="968120"/>
            <a:ext cx="2634615" cy="183133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7505" marR="6223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357505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b="1" spc="65" dirty="0">
                <a:latin typeface="Times New Roman"/>
                <a:cs typeface="Times New Roman"/>
              </a:rPr>
              <a:t>readlines() </a:t>
            </a:r>
            <a:r>
              <a:rPr sz="1300" dirty="0">
                <a:latin typeface="Times New Roman"/>
                <a:cs typeface="Times New Roman"/>
              </a:rPr>
              <a:t>lê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todo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o </a:t>
            </a:r>
            <a:r>
              <a:rPr sz="1300" spc="50" dirty="0">
                <a:latin typeface="Times New Roman"/>
                <a:cs typeface="Times New Roman"/>
              </a:rPr>
              <a:t>conteúdo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aberto 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armazena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lista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de </a:t>
            </a:r>
            <a:r>
              <a:rPr sz="1300" b="1" spc="50" dirty="0">
                <a:latin typeface="Times New Roman"/>
                <a:cs typeface="Times New Roman"/>
              </a:rPr>
              <a:t>strings</a:t>
            </a:r>
            <a:endParaRPr sz="1300">
              <a:latin typeface="Times New Roman"/>
              <a:cs typeface="Times New Roman"/>
            </a:endParaRPr>
          </a:p>
          <a:p>
            <a:pPr marL="357505" marR="5080" indent="-13970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357505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caractere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quebra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linha </a:t>
            </a:r>
            <a:r>
              <a:rPr sz="1300" spc="80" dirty="0">
                <a:latin typeface="Times New Roman"/>
                <a:cs typeface="Times New Roman"/>
              </a:rPr>
              <a:t>(</a:t>
            </a:r>
            <a:r>
              <a:rPr sz="1300" b="1" spc="80" dirty="0">
                <a:latin typeface="Times New Roman"/>
                <a:cs typeface="Times New Roman"/>
              </a:rPr>
              <a:t>\n</a:t>
            </a:r>
            <a:r>
              <a:rPr sz="1300" spc="80" dirty="0">
                <a:latin typeface="Times New Roman"/>
                <a:cs typeface="Times New Roman"/>
              </a:rPr>
              <a:t>)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separa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b="1" spc="55" dirty="0">
                <a:latin typeface="Times New Roman"/>
                <a:cs typeface="Times New Roman"/>
              </a:rPr>
              <a:t>string</a:t>
            </a:r>
            <a:r>
              <a:rPr sz="1300" b="1" spc="6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30" dirty="0">
                <a:latin typeface="Times New Roman"/>
                <a:cs typeface="Times New Roman"/>
              </a:rPr>
              <a:t>outra 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será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armazenado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dentro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da </a:t>
            </a:r>
            <a:r>
              <a:rPr sz="1300" spc="-10" dirty="0">
                <a:latin typeface="Times New Roman"/>
                <a:cs typeface="Times New Roman"/>
              </a:rPr>
              <a:t>string</a:t>
            </a:r>
            <a:endParaRPr sz="1300">
              <a:latin typeface="Times New Roman"/>
              <a:cs typeface="Times New Roman"/>
            </a:endParaRPr>
          </a:p>
          <a:p>
            <a:pPr marL="12700">
              <a:lnSpc>
                <a:spcPts val="1430"/>
              </a:lnSpc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2891408" y="1072133"/>
            <a:ext cx="6445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35699" y="1297622"/>
            <a:ext cx="4465320" cy="1946275"/>
            <a:chOff x="35699" y="1297622"/>
            <a:chExt cx="4465320" cy="1946275"/>
          </a:xfrm>
        </p:grpSpPr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893186" y="1297622"/>
              <a:ext cx="1600200" cy="528637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5699" y="2786062"/>
              <a:ext cx="4464811" cy="457581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Lendo</a:t>
            </a:r>
            <a:r>
              <a:rPr spc="-60" dirty="0"/>
              <a:t> </a:t>
            </a:r>
            <a:r>
              <a:rPr dirty="0"/>
              <a:t>um</a:t>
            </a:r>
            <a:r>
              <a:rPr spc="-60" dirty="0"/>
              <a:t> </a:t>
            </a:r>
            <a:r>
              <a:rPr dirty="0"/>
              <a:t>arquivo</a:t>
            </a:r>
            <a:r>
              <a:rPr spc="-65" dirty="0"/>
              <a:t> </a:t>
            </a:r>
            <a:r>
              <a:rPr dirty="0"/>
              <a:t>até</a:t>
            </a:r>
            <a:r>
              <a:rPr spc="-60" dirty="0"/>
              <a:t> </a:t>
            </a:r>
            <a:r>
              <a:rPr dirty="0"/>
              <a:t>o</a:t>
            </a:r>
            <a:r>
              <a:rPr spc="-65" dirty="0"/>
              <a:t> </a:t>
            </a:r>
            <a:r>
              <a:rPr spc="-10" dirty="0"/>
              <a:t>final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990975" cy="16960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Diferente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 </a:t>
            </a:r>
            <a:r>
              <a:rPr sz="1300" spc="10" dirty="0">
                <a:latin typeface="Times New Roman"/>
                <a:cs typeface="Times New Roman"/>
              </a:rPr>
              <a:t>outras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linguagens,</a:t>
            </a:r>
            <a:r>
              <a:rPr sz="1300" spc="17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Python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não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possui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um </a:t>
            </a:r>
            <a:r>
              <a:rPr sz="1300" dirty="0">
                <a:latin typeface="Times New Roman"/>
                <a:cs typeface="Times New Roman"/>
              </a:rPr>
              <a:t>teste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b="1" spc="75" dirty="0">
                <a:latin typeface="Times New Roman"/>
                <a:cs typeface="Times New Roman"/>
              </a:rPr>
              <a:t>fim</a:t>
            </a:r>
            <a:r>
              <a:rPr sz="1300" b="1" spc="10" dirty="0">
                <a:latin typeface="Times New Roman"/>
                <a:cs typeface="Times New Roman"/>
              </a:rPr>
              <a:t> </a:t>
            </a:r>
            <a:r>
              <a:rPr sz="1300" b="1" spc="95" dirty="0">
                <a:latin typeface="Times New Roman"/>
                <a:cs typeface="Times New Roman"/>
              </a:rPr>
              <a:t>de</a:t>
            </a:r>
            <a:r>
              <a:rPr sz="1300" b="1" spc="-1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arquivo</a:t>
            </a:r>
            <a:r>
              <a:rPr sz="1300" b="1" spc="9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(</a:t>
            </a:r>
            <a:r>
              <a:rPr sz="1300" b="1" spc="-10" dirty="0">
                <a:latin typeface="Times New Roman"/>
                <a:cs typeface="Times New Roman"/>
              </a:rPr>
              <a:t>EOF</a:t>
            </a:r>
            <a:r>
              <a:rPr sz="1300" spc="-10" dirty="0">
                <a:latin typeface="Times New Roman"/>
                <a:cs typeface="Times New Roman"/>
              </a:rPr>
              <a:t>,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end</a:t>
            </a:r>
            <a:r>
              <a:rPr sz="1300" i="1" spc="85" dirty="0">
                <a:latin typeface="Times New Roman"/>
                <a:cs typeface="Times New Roman"/>
              </a:rPr>
              <a:t> </a:t>
            </a:r>
            <a:r>
              <a:rPr sz="1300" i="1" dirty="0">
                <a:latin typeface="Times New Roman"/>
                <a:cs typeface="Times New Roman"/>
              </a:rPr>
              <a:t>of</a:t>
            </a:r>
            <a:r>
              <a:rPr sz="1300" i="1" spc="65" dirty="0">
                <a:latin typeface="Times New Roman"/>
                <a:cs typeface="Times New Roman"/>
              </a:rPr>
              <a:t> </a:t>
            </a:r>
            <a:r>
              <a:rPr sz="1300" i="1" spc="-20" dirty="0">
                <a:latin typeface="Times New Roman"/>
                <a:cs typeface="Times New Roman"/>
              </a:rPr>
              <a:t>file</a:t>
            </a:r>
            <a:r>
              <a:rPr sz="1300" spc="-20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  <a:p>
            <a:pPr marL="330200" marR="12255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10" dirty="0">
                <a:latin typeface="Times New Roman"/>
                <a:cs typeface="Times New Roman"/>
              </a:rPr>
              <a:t>Em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Python,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 indicação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final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arquivo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dá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pela 	</a:t>
            </a:r>
            <a:r>
              <a:rPr sz="1200" spc="10" dirty="0">
                <a:latin typeface="Times New Roman"/>
                <a:cs typeface="Times New Roman"/>
              </a:rPr>
              <a:t>ausência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bytes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retornada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função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leitura</a:t>
            </a:r>
            <a:endParaRPr sz="1200">
              <a:latin typeface="Times New Roman"/>
              <a:cs typeface="Times New Roman"/>
            </a:endParaRPr>
          </a:p>
          <a:p>
            <a:pPr lvl="1">
              <a:lnSpc>
                <a:spcPct val="100000"/>
              </a:lnSpc>
              <a:spcBef>
                <a:spcPts val="790"/>
              </a:spcBef>
              <a:buClr>
                <a:srgbClr val="0E6EC5"/>
              </a:buClr>
              <a:buFont typeface="DejaVu Sans"/>
              <a:buChar char="⚫"/>
            </a:pPr>
            <a:endParaRPr sz="1200">
              <a:latin typeface="Times New Roman"/>
              <a:cs typeface="Times New Roman"/>
            </a:endParaRPr>
          </a:p>
          <a:p>
            <a:pPr marL="149225" marR="140970" indent="-139700" algn="just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Assim,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melhor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maneira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verificar se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chegamos </a:t>
            </a:r>
            <a:r>
              <a:rPr sz="1300" dirty="0">
                <a:latin typeface="Times New Roman"/>
                <a:cs typeface="Times New Roman"/>
              </a:rPr>
              <a:t>ao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final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testar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algo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foi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retornado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pela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leitura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16154" y="510921"/>
            <a:ext cx="3707765" cy="4064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Lendo</a:t>
            </a:r>
            <a:r>
              <a:rPr spc="-60" dirty="0"/>
              <a:t> </a:t>
            </a:r>
            <a:r>
              <a:rPr dirty="0"/>
              <a:t>um</a:t>
            </a:r>
            <a:r>
              <a:rPr spc="-60" dirty="0"/>
              <a:t> </a:t>
            </a:r>
            <a:r>
              <a:rPr dirty="0"/>
              <a:t>arquivo</a:t>
            </a:r>
            <a:r>
              <a:rPr spc="-65" dirty="0"/>
              <a:t> </a:t>
            </a:r>
            <a:r>
              <a:rPr dirty="0"/>
              <a:t>até</a:t>
            </a:r>
            <a:r>
              <a:rPr spc="-60" dirty="0"/>
              <a:t> </a:t>
            </a:r>
            <a:r>
              <a:rPr dirty="0"/>
              <a:t>o</a:t>
            </a:r>
            <a:r>
              <a:rPr spc="-65" dirty="0"/>
              <a:t> </a:t>
            </a:r>
            <a:r>
              <a:rPr spc="-10" dirty="0"/>
              <a:t>final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2402840" cy="6197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teste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 </a:t>
            </a:r>
            <a:r>
              <a:rPr sz="1300" dirty="0">
                <a:latin typeface="Times New Roman"/>
                <a:cs typeface="Times New Roman"/>
              </a:rPr>
              <a:t>final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pode </a:t>
            </a:r>
            <a:r>
              <a:rPr sz="1300" spc="10" dirty="0">
                <a:latin typeface="Times New Roman"/>
                <a:cs typeface="Times New Roman"/>
              </a:rPr>
              <a:t>ser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facilmente</a:t>
            </a:r>
            <a:r>
              <a:rPr sz="1300" spc="18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implementado </a:t>
            </a:r>
            <a:r>
              <a:rPr sz="1300" dirty="0">
                <a:latin typeface="Times New Roman"/>
                <a:cs typeface="Times New Roman"/>
              </a:rPr>
              <a:t>com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construção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tipo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957576" y="1092961"/>
            <a:ext cx="1579245" cy="2265045"/>
            <a:chOff x="2957576" y="1092961"/>
            <a:chExt cx="1579245" cy="2265045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957576" y="1092961"/>
              <a:ext cx="1578737" cy="942975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957576" y="2250287"/>
              <a:ext cx="1221587" cy="1107287"/>
            </a:xfrm>
            <a:prstGeom prst="rect">
              <a:avLst/>
            </a:prstGeom>
          </p:spPr>
        </p:pic>
      </p:grpSp>
      <p:sp>
        <p:nvSpPr>
          <p:cNvPr id="7" name="object 7"/>
          <p:cNvSpPr txBox="1"/>
          <p:nvPr/>
        </p:nvSpPr>
        <p:spPr>
          <a:xfrm>
            <a:off x="261874" y="1821302"/>
            <a:ext cx="3108960" cy="1293495"/>
          </a:xfrm>
          <a:prstGeom prst="rect">
            <a:avLst/>
          </a:prstGeom>
        </p:spPr>
        <p:txBody>
          <a:bodyPr vert="horz" wrap="square" lIns="0" tIns="29845" rIns="0" bIns="0" rtlCol="0">
            <a:spAutoFit/>
          </a:bodyPr>
          <a:lstStyle/>
          <a:p>
            <a:pPr marL="712470">
              <a:lnSpc>
                <a:spcPct val="100000"/>
              </a:lnSpc>
              <a:spcBef>
                <a:spcPts val="235"/>
              </a:spcBef>
            </a:pPr>
            <a:r>
              <a:rPr sz="1200" b="1" spc="65" dirty="0">
                <a:latin typeface="Times New Roman"/>
                <a:cs typeface="Times New Roman"/>
              </a:rPr>
              <a:t>while</a:t>
            </a:r>
            <a:r>
              <a:rPr sz="1200" b="1" spc="-5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True</a:t>
            </a:r>
            <a:r>
              <a:rPr sz="1200" b="1" spc="-25" dirty="0">
                <a:latin typeface="Times New Roman"/>
                <a:cs typeface="Times New Roman"/>
              </a:rPr>
              <a:t> </a:t>
            </a:r>
            <a:r>
              <a:rPr sz="1200" b="1" spc="145" dirty="0">
                <a:latin typeface="Times New Roman"/>
                <a:cs typeface="Times New Roman"/>
              </a:rPr>
              <a:t>/</a:t>
            </a:r>
            <a:r>
              <a:rPr sz="1200" b="1" spc="20" dirty="0">
                <a:latin typeface="Times New Roman"/>
                <a:cs typeface="Times New Roman"/>
              </a:rPr>
              <a:t> </a:t>
            </a:r>
            <a:r>
              <a:rPr sz="1200" b="1" spc="-20" dirty="0">
                <a:latin typeface="Times New Roman"/>
                <a:cs typeface="Times New Roman"/>
              </a:rPr>
              <a:t>break</a:t>
            </a:r>
            <a:endParaRPr sz="1200">
              <a:latin typeface="Times New Roman"/>
              <a:cs typeface="Times New Roman"/>
            </a:endParaRPr>
          </a:p>
          <a:p>
            <a:pPr marL="2713355">
              <a:lnSpc>
                <a:spcPct val="100000"/>
              </a:lnSpc>
              <a:spcBef>
                <a:spcPts val="145"/>
              </a:spcBef>
            </a:pPr>
            <a:r>
              <a:rPr sz="1300" spc="-10" dirty="0">
                <a:latin typeface="Times New Roman"/>
                <a:cs typeface="Times New Roman"/>
              </a:rPr>
              <a:t>Saída</a:t>
            </a:r>
            <a:endParaRPr sz="1300">
              <a:latin typeface="Times New Roman"/>
              <a:cs typeface="Times New Roman"/>
            </a:endParaRPr>
          </a:p>
          <a:p>
            <a:pPr marL="149225" marR="773430" indent="-139700">
              <a:lnSpc>
                <a:spcPct val="100000"/>
              </a:lnSpc>
              <a:spcBef>
                <a:spcPts val="46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Basicamente,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criamos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16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laço </a:t>
            </a:r>
            <a:r>
              <a:rPr sz="1300" spc="10" dirty="0">
                <a:latin typeface="Times New Roman"/>
                <a:cs typeface="Times New Roman"/>
              </a:rPr>
              <a:t>infinito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(</a:t>
            </a:r>
            <a:r>
              <a:rPr sz="1300" b="1" spc="65" dirty="0">
                <a:latin typeface="Times New Roman"/>
                <a:cs typeface="Times New Roman"/>
              </a:rPr>
              <a:t>while</a:t>
            </a:r>
            <a:r>
              <a:rPr sz="1300" b="1" spc="30" dirty="0">
                <a:latin typeface="Times New Roman"/>
                <a:cs typeface="Times New Roman"/>
              </a:rPr>
              <a:t> </a:t>
            </a:r>
            <a:r>
              <a:rPr sz="1300" b="1" spc="10" dirty="0">
                <a:latin typeface="Times New Roman"/>
                <a:cs typeface="Times New Roman"/>
              </a:rPr>
              <a:t>True</a:t>
            </a:r>
            <a:r>
              <a:rPr sz="1300" spc="10" dirty="0">
                <a:latin typeface="Times New Roman"/>
                <a:cs typeface="Times New Roman"/>
              </a:rPr>
              <a:t>)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sempre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leitura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retorna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nada </a:t>
            </a:r>
            <a:r>
              <a:rPr sz="1300" spc="50" dirty="0">
                <a:latin typeface="Times New Roman"/>
                <a:cs typeface="Times New Roman"/>
              </a:rPr>
              <a:t>interrompemos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laço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(</a:t>
            </a:r>
            <a:r>
              <a:rPr sz="1300" b="1" spc="-10" dirty="0">
                <a:latin typeface="Times New Roman"/>
                <a:cs typeface="Times New Roman"/>
              </a:rPr>
              <a:t>break</a:t>
            </a:r>
            <a:r>
              <a:rPr sz="1300" spc="-10" dirty="0">
                <a:latin typeface="Times New Roman"/>
                <a:cs typeface="Times New Roman"/>
              </a:rPr>
              <a:t>)</a:t>
            </a:r>
            <a:endParaRPr sz="13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927095" y="857758"/>
            <a:ext cx="644525" cy="2235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300" spc="-10" dirty="0">
                <a:latin typeface="Times New Roman"/>
                <a:cs typeface="Times New Roman"/>
              </a:rPr>
              <a:t>Exemplo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2004" y="797051"/>
            <a:ext cx="4102608" cy="784859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Arquivos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4002404" cy="132842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Por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usar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arquivos?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45" dirty="0">
                <a:latin typeface="Times New Roman"/>
                <a:cs typeface="Times New Roman"/>
              </a:rPr>
              <a:t>Permitem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armazenar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grande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quantidade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informação;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Persistência</a:t>
            </a:r>
            <a:r>
              <a:rPr sz="1200" spc="8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dos</a:t>
            </a:r>
            <a:r>
              <a:rPr sz="1200" spc="50" dirty="0">
                <a:latin typeface="Times New Roman"/>
                <a:cs typeface="Times New Roman"/>
              </a:rPr>
              <a:t> dados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(disco);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Acesso aos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dados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poder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ser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não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sequencial;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10" dirty="0">
                <a:latin typeface="Times New Roman"/>
                <a:cs typeface="Times New Roman"/>
              </a:rPr>
              <a:t>Acesso </a:t>
            </a:r>
            <a:r>
              <a:rPr sz="1200" spc="20" dirty="0">
                <a:latin typeface="Times New Roman"/>
                <a:cs typeface="Times New Roman"/>
              </a:rPr>
              <a:t>concorrente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aos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dados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(mais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programa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spc="55" dirty="0">
                <a:latin typeface="Times New Roman"/>
                <a:cs typeface="Times New Roman"/>
              </a:rPr>
              <a:t>pode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usar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dados</a:t>
            </a:r>
            <a:r>
              <a:rPr sz="1200" dirty="0">
                <a:latin typeface="Times New Roman"/>
                <a:cs typeface="Times New Roman"/>
              </a:rPr>
              <a:t> ao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mesmo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tempo).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450" spc="-35" dirty="0"/>
              <a:t>Tratamento</a:t>
            </a:r>
            <a:r>
              <a:rPr sz="2450" spc="-25" dirty="0"/>
              <a:t> </a:t>
            </a:r>
            <a:r>
              <a:rPr sz="2450" dirty="0"/>
              <a:t>de</a:t>
            </a:r>
            <a:r>
              <a:rPr sz="2450" spc="-50" dirty="0"/>
              <a:t> </a:t>
            </a:r>
            <a:r>
              <a:rPr sz="2450" dirty="0"/>
              <a:t>erros</a:t>
            </a:r>
            <a:r>
              <a:rPr sz="2450" spc="-45" dirty="0"/>
              <a:t> </a:t>
            </a:r>
            <a:r>
              <a:rPr sz="2450" dirty="0"/>
              <a:t>e</a:t>
            </a:r>
            <a:r>
              <a:rPr sz="2450" spc="-45" dirty="0"/>
              <a:t> </a:t>
            </a:r>
            <a:r>
              <a:rPr sz="2450" spc="-10" dirty="0"/>
              <a:t>exceções</a:t>
            </a:r>
            <a:endParaRPr sz="2450"/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4007485" cy="2103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70" dirty="0">
                <a:latin typeface="Times New Roman"/>
                <a:cs typeface="Times New Roman"/>
              </a:rPr>
              <a:t>Nenhum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sistema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é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perfeito.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Todo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sistema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está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sujeito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a </a:t>
            </a:r>
            <a:r>
              <a:rPr sz="1300" dirty="0">
                <a:latin typeface="Times New Roman"/>
                <a:cs typeface="Times New Roman"/>
              </a:rPr>
              <a:t>ações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causam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anomalias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Divisão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por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zero,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raíz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quadrada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número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negativo,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dirty="0">
                <a:latin typeface="Times New Roman"/>
                <a:cs typeface="Times New Roman"/>
              </a:rPr>
              <a:t>abrir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arquivo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que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não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existe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200">
              <a:latin typeface="Times New Roman"/>
              <a:cs typeface="Times New Roman"/>
            </a:endParaRPr>
          </a:p>
          <a:p>
            <a:pPr marL="149225" marR="98425" indent="-139700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" dirty="0">
                <a:latin typeface="Times New Roman"/>
                <a:cs typeface="Times New Roman"/>
              </a:rPr>
              <a:t>Em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algum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momento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qualquer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sistema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terá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tratar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exceção,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melhor</a:t>
            </a:r>
            <a:r>
              <a:rPr sz="1300" spc="-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ele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estar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preparado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para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isso</a:t>
            </a:r>
            <a:endParaRPr sz="1300">
              <a:latin typeface="Times New Roman"/>
              <a:cs typeface="Times New Roman"/>
            </a:endParaRPr>
          </a:p>
          <a:p>
            <a:pPr marL="330200" marR="44386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80" dirty="0">
                <a:latin typeface="Times New Roman"/>
                <a:cs typeface="Times New Roman"/>
              </a:rPr>
              <a:t>Ou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usuário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terá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seu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sistema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encerrado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forma 	</a:t>
            </a:r>
            <a:r>
              <a:rPr sz="1200" spc="-10" dirty="0">
                <a:latin typeface="Times New Roman"/>
                <a:cs typeface="Times New Roman"/>
              </a:rPr>
              <a:t>inesperada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80" dirty="0">
                <a:latin typeface="Times New Roman"/>
                <a:cs typeface="Times New Roman"/>
              </a:rPr>
              <a:t>Ou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receberá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mensagem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incompreensível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Instruções</a:t>
            </a:r>
            <a:r>
              <a:rPr spc="-110" dirty="0"/>
              <a:t> </a:t>
            </a:r>
            <a:r>
              <a:rPr spc="-10" dirty="0"/>
              <a:t>try-except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960495" cy="85725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Uma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forma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de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apanhar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os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erros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 exceções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50" dirty="0">
                <a:latin typeface="Times New Roman"/>
                <a:cs typeface="Times New Roman"/>
              </a:rPr>
              <a:t> podem </a:t>
            </a:r>
            <a:r>
              <a:rPr sz="1300" spc="10" dirty="0">
                <a:latin typeface="Times New Roman"/>
                <a:cs typeface="Times New Roman"/>
              </a:rPr>
              <a:t>ocorrer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no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nosso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programa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Python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é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usar 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comando </a:t>
            </a:r>
            <a:r>
              <a:rPr sz="1300" b="1" dirty="0">
                <a:latin typeface="Times New Roman"/>
                <a:cs typeface="Times New Roman"/>
              </a:rPr>
              <a:t>try-</a:t>
            </a:r>
            <a:r>
              <a:rPr sz="1300" b="1" spc="50" dirty="0">
                <a:latin typeface="Times New Roman"/>
                <a:cs typeface="Times New Roman"/>
              </a:rPr>
              <a:t>except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Forma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geral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779398" y="2207450"/>
            <a:ext cx="2864485" cy="1186180"/>
            <a:chOff x="779398" y="2207450"/>
            <a:chExt cx="2864485" cy="1186180"/>
          </a:xfrm>
        </p:grpSpPr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85748" y="2207475"/>
              <a:ext cx="992987" cy="1178725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2657475" y="2207450"/>
              <a:ext cx="985837" cy="1185862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785748" y="2791606"/>
              <a:ext cx="2764790" cy="130175"/>
            </a:xfrm>
            <a:custGeom>
              <a:avLst/>
              <a:gdLst/>
              <a:ahLst/>
              <a:cxnLst/>
              <a:rect l="l" t="t" r="r" b="b"/>
              <a:pathLst>
                <a:path w="2764790" h="130175">
                  <a:moveTo>
                    <a:pt x="0" y="130154"/>
                  </a:moveTo>
                  <a:lnTo>
                    <a:pt x="428625" y="130154"/>
                  </a:lnTo>
                  <a:lnTo>
                    <a:pt x="428625" y="22997"/>
                  </a:lnTo>
                  <a:lnTo>
                    <a:pt x="0" y="22997"/>
                  </a:lnTo>
                  <a:lnTo>
                    <a:pt x="0" y="130154"/>
                  </a:lnTo>
                  <a:close/>
                </a:path>
                <a:path w="2764790" h="130175">
                  <a:moveTo>
                    <a:pt x="1871726" y="121010"/>
                  </a:moveTo>
                  <a:lnTo>
                    <a:pt x="2764701" y="121010"/>
                  </a:lnTo>
                  <a:lnTo>
                    <a:pt x="2764701" y="0"/>
                  </a:lnTo>
                  <a:lnTo>
                    <a:pt x="1871726" y="0"/>
                  </a:lnTo>
                  <a:lnTo>
                    <a:pt x="1871726" y="121010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604773" y="1981961"/>
            <a:ext cx="1319530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spc="10" dirty="0">
                <a:latin typeface="Times New Roman"/>
                <a:cs typeface="Times New Roman"/>
              </a:rPr>
              <a:t>Tratar</a:t>
            </a:r>
            <a:r>
              <a:rPr sz="1000" spc="30" dirty="0">
                <a:latin typeface="Times New Roman"/>
                <a:cs typeface="Times New Roman"/>
              </a:rPr>
              <a:t> </a:t>
            </a:r>
            <a:r>
              <a:rPr sz="1000" spc="20" dirty="0">
                <a:latin typeface="Times New Roman"/>
                <a:cs typeface="Times New Roman"/>
              </a:rPr>
              <a:t>qualquer</a:t>
            </a:r>
            <a:r>
              <a:rPr sz="1000" spc="5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exceção</a:t>
            </a:r>
            <a:endParaRPr sz="1000">
              <a:latin typeface="Times New Roman"/>
              <a:cs typeface="Times New Roman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355595" y="1967610"/>
            <a:ext cx="1799589" cy="1778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000" dirty="0">
                <a:latin typeface="Times New Roman"/>
                <a:cs typeface="Times New Roman"/>
              </a:rPr>
              <a:t>Tratar</a:t>
            </a:r>
            <a:r>
              <a:rPr sz="1000" spc="125" dirty="0">
                <a:latin typeface="Times New Roman"/>
                <a:cs typeface="Times New Roman"/>
              </a:rPr>
              <a:t> </a:t>
            </a:r>
            <a:r>
              <a:rPr sz="1000" spc="55" dirty="0">
                <a:latin typeface="Times New Roman"/>
                <a:cs typeface="Times New Roman"/>
              </a:rPr>
              <a:t>uma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dirty="0">
                <a:latin typeface="Times New Roman"/>
                <a:cs typeface="Times New Roman"/>
              </a:rPr>
              <a:t>determinada</a:t>
            </a:r>
            <a:r>
              <a:rPr sz="1000" spc="175" dirty="0">
                <a:latin typeface="Times New Roman"/>
                <a:cs typeface="Times New Roman"/>
              </a:rPr>
              <a:t> </a:t>
            </a:r>
            <a:r>
              <a:rPr sz="1000" spc="-10" dirty="0">
                <a:latin typeface="Times New Roman"/>
                <a:cs typeface="Times New Roman"/>
              </a:rPr>
              <a:t>exceção</a:t>
            </a:r>
            <a:endParaRPr sz="10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Instruções</a:t>
            </a:r>
            <a:r>
              <a:rPr spc="-110" dirty="0"/>
              <a:t> </a:t>
            </a:r>
            <a:r>
              <a:rPr spc="-10" dirty="0"/>
              <a:t>try-except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3952240" cy="8578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27940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20" dirty="0">
                <a:latin typeface="Times New Roman"/>
                <a:cs typeface="Times New Roman"/>
              </a:rPr>
              <a:t>Um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bloco </a:t>
            </a:r>
            <a:r>
              <a:rPr sz="1300" b="1" spc="20" dirty="0">
                <a:latin typeface="Times New Roman"/>
                <a:cs typeface="Times New Roman"/>
              </a:rPr>
              <a:t>try </a:t>
            </a:r>
            <a:r>
              <a:rPr sz="1300" spc="20" dirty="0">
                <a:latin typeface="Times New Roman"/>
                <a:cs typeface="Times New Roman"/>
              </a:rPr>
              <a:t>delimita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segmento</a:t>
            </a:r>
            <a:r>
              <a:rPr sz="1300" spc="-30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programa </a:t>
            </a:r>
            <a:r>
              <a:rPr sz="1300" spc="65" dirty="0">
                <a:latin typeface="Times New Roman"/>
                <a:cs typeface="Times New Roman"/>
              </a:rPr>
              <a:t>onde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alguma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coisa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errada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pode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acontecer</a:t>
            </a:r>
            <a:endParaRPr sz="13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1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45" dirty="0">
                <a:latin typeface="Times New Roman"/>
                <a:cs typeface="Times New Roman"/>
              </a:rPr>
              <a:t>Já</a:t>
            </a:r>
            <a:r>
              <a:rPr sz="1300" dirty="0">
                <a:latin typeface="Times New Roman"/>
                <a:cs typeface="Times New Roman"/>
              </a:rPr>
              <a:t> o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bloco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b="1" spc="60" dirty="0">
                <a:latin typeface="Times New Roman"/>
                <a:cs typeface="Times New Roman"/>
              </a:rPr>
              <a:t>except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contém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código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será </a:t>
            </a:r>
            <a:r>
              <a:rPr sz="1300" spc="-10" dirty="0">
                <a:latin typeface="Times New Roman"/>
                <a:cs typeface="Times New Roman"/>
              </a:rPr>
              <a:t>executado</a:t>
            </a:r>
            <a:endParaRPr sz="13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  <a:spcBef>
                <a:spcPts val="5"/>
              </a:spcBef>
            </a:pPr>
            <a:r>
              <a:rPr sz="1300" dirty="0">
                <a:latin typeface="Times New Roman"/>
                <a:cs typeface="Times New Roman"/>
              </a:rPr>
              <a:t>se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exceção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ocorrer</a:t>
            </a:r>
            <a:endParaRPr sz="1300">
              <a:latin typeface="Times New Roman"/>
              <a:cs typeface="Times New Roman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1357249" y="2107463"/>
            <a:ext cx="1678939" cy="878840"/>
            <a:chOff x="1357249" y="2107463"/>
            <a:chExt cx="1678939" cy="878840"/>
          </a:xfrm>
        </p:grpSpPr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357249" y="2107463"/>
              <a:ext cx="1678813" cy="878687"/>
            </a:xfrm>
            <a:prstGeom prst="rect">
              <a:avLst/>
            </a:prstGeom>
          </p:spPr>
        </p:pic>
        <p:sp>
          <p:nvSpPr>
            <p:cNvPr id="6" name="object 6"/>
            <p:cNvSpPr/>
            <p:nvPr/>
          </p:nvSpPr>
          <p:spPr>
            <a:xfrm>
              <a:off x="1571625" y="2469164"/>
              <a:ext cx="1036319" cy="107314"/>
            </a:xfrm>
            <a:custGeom>
              <a:avLst/>
              <a:gdLst/>
              <a:ahLst/>
              <a:cxnLst/>
              <a:rect l="l" t="t" r="r" b="b"/>
              <a:pathLst>
                <a:path w="1036319" h="107314">
                  <a:moveTo>
                    <a:pt x="0" y="107157"/>
                  </a:moveTo>
                  <a:lnTo>
                    <a:pt x="1035850" y="107157"/>
                  </a:lnTo>
                  <a:lnTo>
                    <a:pt x="1035850" y="0"/>
                  </a:lnTo>
                  <a:lnTo>
                    <a:pt x="0" y="0"/>
                  </a:lnTo>
                  <a:lnTo>
                    <a:pt x="0" y="107157"/>
                  </a:lnTo>
                  <a:close/>
                </a:path>
              </a:pathLst>
            </a:custGeom>
            <a:ln w="12700">
              <a:solidFill>
                <a:srgbClr val="08509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Instruções</a:t>
            </a:r>
            <a:r>
              <a:rPr spc="-110" dirty="0"/>
              <a:t> </a:t>
            </a:r>
            <a:r>
              <a:rPr spc="-10" dirty="0"/>
              <a:t>try-except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7251"/>
            <a:ext cx="3918585" cy="699135"/>
          </a:xfrm>
          <a:prstGeom prst="rect">
            <a:avLst/>
          </a:prstGeom>
        </p:spPr>
        <p:txBody>
          <a:bodyPr vert="horz" wrap="square" lIns="0" tIns="52069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09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10" dirty="0">
                <a:latin typeface="Times New Roman"/>
                <a:cs typeface="Times New Roman"/>
              </a:rPr>
              <a:t>Um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bloco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b="1" spc="10" dirty="0">
                <a:latin typeface="Times New Roman"/>
                <a:cs typeface="Times New Roman"/>
              </a:rPr>
              <a:t>try</a:t>
            </a:r>
            <a:r>
              <a:rPr sz="1300" b="1" spc="5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pode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possuir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mais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bloco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b="1" spc="50" dirty="0">
                <a:latin typeface="Times New Roman"/>
                <a:cs typeface="Times New Roman"/>
              </a:rPr>
              <a:t>except</a:t>
            </a:r>
            <a:endParaRPr sz="1300">
              <a:latin typeface="Times New Roman"/>
              <a:cs typeface="Times New Roman"/>
            </a:endParaRPr>
          </a:p>
          <a:p>
            <a:pPr marL="149225" marR="5080" indent="-139700">
              <a:lnSpc>
                <a:spcPct val="100000"/>
              </a:lnSpc>
              <a:spcBef>
                <a:spcPts val="31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Nesse caso,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cada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bloco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b="1" spc="60" dirty="0">
                <a:latin typeface="Times New Roman"/>
                <a:cs typeface="Times New Roman"/>
              </a:rPr>
              <a:t>except</a:t>
            </a:r>
            <a:r>
              <a:rPr sz="1300" b="1" spc="9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pode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tratar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tipo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35" dirty="0">
                <a:latin typeface="Times New Roman"/>
                <a:cs typeface="Times New Roman"/>
              </a:rPr>
              <a:t>de </a:t>
            </a:r>
            <a:r>
              <a:rPr sz="1300" dirty="0">
                <a:latin typeface="Times New Roman"/>
                <a:cs typeface="Times New Roman"/>
              </a:rPr>
              <a:t>exceção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específica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107313" y="2000249"/>
            <a:ext cx="2421763" cy="1028700"/>
          </a:xfrm>
          <a:prstGeom prst="rect">
            <a:avLst/>
          </a:prstGeom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Instruções</a:t>
            </a:r>
            <a:r>
              <a:rPr spc="-110" dirty="0"/>
              <a:t> </a:t>
            </a:r>
            <a:r>
              <a:rPr spc="-10" dirty="0"/>
              <a:t>try-except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3180080" cy="1914525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Algumas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exceções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já</a:t>
            </a:r>
            <a:r>
              <a:rPr sz="1300" spc="1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pré-</a:t>
            </a:r>
            <a:r>
              <a:rPr sz="1300" spc="-10" dirty="0">
                <a:latin typeface="Times New Roman"/>
                <a:cs typeface="Times New Roman"/>
              </a:rPr>
              <a:t>definidas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IOError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Erros</a:t>
            </a:r>
            <a:r>
              <a:rPr sz="1050" spc="10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19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leitura/escrita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145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arquivos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ValueError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20" dirty="0">
                <a:latin typeface="Times New Roman"/>
                <a:cs typeface="Times New Roman"/>
              </a:rPr>
              <a:t>Parâmetros</a:t>
            </a:r>
            <a:r>
              <a:rPr sz="1050" spc="25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fora</a:t>
            </a:r>
            <a:r>
              <a:rPr sz="1050" spc="30" dirty="0">
                <a:latin typeface="Times New Roman"/>
                <a:cs typeface="Times New Roman"/>
              </a:rPr>
              <a:t> </a:t>
            </a:r>
            <a:r>
              <a:rPr sz="1050" spc="55" dirty="0">
                <a:latin typeface="Times New Roman"/>
                <a:cs typeface="Times New Roman"/>
              </a:rPr>
              <a:t>do</a:t>
            </a:r>
            <a:r>
              <a:rPr sz="1050" spc="1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domínio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(exemplo,</a:t>
            </a:r>
            <a:r>
              <a:rPr sz="1050" spc="50" dirty="0">
                <a:latin typeface="Times New Roman"/>
                <a:cs typeface="Times New Roman"/>
              </a:rPr>
              <a:t> </a:t>
            </a:r>
            <a:r>
              <a:rPr sz="1050" spc="20" dirty="0">
                <a:latin typeface="Times New Roman"/>
                <a:cs typeface="Times New Roman"/>
              </a:rPr>
              <a:t>sqrt(-</a:t>
            </a:r>
            <a:r>
              <a:rPr sz="1050" spc="-25" dirty="0">
                <a:latin typeface="Times New Roman"/>
                <a:cs typeface="Times New Roman"/>
              </a:rPr>
              <a:t>1))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IndexError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Índice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fora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limites</a:t>
            </a:r>
            <a:endParaRPr sz="105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10" dirty="0">
                <a:latin typeface="Times New Roman"/>
                <a:cs typeface="Times New Roman"/>
              </a:rPr>
              <a:t>TypeError</a:t>
            </a:r>
            <a:endParaRPr sz="1200">
              <a:latin typeface="Times New Roman"/>
              <a:cs typeface="Times New Roman"/>
            </a:endParaRPr>
          </a:p>
          <a:p>
            <a:pPr marL="46990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dirty="0">
                <a:latin typeface="Times New Roman"/>
                <a:cs typeface="Times New Roman"/>
              </a:rPr>
              <a:t>Erro</a:t>
            </a:r>
            <a:r>
              <a:rPr sz="1050" spc="-3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tipos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Instruções</a:t>
            </a:r>
            <a:r>
              <a:rPr spc="-110" dirty="0"/>
              <a:t> </a:t>
            </a:r>
            <a:r>
              <a:rPr spc="-10" dirty="0"/>
              <a:t>try-finally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3841115" cy="130810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instrução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try-</a:t>
            </a:r>
            <a:r>
              <a:rPr sz="1300" b="1" spc="50" dirty="0">
                <a:latin typeface="Times New Roman"/>
                <a:cs typeface="Times New Roman"/>
              </a:rPr>
              <a:t>finally</a:t>
            </a:r>
            <a:r>
              <a:rPr sz="1300" b="1" spc="3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é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similar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b="1" dirty="0">
                <a:latin typeface="Times New Roman"/>
                <a:cs typeface="Times New Roman"/>
              </a:rPr>
              <a:t>try-</a:t>
            </a:r>
            <a:r>
              <a:rPr sz="1300" b="1" spc="50" dirty="0">
                <a:latin typeface="Times New Roman"/>
                <a:cs typeface="Times New Roman"/>
              </a:rPr>
              <a:t>except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-70" dirty="0">
                <a:latin typeface="Times New Roman"/>
                <a:cs typeface="Times New Roman"/>
              </a:rPr>
              <a:t>A</a:t>
            </a:r>
            <a:r>
              <a:rPr sz="1200" spc="1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instrução</a:t>
            </a:r>
            <a:r>
              <a:rPr sz="1200" spc="160" dirty="0">
                <a:latin typeface="Times New Roman"/>
                <a:cs typeface="Times New Roman"/>
              </a:rPr>
              <a:t> </a:t>
            </a:r>
            <a:r>
              <a:rPr sz="1200" b="1" spc="45" dirty="0">
                <a:latin typeface="Times New Roman"/>
                <a:cs typeface="Times New Roman"/>
              </a:rPr>
              <a:t>finally</a:t>
            </a:r>
            <a:r>
              <a:rPr sz="1200" b="1" spc="114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sempre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executada</a:t>
            </a:r>
            <a:endParaRPr sz="1200">
              <a:latin typeface="Times New Roman"/>
              <a:cs typeface="Times New Roman"/>
            </a:endParaRPr>
          </a:p>
          <a:p>
            <a:pPr marL="330200" marR="5080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90" dirty="0">
                <a:latin typeface="Times New Roman"/>
                <a:cs typeface="Times New Roman"/>
              </a:rPr>
              <a:t>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código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estiver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no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bloco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b="1" spc="45" dirty="0">
                <a:latin typeface="Times New Roman"/>
                <a:cs typeface="Times New Roman"/>
              </a:rPr>
              <a:t>finally</a:t>
            </a:r>
            <a:r>
              <a:rPr sz="1200" b="1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sempre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será 	</a:t>
            </a:r>
            <a:r>
              <a:rPr sz="1200" spc="10" dirty="0">
                <a:latin typeface="Times New Roman"/>
                <a:cs typeface="Times New Roman"/>
              </a:rPr>
              <a:t>executado,</a:t>
            </a:r>
            <a:r>
              <a:rPr sz="1200" spc="60" dirty="0">
                <a:latin typeface="Times New Roman"/>
                <a:cs typeface="Times New Roman"/>
              </a:rPr>
              <a:t> independentemente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 ocorre </a:t>
            </a:r>
            <a:r>
              <a:rPr sz="1200" spc="55" dirty="0">
                <a:latin typeface="Times New Roman"/>
                <a:cs typeface="Times New Roman"/>
              </a:rPr>
              <a:t>ou não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uma 	</a:t>
            </a:r>
            <a:r>
              <a:rPr sz="1200" spc="-10" dirty="0">
                <a:latin typeface="Times New Roman"/>
                <a:cs typeface="Times New Roman"/>
              </a:rPr>
              <a:t>exceção</a:t>
            </a:r>
            <a:endParaRPr sz="1200">
              <a:latin typeface="Times New Roman"/>
              <a:cs typeface="Times New Roman"/>
            </a:endParaRPr>
          </a:p>
          <a:p>
            <a:pPr marL="149860" indent="-139700">
              <a:lnSpc>
                <a:spcPct val="100000"/>
              </a:lnSpc>
              <a:spcBef>
                <a:spcPts val="300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Forma</a:t>
            </a:r>
            <a:r>
              <a:rPr sz="1300" spc="10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geral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1750186" y="2107374"/>
            <a:ext cx="1007262" cy="1214437"/>
          </a:xfrm>
          <a:prstGeom prst="rect">
            <a:avLst/>
          </a:prstGeom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Instruções</a:t>
            </a:r>
            <a:r>
              <a:rPr spc="-110" dirty="0"/>
              <a:t> </a:t>
            </a:r>
            <a:r>
              <a:rPr spc="-10" dirty="0"/>
              <a:t>try-finally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pc="-70" dirty="0"/>
              <a:t>A</a:t>
            </a:r>
            <a:r>
              <a:rPr spc="10" dirty="0"/>
              <a:t> </a:t>
            </a:r>
            <a:r>
              <a:rPr spc="50" dirty="0"/>
              <a:t>instrução</a:t>
            </a:r>
            <a:r>
              <a:rPr spc="30" dirty="0"/>
              <a:t> </a:t>
            </a:r>
            <a:r>
              <a:rPr b="1" spc="50" dirty="0">
                <a:latin typeface="Times New Roman"/>
                <a:cs typeface="Times New Roman"/>
              </a:rPr>
              <a:t>finally</a:t>
            </a:r>
            <a:r>
              <a:rPr b="1" spc="-10" dirty="0">
                <a:latin typeface="Times New Roman"/>
                <a:cs typeface="Times New Roman"/>
              </a:rPr>
              <a:t> </a:t>
            </a:r>
            <a:r>
              <a:rPr dirty="0"/>
              <a:t>é</a:t>
            </a:r>
            <a:r>
              <a:rPr spc="10" dirty="0"/>
              <a:t> </a:t>
            </a:r>
            <a:r>
              <a:rPr spc="55" dirty="0"/>
              <a:t>muito</a:t>
            </a:r>
            <a:r>
              <a:rPr spc="-20" dirty="0"/>
              <a:t> </a:t>
            </a:r>
            <a:r>
              <a:rPr dirty="0"/>
              <a:t>útil</a:t>
            </a:r>
            <a:r>
              <a:rPr spc="10" dirty="0"/>
              <a:t> </a:t>
            </a:r>
            <a:r>
              <a:rPr spc="70" dirty="0"/>
              <a:t>quando</a:t>
            </a:r>
            <a:r>
              <a:rPr spc="-20" dirty="0"/>
              <a:t> </a:t>
            </a:r>
            <a:r>
              <a:rPr spc="40" dirty="0"/>
              <a:t>queremos </a:t>
            </a:r>
            <a:r>
              <a:rPr spc="10" dirty="0"/>
              <a:t>liberar</a:t>
            </a:r>
            <a:r>
              <a:rPr spc="105" dirty="0"/>
              <a:t> </a:t>
            </a:r>
            <a:r>
              <a:rPr spc="10" dirty="0"/>
              <a:t>algum</a:t>
            </a:r>
            <a:r>
              <a:rPr spc="140" dirty="0"/>
              <a:t> </a:t>
            </a:r>
            <a:r>
              <a:rPr spc="10" dirty="0"/>
              <a:t>recurso</a:t>
            </a:r>
            <a:r>
              <a:rPr spc="175" dirty="0"/>
              <a:t> </a:t>
            </a:r>
            <a:r>
              <a:rPr spc="10" dirty="0"/>
              <a:t>utilizado,</a:t>
            </a:r>
            <a:r>
              <a:rPr spc="155" dirty="0"/>
              <a:t> </a:t>
            </a:r>
            <a:r>
              <a:rPr spc="10" dirty="0"/>
              <a:t>como</a:t>
            </a:r>
            <a:r>
              <a:rPr spc="125" dirty="0"/>
              <a:t> </a:t>
            </a:r>
            <a:r>
              <a:rPr spc="10" dirty="0"/>
              <a:t>fechar</a:t>
            </a:r>
            <a:r>
              <a:rPr spc="95" dirty="0"/>
              <a:t> </a:t>
            </a:r>
            <a:r>
              <a:rPr spc="-10" dirty="0"/>
              <a:t>arquivo</a:t>
            </a: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Assim,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mesmo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dê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na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leitura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arquivo,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50" dirty="0">
                <a:latin typeface="Times New Roman"/>
                <a:cs typeface="Times New Roman"/>
              </a:rPr>
              <a:t>o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spc="60" dirty="0"/>
              <a:t>mesmo</a:t>
            </a:r>
            <a:r>
              <a:rPr sz="1200" spc="-10" dirty="0"/>
              <a:t> </a:t>
            </a:r>
            <a:r>
              <a:rPr sz="1200" dirty="0"/>
              <a:t>será</a:t>
            </a:r>
            <a:r>
              <a:rPr sz="1200" spc="45" dirty="0"/>
              <a:t> </a:t>
            </a:r>
            <a:r>
              <a:rPr sz="1200" spc="-10" dirty="0"/>
              <a:t>fechado.</a:t>
            </a:r>
            <a:endParaRPr sz="1200"/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821563" y="1771942"/>
            <a:ext cx="2964688" cy="1647825"/>
          </a:xfrm>
          <a:prstGeom prst="rect">
            <a:avLst/>
          </a:prstGeom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Instruções</a:t>
            </a:r>
            <a:r>
              <a:rPr spc="-110" dirty="0"/>
              <a:t> </a:t>
            </a:r>
            <a:r>
              <a:rPr spc="-10" dirty="0"/>
              <a:t>try-finally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941445" cy="4216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spc="20" dirty="0">
                <a:latin typeface="Times New Roman"/>
                <a:cs typeface="Times New Roman"/>
              </a:rPr>
              <a:t>Pode-se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ainda</a:t>
            </a:r>
            <a:r>
              <a:rPr sz="1300" spc="3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usar</a:t>
            </a:r>
            <a:r>
              <a:rPr sz="1300" spc="-25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as</a:t>
            </a:r>
            <a:r>
              <a:rPr sz="1300" spc="5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instruções</a:t>
            </a:r>
            <a:r>
              <a:rPr sz="1300" spc="80" dirty="0">
                <a:latin typeface="Times New Roman"/>
                <a:cs typeface="Times New Roman"/>
              </a:rPr>
              <a:t> </a:t>
            </a:r>
            <a:r>
              <a:rPr sz="1300" b="1" spc="20" dirty="0">
                <a:latin typeface="Times New Roman"/>
                <a:cs typeface="Times New Roman"/>
              </a:rPr>
              <a:t>try</a:t>
            </a:r>
            <a:r>
              <a:rPr sz="1300" spc="20" dirty="0">
                <a:latin typeface="Times New Roman"/>
                <a:cs typeface="Times New Roman"/>
              </a:rPr>
              <a:t>,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b="1" spc="60" dirty="0">
                <a:latin typeface="Times New Roman"/>
                <a:cs typeface="Times New Roman"/>
              </a:rPr>
              <a:t>except</a:t>
            </a:r>
            <a:r>
              <a:rPr sz="1300" b="1" spc="40" dirty="0">
                <a:latin typeface="Times New Roman"/>
                <a:cs typeface="Times New Roman"/>
              </a:rPr>
              <a:t> </a:t>
            </a:r>
            <a:r>
              <a:rPr sz="1300" spc="20" dirty="0">
                <a:latin typeface="Times New Roman"/>
                <a:cs typeface="Times New Roman"/>
              </a:rPr>
              <a:t>e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b="1" spc="40" dirty="0">
                <a:latin typeface="Times New Roman"/>
                <a:cs typeface="Times New Roman"/>
              </a:rPr>
              <a:t>finally</a:t>
            </a:r>
            <a:endParaRPr sz="1300">
              <a:latin typeface="Times New Roman"/>
              <a:cs typeface="Times New Roman"/>
            </a:endParaRPr>
          </a:p>
          <a:p>
            <a:pPr marL="149225">
              <a:lnSpc>
                <a:spcPct val="100000"/>
              </a:lnSpc>
            </a:pPr>
            <a:r>
              <a:rPr sz="1300" spc="65" dirty="0">
                <a:latin typeface="Times New Roman"/>
                <a:cs typeface="Times New Roman"/>
              </a:rPr>
              <a:t>em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conjunto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64337" y="1400174"/>
            <a:ext cx="3336163" cy="1993138"/>
          </a:xfrm>
          <a:prstGeom prst="rect">
            <a:avLst/>
          </a:prstGeom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Material</a:t>
            </a:r>
            <a:r>
              <a:rPr spc="-135" dirty="0"/>
              <a:t> </a:t>
            </a:r>
            <a:r>
              <a:rPr spc="-10" dirty="0"/>
              <a:t>Complementar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2978150" cy="202311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Vídeo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Aulas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34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Arquivos: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definição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2"/>
              </a:rPr>
              <a:t>https://youtu.be/1ZFe-</a:t>
            </a: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2"/>
              </a:rPr>
              <a:t>OqMB28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 </a:t>
            </a:r>
            <a:r>
              <a:rPr sz="1200" spc="-45" dirty="0">
                <a:latin typeface="Times New Roman"/>
                <a:cs typeface="Times New Roman"/>
              </a:rPr>
              <a:t>35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Arquivos: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abrindo</a:t>
            </a:r>
            <a:r>
              <a:rPr sz="1200" spc="-2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10" dirty="0">
                <a:latin typeface="Times New Roman"/>
                <a:cs typeface="Times New Roman"/>
              </a:rPr>
              <a:t> fechando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35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3"/>
              </a:rPr>
              <a:t>https://youtu.be/vtc5P6V_8t8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36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Arquivos: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leitura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escrita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4"/>
              </a:rPr>
              <a:t>https://youtu.be/VscBZSm4K10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dirty="0">
                <a:latin typeface="Times New Roman"/>
                <a:cs typeface="Times New Roman"/>
              </a:rPr>
              <a:t>Aula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37</a:t>
            </a:r>
            <a:r>
              <a:rPr sz="1200" spc="10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-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Tratamento</a:t>
            </a:r>
            <a:r>
              <a:rPr sz="1200" spc="55" dirty="0">
                <a:latin typeface="Times New Roman"/>
                <a:cs typeface="Times New Roman"/>
              </a:rPr>
              <a:t> de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erros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exceções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u="sng" spc="-10" dirty="0">
                <a:solidFill>
                  <a:srgbClr val="F49100"/>
                </a:solidFill>
                <a:uFill>
                  <a:solidFill>
                    <a:srgbClr val="F49100"/>
                  </a:solidFill>
                </a:uFill>
                <a:latin typeface="Times New Roman"/>
                <a:cs typeface="Times New Roman"/>
                <a:hlinkClick r:id="rId5"/>
              </a:rPr>
              <a:t>https://youtu.be/FxCEHvk3SjI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Tipos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Arquivos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pc="10" dirty="0"/>
              <a:t>Basicamente,</a:t>
            </a:r>
            <a:r>
              <a:rPr spc="80" dirty="0"/>
              <a:t> </a:t>
            </a:r>
            <a:r>
              <a:rPr spc="10" dirty="0"/>
              <a:t>a</a:t>
            </a:r>
            <a:r>
              <a:rPr spc="80" dirty="0"/>
              <a:t> </a:t>
            </a:r>
            <a:r>
              <a:rPr spc="10" dirty="0"/>
              <a:t>linguagem</a:t>
            </a:r>
            <a:r>
              <a:rPr spc="155" dirty="0"/>
              <a:t> </a:t>
            </a:r>
            <a:r>
              <a:rPr spc="55" dirty="0"/>
              <a:t>Python</a:t>
            </a:r>
            <a:r>
              <a:rPr spc="95" dirty="0"/>
              <a:t> </a:t>
            </a:r>
            <a:r>
              <a:rPr spc="50" dirty="0"/>
              <a:t>trabalha</a:t>
            </a:r>
            <a:r>
              <a:rPr spc="70" dirty="0"/>
              <a:t> </a:t>
            </a:r>
            <a:r>
              <a:rPr spc="10" dirty="0"/>
              <a:t>com</a:t>
            </a:r>
            <a:r>
              <a:rPr spc="65" dirty="0"/>
              <a:t> </a:t>
            </a:r>
            <a:r>
              <a:rPr spc="-20" dirty="0"/>
              <a:t>dois </a:t>
            </a:r>
            <a:r>
              <a:rPr dirty="0"/>
              <a:t>tipos</a:t>
            </a:r>
            <a:r>
              <a:rPr spc="65" dirty="0"/>
              <a:t> </a:t>
            </a:r>
            <a:r>
              <a:rPr spc="60" dirty="0"/>
              <a:t>de </a:t>
            </a:r>
            <a:r>
              <a:rPr spc="-10" dirty="0"/>
              <a:t>arquivos</a:t>
            </a: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spc="10" dirty="0">
                <a:latin typeface="Times New Roman"/>
                <a:cs typeface="Times New Roman"/>
              </a:rPr>
              <a:t>arquivo</a:t>
            </a:r>
            <a:r>
              <a:rPr sz="1200" b="1" spc="140" dirty="0">
                <a:latin typeface="Times New Roman"/>
                <a:cs typeface="Times New Roman"/>
              </a:rPr>
              <a:t> </a:t>
            </a:r>
            <a:r>
              <a:rPr sz="1200" b="1" spc="55" dirty="0">
                <a:latin typeface="Times New Roman"/>
                <a:cs typeface="Times New Roman"/>
              </a:rPr>
              <a:t>texto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b="1" spc="10" dirty="0">
                <a:latin typeface="Times New Roman"/>
                <a:cs typeface="Times New Roman"/>
              </a:rPr>
              <a:t>arquivo</a:t>
            </a:r>
            <a:r>
              <a:rPr sz="1200" b="1" spc="155" dirty="0">
                <a:latin typeface="Times New Roman"/>
                <a:cs typeface="Times New Roman"/>
              </a:rPr>
              <a:t> </a:t>
            </a:r>
            <a:r>
              <a:rPr sz="1200" b="1" spc="50" dirty="0">
                <a:latin typeface="Times New Roman"/>
                <a:cs typeface="Times New Roman"/>
              </a:rPr>
              <a:t>binário</a:t>
            </a:r>
            <a:endParaRPr sz="12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Tipos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Arquivos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25678"/>
            <a:ext cx="3866515" cy="1424940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texto</a:t>
            </a:r>
            <a:endParaRPr sz="1300">
              <a:latin typeface="Times New Roman"/>
              <a:cs typeface="Times New Roman"/>
            </a:endParaRPr>
          </a:p>
          <a:p>
            <a:pPr marL="330200" marR="80010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50" dirty="0">
                <a:latin typeface="Times New Roman"/>
                <a:cs typeface="Times New Roman"/>
              </a:rPr>
              <a:t>armazena</a:t>
            </a:r>
            <a:r>
              <a:rPr sz="1200" spc="-1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caracteres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que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podem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ser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35" dirty="0">
                <a:latin typeface="Times New Roman"/>
                <a:cs typeface="Times New Roman"/>
              </a:rPr>
              <a:t>mostrados 	</a:t>
            </a:r>
            <a:r>
              <a:rPr sz="1200" spc="50" dirty="0">
                <a:latin typeface="Times New Roman"/>
                <a:cs typeface="Times New Roman"/>
              </a:rPr>
              <a:t>diretamente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na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tela </a:t>
            </a:r>
            <a:r>
              <a:rPr sz="1200" spc="55" dirty="0">
                <a:latin typeface="Times New Roman"/>
                <a:cs typeface="Times New Roman"/>
              </a:rPr>
              <a:t>ou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modificados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por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85" dirty="0">
                <a:latin typeface="Times New Roman"/>
                <a:cs typeface="Times New Roman"/>
              </a:rPr>
              <a:t>um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editor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de 	</a:t>
            </a:r>
            <a:r>
              <a:rPr sz="1200" dirty="0">
                <a:latin typeface="Times New Roman"/>
                <a:cs typeface="Times New Roman"/>
              </a:rPr>
              <a:t>textos</a:t>
            </a:r>
            <a:r>
              <a:rPr sz="1200" spc="6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simples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como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o</a:t>
            </a:r>
            <a:r>
              <a:rPr sz="1200" spc="9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Bloco</a:t>
            </a:r>
            <a:r>
              <a:rPr sz="1200" spc="55" dirty="0">
                <a:latin typeface="Times New Roman"/>
                <a:cs typeface="Times New Roman"/>
              </a:rPr>
              <a:t> de</a:t>
            </a:r>
            <a:r>
              <a:rPr sz="1200" spc="8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Notas.</a:t>
            </a:r>
            <a:endParaRPr sz="12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55" dirty="0">
                <a:latin typeface="Times New Roman"/>
                <a:cs typeface="Times New Roman"/>
              </a:rPr>
              <a:t>Os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dados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são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gravados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como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caracteres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8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-20" dirty="0">
                <a:latin typeface="Times New Roman"/>
                <a:cs typeface="Times New Roman"/>
              </a:rPr>
              <a:t>bits.</a:t>
            </a:r>
            <a:endParaRPr sz="1200">
              <a:latin typeface="Times New Roman"/>
              <a:cs typeface="Times New Roman"/>
            </a:endParaRPr>
          </a:p>
          <a:p>
            <a:pPr marL="469900" marR="508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-10" dirty="0">
                <a:latin typeface="Times New Roman"/>
                <a:cs typeface="Times New Roman"/>
              </a:rPr>
              <a:t>Ex.:</a:t>
            </a:r>
            <a:r>
              <a:rPr sz="1050" spc="1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Um</a:t>
            </a:r>
            <a:r>
              <a:rPr sz="1050" spc="105" dirty="0">
                <a:latin typeface="Times New Roman"/>
                <a:cs typeface="Times New Roman"/>
              </a:rPr>
              <a:t> </a:t>
            </a:r>
            <a:r>
              <a:rPr sz="1050" spc="60" dirty="0">
                <a:latin typeface="Times New Roman"/>
                <a:cs typeface="Times New Roman"/>
              </a:rPr>
              <a:t>número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inteiro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32</a:t>
            </a:r>
            <a:r>
              <a:rPr sz="1050" spc="114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bits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com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8</a:t>
            </a:r>
            <a:r>
              <a:rPr sz="1050" spc="6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dígitos</a:t>
            </a:r>
            <a:r>
              <a:rPr sz="1050" spc="1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ocupará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64 </a:t>
            </a:r>
            <a:r>
              <a:rPr sz="1050" dirty="0">
                <a:latin typeface="Times New Roman"/>
                <a:cs typeface="Times New Roman"/>
              </a:rPr>
              <a:t>bits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60" dirty="0">
                <a:latin typeface="Times New Roman"/>
                <a:cs typeface="Times New Roman"/>
              </a:rPr>
              <a:t>no</a:t>
            </a:r>
            <a:r>
              <a:rPr sz="1050" spc="3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arquivo</a:t>
            </a:r>
            <a:r>
              <a:rPr sz="1050" spc="4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(8</a:t>
            </a:r>
            <a:r>
              <a:rPr sz="1050" spc="114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bits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spc="50" dirty="0">
                <a:latin typeface="Times New Roman"/>
                <a:cs typeface="Times New Roman"/>
              </a:rPr>
              <a:t>por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dígito).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Tipos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Arquivos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26314"/>
            <a:ext cx="3909060" cy="1777364"/>
          </a:xfrm>
          <a:prstGeom prst="rect">
            <a:avLst/>
          </a:prstGeom>
        </p:spPr>
        <p:txBody>
          <a:bodyPr vert="horz" wrap="square" lIns="0" tIns="5397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42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binário</a:t>
            </a:r>
            <a:endParaRPr sz="1300">
              <a:latin typeface="Times New Roman"/>
              <a:cs typeface="Times New Roman"/>
            </a:endParaRPr>
          </a:p>
          <a:p>
            <a:pPr marL="330200" marR="25082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spc="50" dirty="0">
                <a:latin typeface="Times New Roman"/>
                <a:cs typeface="Times New Roman"/>
              </a:rPr>
              <a:t>armazena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sequência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bits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está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sujeita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as 	</a:t>
            </a:r>
            <a:r>
              <a:rPr sz="1200" spc="20" dirty="0">
                <a:latin typeface="Times New Roman"/>
                <a:cs typeface="Times New Roman"/>
              </a:rPr>
              <a:t>convenções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dos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programas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20" dirty="0">
                <a:latin typeface="Times New Roman"/>
                <a:cs typeface="Times New Roman"/>
              </a:rPr>
              <a:t>o </a:t>
            </a:r>
            <a:r>
              <a:rPr sz="1200" spc="-10" dirty="0">
                <a:latin typeface="Times New Roman"/>
                <a:cs typeface="Times New Roman"/>
              </a:rPr>
              <a:t>gerou.</a:t>
            </a:r>
            <a:endParaRPr sz="1200">
              <a:latin typeface="Times New Roman"/>
              <a:cs typeface="Times New Roman"/>
            </a:endParaRPr>
          </a:p>
          <a:p>
            <a:pPr marL="469900" marR="5080" lvl="2" indent="-123825">
              <a:lnSpc>
                <a:spcPct val="100000"/>
              </a:lnSpc>
              <a:spcBef>
                <a:spcPts val="254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-30" dirty="0">
                <a:latin typeface="Times New Roman"/>
                <a:cs typeface="Times New Roman"/>
              </a:rPr>
              <a:t>Ex:</a:t>
            </a:r>
            <a:r>
              <a:rPr sz="1050" spc="25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arquivos</a:t>
            </a:r>
            <a:r>
              <a:rPr sz="1050" spc="14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executáveis,</a:t>
            </a:r>
            <a:r>
              <a:rPr sz="1050" spc="17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arquivos</a:t>
            </a:r>
            <a:r>
              <a:rPr sz="1050" spc="14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compactados,</a:t>
            </a:r>
            <a:r>
              <a:rPr sz="1050" spc="19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arquivos</a:t>
            </a:r>
            <a:r>
              <a:rPr sz="1050" spc="105" dirty="0">
                <a:latin typeface="Times New Roman"/>
                <a:cs typeface="Times New Roman"/>
              </a:rPr>
              <a:t> </a:t>
            </a:r>
            <a:r>
              <a:rPr sz="1050" spc="15" dirty="0">
                <a:latin typeface="Times New Roman"/>
                <a:cs typeface="Times New Roman"/>
              </a:rPr>
              <a:t>de </a:t>
            </a:r>
            <a:r>
              <a:rPr sz="1050" spc="10" dirty="0">
                <a:latin typeface="Times New Roman"/>
                <a:cs typeface="Times New Roman"/>
              </a:rPr>
              <a:t>registros,</a:t>
            </a:r>
            <a:r>
              <a:rPr sz="1050" spc="85" dirty="0">
                <a:latin typeface="Times New Roman"/>
                <a:cs typeface="Times New Roman"/>
              </a:rPr>
              <a:t> </a:t>
            </a:r>
            <a:r>
              <a:rPr sz="1050" spc="-20" dirty="0">
                <a:latin typeface="Times New Roman"/>
                <a:cs typeface="Times New Roman"/>
              </a:rPr>
              <a:t>etc.</a:t>
            </a:r>
            <a:endParaRPr sz="1050">
              <a:latin typeface="Times New Roman"/>
              <a:cs typeface="Times New Roman"/>
            </a:endParaRPr>
          </a:p>
          <a:p>
            <a:pPr marL="330200" marR="245745" lvl="1" indent="-121920">
              <a:lnSpc>
                <a:spcPct val="100000"/>
              </a:lnSpc>
              <a:spcBef>
                <a:spcPts val="28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os</a:t>
            </a:r>
            <a:r>
              <a:rPr sz="1200" spc="30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dados </a:t>
            </a:r>
            <a:r>
              <a:rPr sz="1200" dirty="0">
                <a:latin typeface="Times New Roman"/>
                <a:cs typeface="Times New Roman"/>
              </a:rPr>
              <a:t>são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gravados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na</a:t>
            </a:r>
            <a:r>
              <a:rPr sz="1200" spc="5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forma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binária</a:t>
            </a:r>
            <a:r>
              <a:rPr sz="1200" spc="65" dirty="0">
                <a:latin typeface="Times New Roman"/>
                <a:cs typeface="Times New Roman"/>
              </a:rPr>
              <a:t> </a:t>
            </a:r>
            <a:r>
              <a:rPr sz="1200" spc="50" dirty="0">
                <a:latin typeface="Times New Roman"/>
                <a:cs typeface="Times New Roman"/>
              </a:rPr>
              <a:t>(do</a:t>
            </a:r>
            <a:r>
              <a:rPr sz="1200" spc="7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mesmo 	</a:t>
            </a:r>
            <a:r>
              <a:rPr sz="1200" spc="60" dirty="0">
                <a:latin typeface="Times New Roman"/>
                <a:cs typeface="Times New Roman"/>
              </a:rPr>
              <a:t>modo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estão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na</a:t>
            </a:r>
            <a:r>
              <a:rPr sz="1200" spc="4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memória).</a:t>
            </a:r>
            <a:endParaRPr sz="1200">
              <a:latin typeface="Times New Roman"/>
              <a:cs typeface="Times New Roman"/>
            </a:endParaRPr>
          </a:p>
          <a:p>
            <a:pPr marL="469900" marR="86360" lvl="2" indent="-123825">
              <a:lnSpc>
                <a:spcPct val="100000"/>
              </a:lnSpc>
              <a:spcBef>
                <a:spcPts val="260"/>
              </a:spcBef>
              <a:buClr>
                <a:srgbClr val="009DD9"/>
              </a:buClr>
              <a:buSzPct val="66666"/>
              <a:buFont typeface="DejaVu Sans"/>
              <a:buChar char="⚫"/>
              <a:tabLst>
                <a:tab pos="469900" algn="l"/>
              </a:tabLst>
            </a:pPr>
            <a:r>
              <a:rPr sz="1050" spc="-10" dirty="0">
                <a:latin typeface="Times New Roman"/>
                <a:cs typeface="Times New Roman"/>
              </a:rPr>
              <a:t>Ex.:</a:t>
            </a:r>
            <a:r>
              <a:rPr sz="1050" spc="90" dirty="0">
                <a:latin typeface="Times New Roman"/>
                <a:cs typeface="Times New Roman"/>
              </a:rPr>
              <a:t> </a:t>
            </a:r>
            <a:r>
              <a:rPr sz="1050" spc="80" dirty="0">
                <a:latin typeface="Times New Roman"/>
                <a:cs typeface="Times New Roman"/>
              </a:rPr>
              <a:t>um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spc="60" dirty="0">
                <a:latin typeface="Times New Roman"/>
                <a:cs typeface="Times New Roman"/>
              </a:rPr>
              <a:t>número</a:t>
            </a:r>
            <a:r>
              <a:rPr sz="1050" spc="5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inteiro </a:t>
            </a:r>
            <a:r>
              <a:rPr sz="1050" spc="50" dirty="0">
                <a:latin typeface="Times New Roman"/>
                <a:cs typeface="Times New Roman"/>
              </a:rPr>
              <a:t>de</a:t>
            </a:r>
            <a:r>
              <a:rPr sz="1050" spc="7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32</a:t>
            </a:r>
            <a:r>
              <a:rPr sz="1050" spc="12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bits</a:t>
            </a:r>
            <a:r>
              <a:rPr sz="1050" spc="4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com</a:t>
            </a:r>
            <a:r>
              <a:rPr sz="1050" spc="7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8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dígitos</a:t>
            </a:r>
            <a:r>
              <a:rPr sz="1050" spc="5" dirty="0">
                <a:latin typeface="Times New Roman"/>
                <a:cs typeface="Times New Roman"/>
              </a:rPr>
              <a:t> </a:t>
            </a:r>
            <a:r>
              <a:rPr sz="1050" dirty="0">
                <a:latin typeface="Times New Roman"/>
                <a:cs typeface="Times New Roman"/>
              </a:rPr>
              <a:t>ocupará</a:t>
            </a:r>
            <a:r>
              <a:rPr sz="1050" spc="60" dirty="0">
                <a:latin typeface="Times New Roman"/>
                <a:cs typeface="Times New Roman"/>
              </a:rPr>
              <a:t> </a:t>
            </a:r>
            <a:r>
              <a:rPr sz="1050" spc="-25" dirty="0">
                <a:latin typeface="Times New Roman"/>
                <a:cs typeface="Times New Roman"/>
              </a:rPr>
              <a:t>32 </a:t>
            </a:r>
            <a:r>
              <a:rPr sz="1050" dirty="0">
                <a:latin typeface="Times New Roman"/>
                <a:cs typeface="Times New Roman"/>
              </a:rPr>
              <a:t>bits</a:t>
            </a:r>
            <a:r>
              <a:rPr sz="1050" spc="60" dirty="0">
                <a:latin typeface="Times New Roman"/>
                <a:cs typeface="Times New Roman"/>
              </a:rPr>
              <a:t> no</a:t>
            </a:r>
            <a:r>
              <a:rPr sz="1050" spc="20" dirty="0">
                <a:latin typeface="Times New Roman"/>
                <a:cs typeface="Times New Roman"/>
              </a:rPr>
              <a:t> </a:t>
            </a:r>
            <a:r>
              <a:rPr sz="1050" spc="-10" dirty="0">
                <a:latin typeface="Times New Roman"/>
                <a:cs typeface="Times New Roman"/>
              </a:rPr>
              <a:t>arquivo.</a:t>
            </a:r>
            <a:endParaRPr sz="105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Tipos</a:t>
            </a:r>
            <a:r>
              <a:rPr spc="-25" dirty="0"/>
              <a:t> </a:t>
            </a:r>
            <a:r>
              <a:rPr dirty="0"/>
              <a:t>de</a:t>
            </a:r>
            <a:r>
              <a:rPr spc="-25" dirty="0"/>
              <a:t> </a:t>
            </a:r>
            <a:r>
              <a:rPr spc="-10" dirty="0"/>
              <a:t>Arquivos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637279" cy="108204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508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-30" dirty="0">
                <a:latin typeface="Times New Roman"/>
                <a:cs typeface="Times New Roman"/>
              </a:rPr>
              <a:t>Ex: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Os</a:t>
            </a:r>
            <a:r>
              <a:rPr sz="1300" spc="-1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dois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45" dirty="0">
                <a:latin typeface="Times New Roman"/>
                <a:cs typeface="Times New Roman"/>
              </a:rPr>
              <a:t>trechos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1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abaixo</a:t>
            </a:r>
            <a:r>
              <a:rPr sz="1300" spc="1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possuem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spc="-25" dirty="0">
                <a:latin typeface="Times New Roman"/>
                <a:cs typeface="Times New Roman"/>
              </a:rPr>
              <a:t>os </a:t>
            </a:r>
            <a:r>
              <a:rPr sz="1300" spc="60" dirty="0">
                <a:latin typeface="Times New Roman"/>
                <a:cs typeface="Times New Roman"/>
              </a:rPr>
              <a:t>mesmo</a:t>
            </a:r>
            <a:r>
              <a:rPr sz="1300" spc="-7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dados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spc="-50" dirty="0">
                <a:latin typeface="Times New Roman"/>
                <a:cs typeface="Times New Roman"/>
              </a:rPr>
              <a:t>:</a:t>
            </a:r>
            <a:endParaRPr sz="1300">
              <a:latin typeface="Times New Roman"/>
              <a:cs typeface="Times New Roman"/>
            </a:endParaRPr>
          </a:p>
          <a:p>
            <a:pPr marL="208915" marR="2245995">
              <a:lnSpc>
                <a:spcPct val="120000"/>
              </a:lnSpc>
              <a:spcBef>
                <a:spcPts val="15"/>
              </a:spcBef>
            </a:pPr>
            <a:r>
              <a:rPr sz="1200" spc="65" dirty="0">
                <a:latin typeface="Times New Roman"/>
                <a:cs typeface="Times New Roman"/>
              </a:rPr>
              <a:t>nome</a:t>
            </a:r>
            <a:r>
              <a:rPr sz="1200" spc="-4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 </a:t>
            </a:r>
            <a:r>
              <a:rPr sz="1200" spc="-25" dirty="0">
                <a:latin typeface="Times New Roman"/>
                <a:cs typeface="Times New Roman"/>
              </a:rPr>
              <a:t>“Ricardo”; </a:t>
            </a:r>
            <a:r>
              <a:rPr sz="1200" dirty="0">
                <a:latin typeface="Times New Roman"/>
                <a:cs typeface="Times New Roman"/>
              </a:rPr>
              <a:t>i</a:t>
            </a:r>
            <a:r>
              <a:rPr sz="1200" spc="-1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30;</a:t>
            </a:r>
            <a:endParaRPr sz="1200">
              <a:latin typeface="Times New Roman"/>
              <a:cs typeface="Times New Roman"/>
            </a:endParaRPr>
          </a:p>
          <a:p>
            <a:pPr marL="208915">
              <a:lnSpc>
                <a:spcPct val="100000"/>
              </a:lnSpc>
              <a:spcBef>
                <a:spcPts val="290"/>
              </a:spcBef>
            </a:pP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-3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=</a:t>
            </a:r>
            <a:r>
              <a:rPr sz="1200" spc="15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1.74;</a:t>
            </a:r>
            <a:endParaRPr sz="1200">
              <a:latin typeface="Times New Roman"/>
              <a:cs typeface="Times New Roman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23900" y="2095436"/>
            <a:ext cx="3100324" cy="1004887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Manipulando</a:t>
            </a:r>
            <a:r>
              <a:rPr spc="-55" dirty="0"/>
              <a:t> </a:t>
            </a:r>
            <a:r>
              <a:rPr spc="-10" dirty="0"/>
              <a:t>arquivos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261874" y="968120"/>
            <a:ext cx="4049395" cy="1662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225" marR="88265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-70" dirty="0">
                <a:latin typeface="Times New Roman"/>
                <a:cs typeface="Times New Roman"/>
              </a:rPr>
              <a:t>A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linguagem</a:t>
            </a:r>
            <a:r>
              <a:rPr sz="1300" spc="14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Python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possui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spc="70" dirty="0">
                <a:latin typeface="Times New Roman"/>
                <a:cs typeface="Times New Roman"/>
              </a:rPr>
              <a:t>uma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série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funções</a:t>
            </a:r>
            <a:r>
              <a:rPr sz="1300" spc="90" dirty="0">
                <a:latin typeface="Times New Roman"/>
                <a:cs typeface="Times New Roman"/>
              </a:rPr>
              <a:t> </a:t>
            </a:r>
            <a:r>
              <a:rPr sz="1300" spc="-20" dirty="0">
                <a:latin typeface="Times New Roman"/>
                <a:cs typeface="Times New Roman"/>
              </a:rPr>
              <a:t>para </a:t>
            </a:r>
            <a:r>
              <a:rPr sz="1300" spc="45" dirty="0">
                <a:latin typeface="Times New Roman"/>
                <a:cs typeface="Times New Roman"/>
              </a:rPr>
              <a:t>manipulação</a:t>
            </a:r>
            <a:r>
              <a:rPr sz="1300" spc="-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-50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arquivos</a:t>
            </a:r>
            <a:endParaRPr sz="1300">
              <a:latin typeface="Times New Roman"/>
              <a:cs typeface="Times New Roman"/>
            </a:endParaRPr>
          </a:p>
          <a:p>
            <a:pPr marL="330835" lvl="1" indent="-121920">
              <a:lnSpc>
                <a:spcPct val="100000"/>
              </a:lnSpc>
              <a:spcBef>
                <a:spcPts val="305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0835" algn="l"/>
              </a:tabLst>
            </a:pPr>
            <a:r>
              <a:rPr sz="1200" spc="30" dirty="0">
                <a:latin typeface="Times New Roman"/>
                <a:cs typeface="Times New Roman"/>
              </a:rPr>
              <a:t>Suas</a:t>
            </a:r>
            <a:r>
              <a:rPr sz="1200" spc="-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funções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se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limitam</a:t>
            </a:r>
            <a:r>
              <a:rPr sz="1200" spc="-2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a</a:t>
            </a:r>
            <a:r>
              <a:rPr sz="1200" spc="-3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abrir/fechar</a:t>
            </a:r>
            <a:r>
              <a:rPr sz="1200" spc="-45" dirty="0">
                <a:latin typeface="Times New Roman"/>
                <a:cs typeface="Times New Roman"/>
              </a:rPr>
              <a:t> </a:t>
            </a:r>
            <a:r>
              <a:rPr sz="1200" spc="30" dirty="0">
                <a:latin typeface="Times New Roman"/>
                <a:cs typeface="Times New Roman"/>
              </a:rPr>
              <a:t>e</a:t>
            </a:r>
            <a:r>
              <a:rPr sz="1200" dirty="0">
                <a:latin typeface="Times New Roman"/>
                <a:cs typeface="Times New Roman"/>
              </a:rPr>
              <a:t> </a:t>
            </a:r>
            <a:r>
              <a:rPr sz="1200" spc="-25" dirty="0">
                <a:latin typeface="Times New Roman"/>
                <a:cs typeface="Times New Roman"/>
              </a:rPr>
              <a:t>ler</a:t>
            </a:r>
            <a:endParaRPr sz="1200">
              <a:latin typeface="Times New Roman"/>
              <a:cs typeface="Times New Roman"/>
            </a:endParaRPr>
          </a:p>
          <a:p>
            <a:pPr marL="332105">
              <a:lnSpc>
                <a:spcPct val="100000"/>
              </a:lnSpc>
            </a:pPr>
            <a:r>
              <a:rPr sz="1200" spc="30" dirty="0">
                <a:latin typeface="Times New Roman"/>
                <a:cs typeface="Times New Roman"/>
              </a:rPr>
              <a:t>caracteres/bytes/linhas</a:t>
            </a:r>
            <a:r>
              <a:rPr sz="1200" spc="120" dirty="0">
                <a:latin typeface="Times New Roman"/>
                <a:cs typeface="Times New Roman"/>
              </a:rPr>
              <a:t> </a:t>
            </a:r>
            <a:r>
              <a:rPr sz="1200" spc="65" dirty="0">
                <a:latin typeface="Times New Roman"/>
                <a:cs typeface="Times New Roman"/>
              </a:rPr>
              <a:t>do </a:t>
            </a:r>
            <a:r>
              <a:rPr sz="1200" spc="-10" dirty="0">
                <a:latin typeface="Times New Roman"/>
                <a:cs typeface="Times New Roman"/>
              </a:rPr>
              <a:t>arquivo</a:t>
            </a:r>
            <a:endParaRPr sz="1200">
              <a:latin typeface="Times New Roman"/>
              <a:cs typeface="Times New Roman"/>
            </a:endParaRPr>
          </a:p>
          <a:p>
            <a:pPr marL="330200" marR="390525" lvl="1" indent="-121920">
              <a:lnSpc>
                <a:spcPct val="100000"/>
              </a:lnSpc>
              <a:spcBef>
                <a:spcPts val="290"/>
              </a:spcBef>
              <a:buClr>
                <a:srgbClr val="0E6EC5"/>
              </a:buClr>
              <a:buSzPct val="83333"/>
              <a:buFont typeface="DejaVu Sans"/>
              <a:buChar char="⚫"/>
              <a:tabLst>
                <a:tab pos="332105" algn="l"/>
              </a:tabLst>
            </a:pPr>
            <a:r>
              <a:rPr sz="1200" dirty="0">
                <a:latin typeface="Times New Roman"/>
                <a:cs typeface="Times New Roman"/>
              </a:rPr>
              <a:t>É</a:t>
            </a:r>
            <a:r>
              <a:rPr sz="1200" spc="70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tarefa</a:t>
            </a:r>
            <a:r>
              <a:rPr sz="1200" spc="1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do</a:t>
            </a:r>
            <a:r>
              <a:rPr sz="1200" spc="25" dirty="0">
                <a:latin typeface="Times New Roman"/>
                <a:cs typeface="Times New Roman"/>
              </a:rPr>
              <a:t> </a:t>
            </a:r>
            <a:r>
              <a:rPr sz="1200" spc="45" dirty="0">
                <a:latin typeface="Times New Roman"/>
                <a:cs typeface="Times New Roman"/>
              </a:rPr>
              <a:t>programador</a:t>
            </a:r>
            <a:r>
              <a:rPr sz="1200" dirty="0">
                <a:latin typeface="Times New Roman"/>
                <a:cs typeface="Times New Roman"/>
              </a:rPr>
              <a:t> criar</a:t>
            </a:r>
            <a:r>
              <a:rPr sz="1200" spc="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a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função</a:t>
            </a:r>
            <a:r>
              <a:rPr sz="1200" spc="20" dirty="0">
                <a:latin typeface="Times New Roman"/>
                <a:cs typeface="Times New Roman"/>
              </a:rPr>
              <a:t> </a:t>
            </a:r>
            <a:r>
              <a:rPr sz="1200" spc="55" dirty="0">
                <a:latin typeface="Times New Roman"/>
                <a:cs typeface="Times New Roman"/>
              </a:rPr>
              <a:t>que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dirty="0">
                <a:latin typeface="Times New Roman"/>
                <a:cs typeface="Times New Roman"/>
              </a:rPr>
              <a:t>lerá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60" dirty="0">
                <a:latin typeface="Times New Roman"/>
                <a:cs typeface="Times New Roman"/>
              </a:rPr>
              <a:t>um 	</a:t>
            </a:r>
            <a:r>
              <a:rPr sz="1200" spc="10" dirty="0">
                <a:latin typeface="Times New Roman"/>
                <a:cs typeface="Times New Roman"/>
              </a:rPr>
              <a:t>arquivo </a:t>
            </a:r>
            <a:r>
              <a:rPr sz="1200" spc="55" dirty="0">
                <a:latin typeface="Times New Roman"/>
                <a:cs typeface="Times New Roman"/>
              </a:rPr>
              <a:t>de</a:t>
            </a:r>
            <a:r>
              <a:rPr sz="1200" spc="35" dirty="0">
                <a:latin typeface="Times New Roman"/>
                <a:cs typeface="Times New Roman"/>
              </a:rPr>
              <a:t> </a:t>
            </a:r>
            <a:r>
              <a:rPr sz="1200" spc="70" dirty="0">
                <a:latin typeface="Times New Roman"/>
                <a:cs typeface="Times New Roman"/>
              </a:rPr>
              <a:t>uma</a:t>
            </a:r>
            <a:r>
              <a:rPr sz="1200" spc="50" dirty="0">
                <a:latin typeface="Times New Roman"/>
                <a:cs typeface="Times New Roman"/>
              </a:rPr>
              <a:t> </a:t>
            </a:r>
            <a:r>
              <a:rPr sz="1200" spc="10" dirty="0">
                <a:latin typeface="Times New Roman"/>
                <a:cs typeface="Times New Roman"/>
              </a:rPr>
              <a:t>maneira</a:t>
            </a:r>
            <a:r>
              <a:rPr sz="1200" spc="40" dirty="0">
                <a:latin typeface="Times New Roman"/>
                <a:cs typeface="Times New Roman"/>
              </a:rPr>
              <a:t> </a:t>
            </a:r>
            <a:r>
              <a:rPr sz="1200" spc="-10" dirty="0">
                <a:latin typeface="Times New Roman"/>
                <a:cs typeface="Times New Roman"/>
              </a:rPr>
              <a:t>específica</a:t>
            </a:r>
            <a:endParaRPr sz="1200">
              <a:latin typeface="Times New Roman"/>
              <a:cs typeface="Times New Roman"/>
            </a:endParaRPr>
          </a:p>
          <a:p>
            <a:pPr marL="149225" marR="5080" indent="-139700">
              <a:lnSpc>
                <a:spcPct val="100000"/>
              </a:lnSpc>
              <a:spcBef>
                <a:spcPts val="2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dirty="0">
                <a:latin typeface="Times New Roman"/>
                <a:cs typeface="Times New Roman"/>
              </a:rPr>
              <a:t>Para</a:t>
            </a:r>
            <a:r>
              <a:rPr sz="1300" spc="9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manipularmos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arquivo,</a:t>
            </a:r>
            <a:r>
              <a:rPr sz="1300" spc="114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vamos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precisar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spc="40" dirty="0">
                <a:latin typeface="Times New Roman"/>
                <a:cs typeface="Times New Roman"/>
              </a:rPr>
              <a:t>apenas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dirty="0">
                <a:latin typeface="Times New Roman"/>
                <a:cs typeface="Times New Roman"/>
              </a:rPr>
              <a:t> objeto</a:t>
            </a:r>
            <a:r>
              <a:rPr sz="1300" spc="15" dirty="0">
                <a:latin typeface="Times New Roman"/>
                <a:cs typeface="Times New Roman"/>
              </a:rPr>
              <a:t> </a:t>
            </a:r>
            <a:r>
              <a:rPr sz="1300" spc="65" dirty="0">
                <a:latin typeface="Times New Roman"/>
                <a:cs typeface="Times New Roman"/>
              </a:rPr>
              <a:t>do</a:t>
            </a:r>
            <a:r>
              <a:rPr sz="1300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tipo</a:t>
            </a:r>
            <a:r>
              <a:rPr sz="1300" spc="20" dirty="0">
                <a:latin typeface="Times New Roman"/>
                <a:cs typeface="Times New Roman"/>
              </a:rPr>
              <a:t> </a:t>
            </a:r>
            <a:r>
              <a:rPr sz="1300" b="1" spc="50" dirty="0">
                <a:latin typeface="Times New Roman"/>
                <a:cs typeface="Times New Roman"/>
              </a:rPr>
              <a:t>file</a:t>
            </a:r>
            <a:endParaRPr sz="1300">
              <a:latin typeface="Times New Roman"/>
              <a:cs typeface="Times New Roman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71500" y="2781299"/>
            <a:ext cx="3679063" cy="3429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330" y="0"/>
            <a:ext cx="4573270" cy="3429000"/>
            <a:chOff x="-330" y="0"/>
            <a:chExt cx="4573270" cy="3429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4572000" cy="3429000"/>
            </a:xfrm>
            <a:prstGeom prst="rect">
              <a:avLst/>
            </a:prstGeom>
          </p:spPr>
        </p:pic>
        <p:pic>
          <p:nvPicPr>
            <p:cNvPr id="4" name="object 4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-330" y="0"/>
              <a:ext cx="4572711" cy="510285"/>
            </a:xfrm>
            <a:prstGeom prst="rect">
              <a:avLst/>
            </a:prstGeom>
          </p:spPr>
        </p:pic>
      </p:grp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/>
              <a:t>Abrindo</a:t>
            </a:r>
            <a:r>
              <a:rPr spc="-70" dirty="0"/>
              <a:t> </a:t>
            </a:r>
            <a:r>
              <a:rPr dirty="0"/>
              <a:t>um</a:t>
            </a:r>
            <a:r>
              <a:rPr spc="-75" dirty="0"/>
              <a:t> </a:t>
            </a:r>
            <a:r>
              <a:rPr spc="-10" dirty="0"/>
              <a:t>arquivo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261874" y="967485"/>
            <a:ext cx="3989704" cy="15525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49860" indent="-139700">
              <a:lnSpc>
                <a:spcPct val="100000"/>
              </a:lnSpc>
              <a:spcBef>
                <a:spcPts val="95"/>
              </a:spcBef>
              <a:buClr>
                <a:srgbClr val="0AD0D9"/>
              </a:buClr>
              <a:buSzPct val="92307"/>
              <a:buFont typeface="DejaVu Sans"/>
              <a:buChar char="⚫"/>
              <a:tabLst>
                <a:tab pos="149860" algn="l"/>
              </a:tabLst>
            </a:pPr>
            <a:r>
              <a:rPr sz="1300" dirty="0">
                <a:latin typeface="Times New Roman"/>
                <a:cs typeface="Times New Roman"/>
              </a:rPr>
              <a:t>Para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abertura</a:t>
            </a:r>
            <a:r>
              <a:rPr sz="1300" spc="7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85" dirty="0">
                <a:latin typeface="Times New Roman"/>
                <a:cs typeface="Times New Roman"/>
              </a:rPr>
              <a:t>um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arquivo,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usa-se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</a:t>
            </a:r>
            <a:r>
              <a:rPr sz="1300" spc="6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função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b="1" spc="75" dirty="0">
                <a:latin typeface="Times New Roman"/>
                <a:cs typeface="Times New Roman"/>
              </a:rPr>
              <a:t>open()</a:t>
            </a:r>
            <a:endParaRPr sz="13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680"/>
              </a:spcBef>
              <a:buClr>
                <a:srgbClr val="0AD0D9"/>
              </a:buClr>
              <a:buFont typeface="DejaVu Sans"/>
              <a:buChar char="⚫"/>
            </a:pPr>
            <a:endParaRPr sz="1300">
              <a:latin typeface="Times New Roman"/>
              <a:cs typeface="Times New Roman"/>
            </a:endParaRPr>
          </a:p>
          <a:p>
            <a:pPr marL="253365">
              <a:lnSpc>
                <a:spcPct val="100000"/>
              </a:lnSpc>
            </a:pPr>
            <a:r>
              <a:rPr sz="1200" b="1" spc="60" dirty="0">
                <a:latin typeface="Times New Roman"/>
                <a:cs typeface="Times New Roman"/>
              </a:rPr>
              <a:t>objeto-file</a:t>
            </a:r>
            <a:r>
              <a:rPr sz="1200" b="1" spc="-5" dirty="0">
                <a:latin typeface="Times New Roman"/>
                <a:cs typeface="Times New Roman"/>
              </a:rPr>
              <a:t> </a:t>
            </a:r>
            <a:r>
              <a:rPr sz="1200" b="1" dirty="0">
                <a:latin typeface="Times New Roman"/>
                <a:cs typeface="Times New Roman"/>
              </a:rPr>
              <a:t>= </a:t>
            </a:r>
            <a:r>
              <a:rPr sz="1200" b="1" spc="90" dirty="0">
                <a:latin typeface="Times New Roman"/>
                <a:cs typeface="Times New Roman"/>
              </a:rPr>
              <a:t>open(nome-</a:t>
            </a:r>
            <a:r>
              <a:rPr sz="1200" b="1" spc="55" dirty="0">
                <a:latin typeface="Times New Roman"/>
                <a:cs typeface="Times New Roman"/>
              </a:rPr>
              <a:t>arquivo,modo-</a:t>
            </a:r>
            <a:r>
              <a:rPr sz="1200" b="1" spc="-10" dirty="0">
                <a:latin typeface="Times New Roman"/>
                <a:cs typeface="Times New Roman"/>
              </a:rPr>
              <a:t>abertura)</a:t>
            </a:r>
            <a:endParaRPr sz="1200">
              <a:latin typeface="Times New Roman"/>
              <a:cs typeface="Times New Roman"/>
            </a:endParaRPr>
          </a:p>
          <a:p>
            <a:pPr>
              <a:lnSpc>
                <a:spcPct val="100000"/>
              </a:lnSpc>
              <a:spcBef>
                <a:spcPts val="790"/>
              </a:spcBef>
            </a:pPr>
            <a:endParaRPr sz="1200">
              <a:latin typeface="Times New Roman"/>
              <a:cs typeface="Times New Roman"/>
            </a:endParaRPr>
          </a:p>
          <a:p>
            <a:pPr marL="149225" marR="85725" indent="-139700" algn="just">
              <a:lnSpc>
                <a:spcPct val="100000"/>
              </a:lnSpc>
              <a:buClr>
                <a:srgbClr val="0AD0D9"/>
              </a:buClr>
              <a:buSzPct val="92307"/>
              <a:buFont typeface="DejaVu Sans"/>
              <a:buChar char="⚫"/>
              <a:tabLst>
                <a:tab pos="149225" algn="l"/>
              </a:tabLst>
            </a:pPr>
            <a:r>
              <a:rPr sz="1300" spc="100" dirty="0">
                <a:latin typeface="Times New Roman"/>
                <a:cs typeface="Times New Roman"/>
              </a:rPr>
              <a:t>O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50" dirty="0">
                <a:latin typeface="Times New Roman"/>
                <a:cs typeface="Times New Roman"/>
              </a:rPr>
              <a:t>parâmetro</a:t>
            </a:r>
            <a:r>
              <a:rPr sz="1300" spc="125" dirty="0">
                <a:latin typeface="Times New Roman"/>
                <a:cs typeface="Times New Roman"/>
              </a:rPr>
              <a:t> </a:t>
            </a:r>
            <a:r>
              <a:rPr sz="1300" b="1" spc="90" dirty="0">
                <a:latin typeface="Times New Roman"/>
                <a:cs typeface="Times New Roman"/>
              </a:rPr>
              <a:t>nome-</a:t>
            </a:r>
            <a:r>
              <a:rPr sz="1300" b="1" dirty="0">
                <a:latin typeface="Times New Roman"/>
                <a:cs typeface="Times New Roman"/>
              </a:rPr>
              <a:t>arquivo</a:t>
            </a:r>
            <a:r>
              <a:rPr sz="1300" b="1" spc="9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determina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qual</a:t>
            </a:r>
            <a:r>
              <a:rPr sz="1300" spc="8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arquivo </a:t>
            </a:r>
            <a:r>
              <a:rPr sz="1300" dirty="0">
                <a:latin typeface="Times New Roman"/>
                <a:cs typeface="Times New Roman"/>
              </a:rPr>
              <a:t>deverá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</a:t>
            </a:r>
            <a:r>
              <a:rPr sz="1300" spc="3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aberto,</a:t>
            </a:r>
            <a:r>
              <a:rPr sz="1300" spc="10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sendo</a:t>
            </a:r>
            <a:r>
              <a:rPr sz="1300" spc="4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que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o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mesmo</a:t>
            </a:r>
            <a:r>
              <a:rPr sz="1300" spc="5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deve</a:t>
            </a:r>
            <a:r>
              <a:rPr sz="1300" spc="70" dirty="0">
                <a:latin typeface="Times New Roman"/>
                <a:cs typeface="Times New Roman"/>
              </a:rPr>
              <a:t> </a:t>
            </a:r>
            <a:r>
              <a:rPr sz="1300" dirty="0">
                <a:latin typeface="Times New Roman"/>
                <a:cs typeface="Times New Roman"/>
              </a:rPr>
              <a:t>ser</a:t>
            </a:r>
            <a:r>
              <a:rPr sz="1300" spc="-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válido </a:t>
            </a:r>
            <a:r>
              <a:rPr sz="1300" spc="70" dirty="0">
                <a:latin typeface="Times New Roman"/>
                <a:cs typeface="Times New Roman"/>
              </a:rPr>
              <a:t>no</a:t>
            </a:r>
            <a:r>
              <a:rPr sz="1300" spc="5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sistema</a:t>
            </a:r>
            <a:r>
              <a:rPr sz="1300" spc="2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operacional</a:t>
            </a:r>
            <a:r>
              <a:rPr sz="1300" spc="135" dirty="0">
                <a:latin typeface="Times New Roman"/>
                <a:cs typeface="Times New Roman"/>
              </a:rPr>
              <a:t> </a:t>
            </a:r>
            <a:r>
              <a:rPr sz="1300" spc="55" dirty="0">
                <a:latin typeface="Times New Roman"/>
                <a:cs typeface="Times New Roman"/>
              </a:rPr>
              <a:t>que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10" dirty="0">
                <a:latin typeface="Times New Roman"/>
                <a:cs typeface="Times New Roman"/>
              </a:rPr>
              <a:t>estiver</a:t>
            </a:r>
            <a:r>
              <a:rPr sz="1300" spc="45" dirty="0">
                <a:latin typeface="Times New Roman"/>
                <a:cs typeface="Times New Roman"/>
              </a:rPr>
              <a:t> </a:t>
            </a:r>
            <a:r>
              <a:rPr sz="1300" spc="60" dirty="0">
                <a:latin typeface="Times New Roman"/>
                <a:cs typeface="Times New Roman"/>
              </a:rPr>
              <a:t>sendo</a:t>
            </a:r>
            <a:r>
              <a:rPr sz="1300" spc="65" dirty="0">
                <a:latin typeface="Times New Roman"/>
                <a:cs typeface="Times New Roman"/>
              </a:rPr>
              <a:t> </a:t>
            </a:r>
            <a:r>
              <a:rPr sz="1300" spc="-10" dirty="0">
                <a:latin typeface="Times New Roman"/>
                <a:cs typeface="Times New Roman"/>
              </a:rPr>
              <a:t>utilizado</a:t>
            </a:r>
            <a:endParaRPr sz="13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F49100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1347</Words>
  <Application>Microsoft Office PowerPoint</Application>
  <PresentationFormat>Custom</PresentationFormat>
  <Paragraphs>224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3" baseType="lpstr">
      <vt:lpstr>Arial</vt:lpstr>
      <vt:lpstr>Carlito</vt:lpstr>
      <vt:lpstr>DejaVu Sans</vt:lpstr>
      <vt:lpstr>Times New Roman</vt:lpstr>
      <vt:lpstr>Office Theme</vt:lpstr>
      <vt:lpstr>PowerPoint Presentation</vt:lpstr>
      <vt:lpstr>PowerPoint Presentation</vt:lpstr>
      <vt:lpstr>Arquivos</vt:lpstr>
      <vt:lpstr>Tipos de Arquivos</vt:lpstr>
      <vt:lpstr>Tipos de Arquivos</vt:lpstr>
      <vt:lpstr>Tipos de Arquivos</vt:lpstr>
      <vt:lpstr>Tipos de Arquivos</vt:lpstr>
      <vt:lpstr>Manipulando arquivos</vt:lpstr>
      <vt:lpstr>Abrindo um arquivo</vt:lpstr>
      <vt:lpstr>Abrindo um arquivo</vt:lpstr>
      <vt:lpstr>Abrindo um arquivo</vt:lpstr>
      <vt:lpstr>Modos de abertura</vt:lpstr>
      <vt:lpstr>Abrindo um arquivo</vt:lpstr>
      <vt:lpstr>Fechando um arquivo</vt:lpstr>
      <vt:lpstr>Fechando um arquivo</vt:lpstr>
      <vt:lpstr>Fechando um arquivo</vt:lpstr>
      <vt:lpstr>Fechando um arquivo</vt:lpstr>
      <vt:lpstr>Escrita/Leitura em Arquivos</vt:lpstr>
      <vt:lpstr>Posição do arquivo</vt:lpstr>
      <vt:lpstr>Escrita em Arquivos</vt:lpstr>
      <vt:lpstr>Escrita em Arquivos</vt:lpstr>
      <vt:lpstr>Leitura em Arquivos</vt:lpstr>
      <vt:lpstr>Leitura em Arquivos</vt:lpstr>
      <vt:lpstr>Leitura em Arquivos</vt:lpstr>
      <vt:lpstr>Leitura em Arquivos</vt:lpstr>
      <vt:lpstr>Leitura em Arquivos</vt:lpstr>
      <vt:lpstr>Lendo um arquivo até o final</vt:lpstr>
      <vt:lpstr>Lendo um arquivo até o final</vt:lpstr>
      <vt:lpstr>PowerPoint Presentation</vt:lpstr>
      <vt:lpstr>Tratamento de erros e exceções</vt:lpstr>
      <vt:lpstr>Instruções try-except</vt:lpstr>
      <vt:lpstr>Instruções try-except</vt:lpstr>
      <vt:lpstr>Instruções try-except</vt:lpstr>
      <vt:lpstr>Instruções try-except</vt:lpstr>
      <vt:lpstr>Instruções try-finally</vt:lpstr>
      <vt:lpstr>Instruções try-finally</vt:lpstr>
      <vt:lpstr>Instruções try-finally</vt:lpstr>
      <vt:lpstr>Material Complementar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Backes</dc:creator>
  <cp:lastModifiedBy>Eduardo Cunha Campos</cp:lastModifiedBy>
  <cp:revision>1</cp:revision>
  <dcterms:created xsi:type="dcterms:W3CDTF">2024-02-22T17:47:25Z</dcterms:created>
  <dcterms:modified xsi:type="dcterms:W3CDTF">2024-02-22T17:54:20Z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2022-05-30T00:00:00Z</vt:filetime>
  </property>
  <property fmtid="{D5CDD505-2E9C-101B-9397-08002B2CF9AE}" pid="3" name="Creator">
    <vt:lpwstr>Microsoft® PowerPoint® 2010</vt:lpwstr>
  </property>
  <property fmtid="{D5CDD505-2E9C-101B-9397-08002B2CF9AE}" pid="4" name="LastSaved">
    <vt:filetime>2024-02-22T00:00:00Z</vt:filetime>
  </property>
  <property fmtid="{D5CDD505-2E9C-101B-9397-08002B2CF9AE}" pid="5" name="Producer">
    <vt:lpwstr>3-Heights(TM) PDF Security Shell 4.8.25.2 (http://www.pdf-tools.com)</vt:lpwstr>
  </property>
</Properties>
</file>