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a90ea9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a90ea9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31efb5cb_0_71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5831efb5cb_0_71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831efb5cb_0_71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31efb5cb_0_7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5831efb5cb_0_78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831efb5cb_0_78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31efb5cb_0_121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831efb5cb_0_121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831efb5cb_0_121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31efb5cb_0_14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831efb5cb_0_140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5831efb5cb_0_140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31efb5cb_0_8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831efb5cb_0_85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831efb5cb_0_85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31efb5cb_0_9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831efb5cb_0_92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5831efb5cb_0_92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bc53e1aa_0_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6bc53e1aa_0_14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56bc53e1aa_0_14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bc53e1aa_0_7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56bc53e1aa_0_7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6bc53e1aa_0_7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a90ea96d_0_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6a90ea96d_0_28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56a90ea96d_0_28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31efb5cb_0_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5831efb5cb_0_6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5831efb5cb_0_6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a90ea96d_0_2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6a90ea96d_0_20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56a90ea96d_0_20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31efb5cb_0_10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831efb5cb_0_103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5831efb5cb_0_103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c53e1aa_0_37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56bc53e1aa_0_37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6bc53e1aa_0_37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be122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be122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be122224_0_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8be122224_0_5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58be122224_0_5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be122224_0_2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8be122224_0_25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58be122224_0_25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8be122224_0_1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58be122224_0_15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58be122224_0_15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8be122224_0_36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58be122224_0_36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8be122224_0_36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a90ea96d_0_4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6a90ea96d_0_43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56a90ea96d_0_43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a90ea96d_0_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56a90ea96d_0_0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56a90ea96d_0_0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a90ea9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a90ea9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31efb5cb_0_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5831efb5cb_0_14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5831efb5cb_0_14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31efb5cb_0_3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831efb5cb_0_30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5831efb5cb_0_30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31efb5cb_0_21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5831efb5cb_0_21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831efb5cb_0_21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31efb5cb_0_5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5831efb5cb_0_54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5831efb5cb_0_54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31efb5cb_0_3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5831efb5cb_0_38:notes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5831efb5cb_0_38:notes"/>
          <p:cNvSpPr/>
          <p:nvPr>
            <p:ph idx="2" type="sldImg"/>
          </p:nvPr>
        </p:nvSpPr>
        <p:spPr>
          <a:xfrm>
            <a:off x="381550" y="685800"/>
            <a:ext cx="609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3.0/b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aws.amazon.com/microservice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57UK46qfBLY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s://martinfowler.com/articles/microservice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youtu.be/57UK46qfBLY" TargetMode="External"/><Relationship Id="rId4" Type="http://schemas.openxmlformats.org/officeDocument/2006/relationships/hyperlink" Target="https://youtu.be/wgdBVIX9if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Padrões Arquiteturais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mtov@dcc.ufmg.br</a:t>
            </a:r>
            <a:endParaRPr sz="18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90600" y="4572000"/>
            <a:ext cx="80904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Licença </a:t>
            </a:r>
            <a:r>
              <a:rPr lang="en" sz="12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CC-BY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; permite copiar, distribuir, adaptar etc; porém, créditos devem ser dados ao autor dos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Microservices: Motivação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Métodos ágeis preconizam (1) iterações rápidas; (2) entregas frequentes de novas versões; (3) coleta e análise de feedback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Porém, mesmo que use um processo como XP ou Scrum, você vai ter pela frente um problema arquitetural para garantir (1), (2) e (3)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 problema? arquiteturas de software atuais, em tempo de execução, dão origem a sistemas monolíticos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monolítico: sistema é um grande arquivo executável (JAR, .WAR, exe, etc) que roda como um único processo (de sistema operacional); em outras palavras, em runtime, sistema é um grande e único módulo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Problemas com Monolíticos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8763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Monolíticos tendem a ser incompatíveis com entregas rápidas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 nova release, antes de entrar em produção, tem que passar por testes exaustivos (de funcionalidades, integração, performance etc)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Suponha um sistema X desenvolvido por 10 times Scrum (Ti)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 Ti não tem autonomia para colocar seus produtos em produção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que? Organização tem medo que mudanças feitas por time Ti, mesmo que pequenas e localizadas, quebrem outras funcionalidades, desenvolvidas por outros times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Logo, antes de entrar em produção um sistema monolítico tem que passar por longos testes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1321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Riscos de adicionar novas features em um código existente (principalmente, se monolítico)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825" y="1130875"/>
            <a:ext cx="3925950" cy="39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Microservices vs Monolíticos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8763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Solução para problemas enfrentados com monolíticos: quebrá-los em sistemas menores e independentes, que são então chamados de </a:t>
            </a:r>
            <a:r>
              <a:rPr b="1" lang="en"/>
              <a:t>microservices</a:t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Definição de Microservices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57200" y="800100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Sistemas autônomos, do ponto de vista de desenvolvimento e de execução; times de desenvolvimento tem autonomia para colocá-los em produção, sem ter que consultar outros times ou uma autoridade central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que são micro? porque times ágeis são pequenos; logo, responsáveis por uma pequena parte de um grande sistema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451" y="2571750"/>
            <a:ext cx="4299724" cy="26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49225" y="4677175"/>
            <a:ext cx="5299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https://aws.amazon.com/microservices/</a:t>
            </a:r>
            <a:endParaRPr sz="1100"/>
          </a:p>
        </p:txBody>
      </p:sp>
      <p:sp>
        <p:nvSpPr>
          <p:cNvPr id="177" name="Google Shape;177;p27"/>
          <p:cNvSpPr txBox="1"/>
          <p:nvPr/>
        </p:nvSpPr>
        <p:spPr>
          <a:xfrm>
            <a:off x="6678650" y="2998275"/>
            <a:ext cx="2241000" cy="9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Cada microservice é um processo independente; comunicação entre eles é via rede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Quem usa microservices?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57200" y="876300"/>
            <a:ext cx="42567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Grandes empresas de Internet, como Google, Facebook, Uber, Amazon, Netflix, WeChat, etc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exemplo, Netflix possui mais de 500 microserviços (2016) </a:t>
            </a:r>
            <a:r>
              <a:rPr lang="en" sz="1200"/>
              <a:t>(fonte: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https://youtu.be/57UK46qfBLY</a:t>
            </a:r>
            <a:r>
              <a:rPr lang="en" sz="1200"/>
              <a:t>)</a:t>
            </a:r>
            <a:endParaRPr sz="12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Motivo que levou Netflix a adotar microservices: em 2008, uma falha no banco de dados central, usado pelo monolítico da empresa, causou uma paralisação dos serviços de entrega de DVDs, que durou 4 dias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125" y="992486"/>
            <a:ext cx="4114799" cy="33116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4920350" y="4394225"/>
            <a:ext cx="40623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Visão de runtime dos microservices da Netflix; cada nodo deste grafo é um microservice (migração da Netflix de uma arquitetura monolítica para microservices levou 7 anos)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Características de Times que Desenvolvem Microservices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457200" y="1181100"/>
            <a:ext cx="8229600" cy="3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Cabe a cada t</a:t>
            </a:r>
            <a:r>
              <a:rPr lang="en"/>
              <a:t>ime desenvolver, testar, liberar e manter microservices em produção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 seja, times tem propriedade integral sobre seus microservices (end-to-end ownership); o que é fundamental para que eles possam se mover rapidamente, gerar inovações etc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Consequentemente, não existem "centralizadores de decisões", como: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Times de Garantia de Qualidade (QA): todo novo release tem que ser aprovado por eles, antes de entrar em produção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Administradores de Bancos de Dados (DBA): toda nova tabela ou coluna em um banco de dados tem que ser aprovada por eles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Lei de Conway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8763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 uma das leis empíricas de Engenharia de Software, como a Lei de Brooks, Leis de Lehman (que veremos na parte de manutenção), etc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Formulada por Melvin Conway, em 1968, diz que: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"Organizations are constrained to produce application designs which are copies of their communication structures"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Assim, a Lei de Conway preconiza que a arquitetura de um software tende a ser um "espelho" da estrutura organizacional da empresa que o desenvolve (simplificando um pouco, do organograma desta empresa)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Microservices são um excelente exemplo de validade da Lei de Conway, cerca de 50 anos após sua formulação inicial!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Plataformas de Cloud Computing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isponibilidade de sistemas de cloud (AWS, Google Cloud, Microsoft Azure etc) foi fundamental para impulsionar arquiteturas de microserviços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exemplo, Netflix roda na plataforma de cloud da Amazon (AWS)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característica relevante destas plataformas de cloud é sua "elasticidade"; pois é relativamente fácil agregar (ou liberar) novos recursos de hardware para seu sistema, incluindo núcleos de CPUs, memória, bancos de dados etc.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Arquitetura de Software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Visão de mais alto nível de um projeto de software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Arquitetura de Software = projeto de mais alto nível de um sistema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Arquitetura de Software: componentes principais de um sistema e como eles se relacionam (isto é, suas dependências)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Decisões arquiteturais: aquelas que são de difícil reversão; incluindo decisões de tecnologia, como SGBDs, </a:t>
            </a:r>
            <a:r>
              <a:rPr lang="en"/>
              <a:t>linguagens</a:t>
            </a:r>
            <a:r>
              <a:rPr lang="en"/>
              <a:t> de programação etc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Padrões arquiteturais: padrões de maior granularidade, do que design patterns. São responsáveis por definir a macro-estrutura de um sistema, incluindo seus subsistemas principais e as comunicações entre eles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Vantagens e Desvantagens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Desvantagens: 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</a:t>
            </a:r>
            <a:r>
              <a:rPr lang="en" sz="1800"/>
              <a:t>m vez de gerenciar um processo em runtime, organização vai ter que gerenciar dezenas, centenas, talvez milhares de processos; 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Comunicação entre microservices é via protocolos de rede (que pode levar a problemas de performance etc)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Outras vantagens (além de viabilizar releases rápidos, feedback etc):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</a:t>
            </a:r>
            <a:r>
              <a:rPr lang="en" sz="1800"/>
              <a:t>alhas passam a ser parciais (não há mais um ponto único de falhas)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Escalabilidade, pois não é preciso escalar o monolítico inteiro, mas apenas os microservices mais demandados; veja fig. no próximo slide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Microservices: Escalabilidade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834459"/>
            <a:ext cx="6171720" cy="377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2421475" y="4748050"/>
            <a:ext cx="529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https://martinfowler.com/articles/microservices.html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Exemplo da Cantina (Escalabilidade)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Suponha uma cantina de uma universidade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Suponha que ela seja um sistema monolítico; e que ela esteja sempre "cheia" e precise ser ampliada, para oferecer um melhor serviço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Sendo um sistema monolítico, a única forma de escalar essa cantina é abrir uma outra cantina (uma nova cópia dela, completa)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Porém, se assumirmos que a cantina é um conjunto de microservices, podemos fazer uma análise de granularidade mais fina; e descobrir, por exemplo, que os gargalos estão no caixa e no atendimento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Logo, podemos resolver o problema, colocando mais um caixa e uma atendente … Não precisamos, por exemplo, ampliar a cozinha da cantina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 Padrões (ou Estilos) Arquiteturais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Pipes &amp; Filters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 tipo de arquitetura, os programas são chamados de </a:t>
            </a:r>
            <a:r>
              <a:rPr b="1" lang="en"/>
              <a:t>filtros</a:t>
            </a:r>
            <a:r>
              <a:rPr lang="en"/>
              <a:t>, os quais realizam tarefas específicas; possuem entradas e saídas bem definidas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Filtros são conectados por meio de </a:t>
            </a:r>
            <a:r>
              <a:rPr b="1" lang="en"/>
              <a:t>pipes</a:t>
            </a:r>
            <a:r>
              <a:rPr lang="en"/>
              <a:t>, os quais armazenam um stream de dados entre dois filtros; agem como buffers entre filtros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Filtros não conhecem seus filtros antecessores e sucessores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Uso muito comum em sistemas Unix. Exemplo: who | sort | lpr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525" y="3224213"/>
            <a:ext cx="5314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Pipes &amp; Filters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Vantagens: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</a:t>
            </a:r>
            <a:r>
              <a:rPr lang="en" sz="1800"/>
              <a:t>lexibilidade, pois variadas composições de filtros são possíveis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Paralelismo, pois filtros podem ser executados em paralelo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Desvantagem: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Requer que os filtros sejam independentes; isto é, não dependam de dados em comum para executarem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Layered Systems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em camadas: módulo de uma camada somente pode usar serviços de módulos de camadas inferiores (qualquer uma delas)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estritamente em camadas: módulo de uma camada somente pode acessar serviços providos pela camada imediatamente inferior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38"/>
          <p:cNvSpPr txBox="1"/>
          <p:nvPr/>
        </p:nvSpPr>
        <p:spPr>
          <a:xfrm>
            <a:off x="819025" y="4179000"/>
            <a:ext cx="7701600" cy="8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 matrizes acima são chamadas de Matrizes de Dependência Estrutural (DSM); são matrizes quadradas, onde as linhas e colunas são classes (ou módulos) de um sistema. Uma célula (m</a:t>
            </a:r>
            <a:r>
              <a:rPr baseline="-25000"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,m</a:t>
            </a:r>
            <a:r>
              <a:rPr baseline="-25000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) armazena o número de dependências que m</a:t>
            </a:r>
            <a:r>
              <a:rPr baseline="-25000" lang="en">
                <a:solidFill>
                  <a:schemeClr val="dk2"/>
                </a:solidFill>
              </a:rPr>
              <a:t>j</a:t>
            </a:r>
            <a:r>
              <a:rPr lang="en">
                <a:solidFill>
                  <a:schemeClr val="dk2"/>
                </a:solidFill>
              </a:rPr>
              <a:t> estabelece com m</a:t>
            </a:r>
            <a:r>
              <a:rPr baseline="-25000" lang="en">
                <a:solidFill>
                  <a:schemeClr val="dk2"/>
                </a:solidFill>
              </a:rPr>
              <a:t>i</a:t>
            </a:r>
            <a:endParaRPr baseline="-25000"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538" y="2319338"/>
            <a:ext cx="29813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38" y="2319338"/>
            <a:ext cx="29813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2005700" y="3749325"/>
            <a:ext cx="18897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Sistema em camadas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4977500" y="3749325"/>
            <a:ext cx="2606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Sistema estritamente em camadas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Arquitetura em 3 Camadas (3-Tier)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457200" y="800100"/>
            <a:ext cx="5385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Caso específico de arquitetura em camadas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Muito comum na construção de sistemas de informação, incluindo sistemas Web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camadas são as seguintes: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Interface (pode ser Web)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Lógica de negócio do sistema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Persistência e acesso a dados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900" y="229350"/>
            <a:ext cx="2542350" cy="448987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 txBox="1"/>
          <p:nvPr/>
        </p:nvSpPr>
        <p:spPr>
          <a:xfrm>
            <a:off x="5321625" y="4627625"/>
            <a:ext cx="6462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Software Architecture: Foundations, Theory, and Practice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Taylor; Dashofy; Medvidovic, John Wiley 2009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Vídeos Complementares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Microservices at Netflix Scale: Principles, Tradeoffs &amp; Lessons Learned; R. Meshenberg, GOTO 2016,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https://youtu.be/57UK46qfBLY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Microservices; Martin Fowler, GOTO 2014,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https://youtu.be/wgdBVIX9ifA</a:t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Padrões Arquiteturais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800100"/>
            <a:ext cx="82296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View Controller (MVC)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Microservices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Pipes &amp; Filters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Layers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73175" y="2544200"/>
            <a:ext cx="7929900" cy="251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Alguns autores (exemplo: Taylor et al. [1]) fazem uma distinção entre </a:t>
            </a:r>
            <a:r>
              <a:rPr b="1" lang="en">
                <a:solidFill>
                  <a:schemeClr val="dk2"/>
                </a:solidFill>
              </a:rPr>
              <a:t>padrões</a:t>
            </a:r>
            <a:r>
              <a:rPr lang="en">
                <a:solidFill>
                  <a:schemeClr val="dk2"/>
                </a:solidFill>
              </a:rPr>
              <a:t> e </a:t>
            </a:r>
            <a:r>
              <a:rPr b="1" lang="en">
                <a:solidFill>
                  <a:schemeClr val="dk2"/>
                </a:solidFill>
              </a:rPr>
              <a:t>estilos</a:t>
            </a:r>
            <a:r>
              <a:rPr lang="en">
                <a:solidFill>
                  <a:schemeClr val="dk2"/>
                </a:solidFill>
              </a:rPr>
              <a:t> arquiteturais; segundo eles, padrões arquiteturais focam em soluções para problemas específicos de arquitetura; enquanto estilos arquiteturais propõem que os módulos de um sistema devem ser organizados de uma determinado modo, o que não necessariamente ocorre visando resolver um problema específico. Assim, para esses autores, MVC é um padrão arquitetural (que resolve o problema de separar apresentação e modelo, em sistemas de interfaces gráficas). Por outro lado, Pipes &amp; Filters é um estilo arquitetural. Neste curso, porém, não vamos fazer essa distinção; chamaremos todos eles de padrões arquiteturais.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[1]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sz="1000">
                <a:solidFill>
                  <a:schemeClr val="dk2"/>
                </a:solidFill>
              </a:rPr>
              <a:t>Software Architecture: Foundations, Theory, and Practice Taylor; Dashofy; Medvidovic, John Wiley 2009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View Controller (MVC)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Model View Controller (MVC)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Proposto na década 70; </a:t>
            </a:r>
            <a:r>
              <a:rPr lang="en"/>
              <a:t>d</a:t>
            </a:r>
            <a:r>
              <a:rPr lang="en"/>
              <a:t>epois usado na implementação de Smalltalk-80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Padrão largamente usado, inclusive na construção de interfaces Web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uma interface gráfica em 3 partes: View, Controller e Model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View</a:t>
            </a:r>
            <a:r>
              <a:rPr lang="en"/>
              <a:t>: classes visuais responsáveis pela apresentação da interface, incluindo Buttons, Grids, Charts etc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Model: </a:t>
            </a:r>
            <a:r>
              <a:rPr lang="en"/>
              <a:t>classes não-visuais; armazenam os dados manipulados pela interface e que tem a ver com o domínio da aplicação em construção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Controller</a:t>
            </a:r>
            <a:r>
              <a:rPr lang="en"/>
              <a:t>: tratador de eventos gerados pela interface (exemplo, clicks em um botão ou entrada de dados). Podem atualizar o modelo e/ou a View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MVC: Sentido das Dependências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859725"/>
            <a:ext cx="82296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= User interface = </a:t>
            </a:r>
            <a:r>
              <a:rPr lang="en"/>
              <a:t>View + Controller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 isso, é comum ter View e Controller implementados na mesma classe; até porque a maioria das Views tem um único Controller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Dependências: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/>
              <a:t>UI depende de Model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Mas Model não conhece detalhes da UI; isto é, desenvolvedores do modelo não tem consciência da interface que está sendo usada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Classes UI são observadoras do modelo (ver padrão Observador, estudado antes)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MVC: Vantagens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859725"/>
            <a:ext cx="82296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Principal objetivo: </a:t>
            </a:r>
            <a:r>
              <a:rPr b="1" lang="en"/>
              <a:t>separação entre apresentação e modelo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Essa separação tem pelo menos três vantagens: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Modelo e UI são conceitos diferentes; por isso, são frequentemente implementados por desenvolvedores com habilidades diferentes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Permite reusar o modelo com interfaces diferentes (veja figura)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Promove testabilidade, pois é mais fácil testar objetos não-visuais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01" y="3350625"/>
            <a:ext cx="2218900" cy="1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Exemplo usando Vue.js </a:t>
            </a:r>
            <a:r>
              <a:rPr lang="en" sz="1400"/>
              <a:t>(framework JS para construção de interfaces ricas)</a:t>
            </a:r>
            <a:endParaRPr sz="14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602800" y="859725"/>
            <a:ext cx="4485600" cy="419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 src="https://cdn.jsdelivr.net/npm/vue"&gt;&lt;/script&gt;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&lt;h2&gt;Vue.js&lt;/h2&gt;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id="ui"&gt;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{{ temperature }}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&lt;button onclick="incTemp()"&gt;Incrementa&lt;/button&gt;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model = new Vue({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el: '#ui',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data: {temperature: 24}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function incTemp()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model.temperature++;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00" y="1291659"/>
            <a:ext cx="1762125" cy="120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20"/>
          <p:cNvSpPr txBox="1"/>
          <p:nvPr/>
        </p:nvSpPr>
        <p:spPr>
          <a:xfrm>
            <a:off x="5861575" y="928225"/>
            <a:ext cx="2139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da Execução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Exemplo Vue.js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02800" y="859725"/>
            <a:ext cx="6040500" cy="419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 src="https://cdn.jsdelivr.net/npm/vue"&gt;&lt;/script&gt;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&lt;h2&gt;Vue.js&lt;/h2&gt;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id="ui"&gt;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{{ temperature }}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&lt;button onclick="incTemp()"&gt;Incrementa&lt;/button&gt;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model = new Vue({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el: '#ui',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data: {temperature: 24}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function incTemp()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model.temperature++;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450975" y="1719000"/>
            <a:ext cx="3993300" cy="131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50975" y="3214800"/>
            <a:ext cx="3993300" cy="120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572550" y="1790275"/>
            <a:ext cx="1455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UI (</a:t>
            </a:r>
            <a:r>
              <a:rPr b="1" lang="en">
                <a:solidFill>
                  <a:srgbClr val="FF0000"/>
                </a:solidFill>
              </a:rPr>
              <a:t>View + Controller)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572550" y="3390475"/>
            <a:ext cx="2280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Model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400" y="986859"/>
            <a:ext cx="1762125" cy="1209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21"/>
          <p:cNvSpPr txBox="1"/>
          <p:nvPr/>
        </p:nvSpPr>
        <p:spPr>
          <a:xfrm>
            <a:off x="6852175" y="623425"/>
            <a:ext cx="21390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da Execução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