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60" r:id="rId6"/>
    <p:sldId id="262" r:id="rId7"/>
    <p:sldId id="261" r:id="rId8"/>
    <p:sldId id="266" r:id="rId9"/>
    <p:sldId id="264" r:id="rId10"/>
    <p:sldId id="271" r:id="rId11"/>
    <p:sldId id="267" r:id="rId12"/>
    <p:sldId id="268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BF2E-AC85-48C3-98E1-B735CC317CEE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DE63-A23F-4BBA-8CE0-01AA261E57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BF2E-AC85-48C3-98E1-B735CC317CEE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DE63-A23F-4BBA-8CE0-01AA261E57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BF2E-AC85-48C3-98E1-B735CC317CEE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DE63-A23F-4BBA-8CE0-01AA261E57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BF2E-AC85-48C3-98E1-B735CC317CEE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DE63-A23F-4BBA-8CE0-01AA261E57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BF2E-AC85-48C3-98E1-B735CC317CEE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DE63-A23F-4BBA-8CE0-01AA261E57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BF2E-AC85-48C3-98E1-B735CC317CEE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DE63-A23F-4BBA-8CE0-01AA261E57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BF2E-AC85-48C3-98E1-B735CC317CEE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DE63-A23F-4BBA-8CE0-01AA261E57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BF2E-AC85-48C3-98E1-B735CC317CEE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DE63-A23F-4BBA-8CE0-01AA261E57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BF2E-AC85-48C3-98E1-B735CC317CEE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DE63-A23F-4BBA-8CE0-01AA261E578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BF2E-AC85-48C3-98E1-B735CC317CEE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6DE63-A23F-4BBA-8CE0-01AA261E578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3BF2E-AC85-48C3-98E1-B735CC317CEE}" type="datetimeFigureOut">
              <a:rPr lang="pt-BR" smtClean="0"/>
              <a:t>05/09/2018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F6DE63-A23F-4BBA-8CE0-01AA261E5788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8F6DE63-A23F-4BBA-8CE0-01AA261E5788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983BF2E-AC85-48C3-98E1-B735CC317CEE}" type="datetimeFigureOut">
              <a:rPr lang="pt-BR" smtClean="0"/>
              <a:t>05/09/2018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052736"/>
            <a:ext cx="7543800" cy="2593975"/>
          </a:xfrm>
        </p:spPr>
        <p:txBody>
          <a:bodyPr/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Universidade Federal de Uberlândia</a:t>
            </a:r>
            <a:br>
              <a:rPr lang="pt-BR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Engenharia de Agrimensura e Cartográfica</a:t>
            </a:r>
            <a:br>
              <a:rPr lang="pt-BR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pt-BR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Vetor</a:t>
            </a:r>
            <a:endParaRPr lang="pt-BR" sz="2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35696" y="5229200"/>
            <a:ext cx="6461760" cy="1066800"/>
          </a:xfrm>
        </p:spPr>
        <p:txBody>
          <a:bodyPr>
            <a:normAutofit/>
          </a:bodyPr>
          <a:lstStyle/>
          <a:p>
            <a:pPr algn="r"/>
            <a:r>
              <a:rPr lang="pt-BR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Andréia Martins da Costa</a:t>
            </a:r>
            <a:endParaRPr lang="pt-BR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02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esktop\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8310679" cy="576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Desktop\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900909" cy="666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63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7584" y="2636912"/>
            <a:ext cx="7620000" cy="1143000"/>
          </a:xfrm>
        </p:spPr>
        <p:txBody>
          <a:bodyPr/>
          <a:lstStyle/>
          <a:p>
            <a:pPr algn="ctr"/>
            <a:r>
              <a:rPr lang="pt-BR" sz="4800" dirty="0"/>
              <a:t>Obrigada!</a:t>
            </a:r>
            <a:br>
              <a:rPr lang="pt-BR" sz="48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378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dirty="0"/>
              <a:t>Vetores</a:t>
            </a:r>
            <a:r>
              <a:rPr lang="pt-BR" dirty="0"/>
              <a:t>, também chamados </a:t>
            </a:r>
            <a:r>
              <a:rPr lang="pt-BR" b="1" i="1" dirty="0" err="1"/>
              <a:t>arrays</a:t>
            </a:r>
            <a:r>
              <a:rPr lang="pt-BR" dirty="0"/>
              <a:t> (do inglês) ou arranjo ou ainda </a:t>
            </a:r>
            <a:r>
              <a:rPr lang="pt-BR" b="1" dirty="0"/>
              <a:t>matrizes</a:t>
            </a:r>
            <a:r>
              <a:rPr lang="pt-BR" dirty="0"/>
              <a:t>, são uma maneira de armazenar vários dados num mesmo nome de variável através do uso de índices numéricos. </a:t>
            </a:r>
            <a:endParaRPr lang="pt-BR" dirty="0" smtClean="0"/>
          </a:p>
          <a:p>
            <a:pPr algn="just"/>
            <a:r>
              <a:rPr lang="pt-BR" dirty="0" smtClean="0"/>
              <a:t>Em </a:t>
            </a:r>
            <a:r>
              <a:rPr lang="pt-BR" dirty="0"/>
              <a:t>C, vetores devem sempre conter dados do mesmo tipo de variável</a:t>
            </a:r>
            <a:r>
              <a:rPr lang="pt-BR" dirty="0" smtClean="0"/>
              <a:t>.</a:t>
            </a:r>
          </a:p>
          <a:p>
            <a:pPr algn="just"/>
            <a:r>
              <a:rPr lang="pt-BR" dirty="0"/>
              <a:t>O vetor é uma estrutura de dados indexada, que pode armazenar uma determinada quantidade de valores do mesmo tipo;</a:t>
            </a:r>
          </a:p>
          <a:p>
            <a:pPr marL="1143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272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Os </a:t>
            </a:r>
            <a:r>
              <a:rPr lang="pt-BR" dirty="0"/>
              <a:t>dados armazenados em um vetor são chamados de itens do </a:t>
            </a:r>
            <a:r>
              <a:rPr lang="pt-BR" dirty="0" smtClean="0"/>
              <a:t>vetor</a:t>
            </a:r>
            <a:r>
              <a:rPr lang="pt-BR" dirty="0" smtClean="0"/>
              <a:t>;</a:t>
            </a:r>
          </a:p>
          <a:p>
            <a:pPr algn="just"/>
            <a:r>
              <a:rPr lang="pt-BR" dirty="0"/>
              <a:t>Um vetor é uma matriz com apenas 1 dimensão </a:t>
            </a:r>
            <a:r>
              <a:rPr lang="pt-BR" dirty="0" smtClean="0"/>
              <a:t>;</a:t>
            </a:r>
            <a:endParaRPr lang="pt-BR" dirty="0"/>
          </a:p>
          <a:p>
            <a:pPr algn="just"/>
            <a:r>
              <a:rPr lang="pt-BR" dirty="0"/>
              <a:t>Para localizar a posição de um item em um vetor usamos um número inteiro denominado índice do </a:t>
            </a:r>
            <a:r>
              <a:rPr lang="pt-BR" dirty="0" smtClean="0"/>
              <a:t>vetor</a:t>
            </a:r>
            <a:r>
              <a:rPr lang="pt-BR" dirty="0"/>
              <a:t>;</a:t>
            </a:r>
            <a:endParaRPr lang="pt-BR" dirty="0" smtClean="0"/>
          </a:p>
          <a:p>
            <a:pPr algn="just"/>
            <a:r>
              <a:rPr lang="pt-BR" dirty="0" smtClean="0"/>
              <a:t>Os índices do vetor </a:t>
            </a:r>
            <a:r>
              <a:rPr lang="pt-BR" dirty="0"/>
              <a:t>em C/C++ sempre iniciam em zero, e vão até o tamanho – 1.</a:t>
            </a:r>
          </a:p>
        </p:txBody>
      </p:sp>
    </p:spTree>
    <p:extLst>
      <p:ext uri="{BB962C8B-B14F-4D97-AF65-F5344CB8AC3E}">
        <p14:creationId xmlns:p14="http://schemas.microsoft.com/office/powerpoint/2010/main" val="105561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Declaração de Vetores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declaração de vetores obedece à mesma sintaxe da declaração de </a:t>
            </a:r>
            <a:r>
              <a:rPr lang="pt-BR" dirty="0" smtClean="0"/>
              <a:t>variáveis</a:t>
            </a:r>
            <a:r>
              <a:rPr lang="pt-BR" dirty="0"/>
              <a:t>;</a:t>
            </a:r>
            <a:endParaRPr lang="pt-BR" dirty="0" smtClean="0"/>
          </a:p>
          <a:p>
            <a:pPr algn="just"/>
            <a:r>
              <a:rPr lang="pt-BR" dirty="0" smtClean="0"/>
              <a:t>A </a:t>
            </a:r>
            <a:r>
              <a:rPr lang="pt-BR" dirty="0"/>
              <a:t>diferença está no valor entre colchetes, que determina quantos elementos ele armazenará, ou seja, em outras palavras, determina o seu tamanho ou dimensão. </a:t>
            </a:r>
            <a:endParaRPr lang="pt-BR" dirty="0" smtClean="0"/>
          </a:p>
          <a:p>
            <a:pPr algn="just"/>
            <a:endParaRPr lang="pt-BR" dirty="0"/>
          </a:p>
          <a:p>
            <a:pPr algn="just"/>
            <a:r>
              <a:rPr lang="pt-BR" dirty="0" smtClean="0"/>
              <a:t>A declaração é feita da seguinte forma:</a:t>
            </a:r>
          </a:p>
          <a:p>
            <a:pPr marL="114300" indent="0" algn="ctr">
              <a:buNone/>
            </a:pPr>
            <a:r>
              <a:rPr lang="pt-BR" b="1" dirty="0" smtClean="0"/>
              <a:t>tipo </a:t>
            </a:r>
            <a:r>
              <a:rPr lang="pt-BR" b="1" dirty="0"/>
              <a:t>variável[tamanho]; </a:t>
            </a:r>
            <a:endParaRPr lang="pt-BR" b="1" dirty="0" smtClean="0"/>
          </a:p>
          <a:p>
            <a:pPr marL="114300" indent="0" algn="ctr">
              <a:buNone/>
            </a:pPr>
            <a:endParaRPr lang="pt-BR" b="1" dirty="0"/>
          </a:p>
          <a:p>
            <a:pPr>
              <a:buFont typeface="Wingdings" pitchFamily="2" charset="2"/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Onde: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tipo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é o tipo base do vetor e</a:t>
            </a:r>
          </a:p>
          <a:p>
            <a:pPr>
              <a:buFont typeface="Wingdings" pitchFamily="2" charset="2"/>
              <a:buNone/>
            </a:pPr>
            <a:r>
              <a:rPr lang="pt-BR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pt-BR" b="1" dirty="0">
                <a:latin typeface="Times New Roman" pitchFamily="18" charset="0"/>
                <a:cs typeface="Times New Roman" pitchFamily="18" charset="0"/>
              </a:rPr>
              <a:t>tamanho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é a quantidade de elementos que o vetor conterá.</a:t>
            </a:r>
          </a:p>
          <a:p>
            <a:pPr marL="114300" indent="0">
              <a:buNone/>
            </a:pPr>
            <a:endParaRPr lang="pt-BR" b="1" dirty="0" smtClean="0"/>
          </a:p>
          <a:p>
            <a:pPr marL="114300" indent="0" algn="ctr">
              <a:buNone/>
            </a:pPr>
            <a:endParaRPr lang="pt-BR" b="1" dirty="0" smtClean="0"/>
          </a:p>
          <a:p>
            <a:pPr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65338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pt-BR" dirty="0" smtClean="0">
                <a:cs typeface="Times New Roman" pitchFamily="18" charset="0"/>
              </a:rPr>
              <a:t>Exemplos:</a:t>
            </a:r>
          </a:p>
          <a:p>
            <a:r>
              <a:rPr lang="pt-BR" dirty="0" smtClean="0"/>
              <a:t>Declaração de </a:t>
            </a:r>
            <a:r>
              <a:rPr lang="pt-BR" dirty="0"/>
              <a:t>um vetor com 10 números inteiros: </a:t>
            </a:r>
          </a:p>
          <a:p>
            <a:pPr marL="114300" indent="0" algn="ctr">
              <a:buNone/>
            </a:pPr>
            <a:r>
              <a:rPr lang="pt-BR" b="1" dirty="0" err="1"/>
              <a:t>int</a:t>
            </a:r>
            <a:r>
              <a:rPr lang="pt-BR" b="1" dirty="0"/>
              <a:t> vetor[10</a:t>
            </a:r>
            <a:r>
              <a:rPr lang="pt-BR" b="1" dirty="0" smtClean="0"/>
              <a:t>];</a:t>
            </a:r>
          </a:p>
          <a:p>
            <a:pPr marL="114300" indent="0" algn="ctr">
              <a:buNone/>
            </a:pPr>
            <a:endParaRPr lang="pt-BR" b="1" dirty="0"/>
          </a:p>
          <a:p>
            <a:r>
              <a:rPr lang="pt-BR" dirty="0" smtClean="0"/>
              <a:t>Representação gráfica de um vetor:</a:t>
            </a:r>
            <a:endParaRPr lang="pt-BR" b="1" dirty="0"/>
          </a:p>
          <a:p>
            <a:pPr>
              <a:buFont typeface="Wingdings" pitchFamily="2" charset="2"/>
              <a:buNone/>
            </a:pP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endParaRPr lang="pt-BR" dirty="0"/>
          </a:p>
        </p:txBody>
      </p:sp>
      <p:pic>
        <p:nvPicPr>
          <p:cNvPr id="1026" name="Picture 2" descr="D:\Desktop\ca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05062"/>
            <a:ext cx="46291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14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 algn="just">
              <a:defRPr/>
            </a:pPr>
            <a:r>
              <a:rPr lang="pt-BR" dirty="0" smtClean="0"/>
              <a:t>Cria </a:t>
            </a:r>
            <a:r>
              <a:rPr lang="pt-BR" dirty="0"/>
              <a:t>e inicializa vetor de 6 posições. O tamanho do vetor            PODE ser omitido se houver uma  </a:t>
            </a:r>
            <a:r>
              <a:rPr lang="pt-BR" dirty="0" smtClean="0"/>
              <a:t>inicialização </a:t>
            </a:r>
            <a:r>
              <a:rPr lang="pt-BR" dirty="0"/>
              <a:t>no comando de declaração </a:t>
            </a:r>
          </a:p>
          <a:p>
            <a:pPr marL="114300" indent="0" algn="ctr">
              <a:buNone/>
              <a:defRPr/>
            </a:pPr>
            <a:r>
              <a:rPr lang="pt-BR" b="1" dirty="0" err="1"/>
              <a:t>int</a:t>
            </a:r>
            <a:r>
              <a:rPr lang="pt-BR" b="1" dirty="0"/>
              <a:t> b[] = {1, 2, 4, 8, 16, 32</a:t>
            </a:r>
            <a:r>
              <a:rPr lang="pt-BR" b="1" dirty="0" smtClean="0"/>
              <a:t>};</a:t>
            </a:r>
          </a:p>
          <a:p>
            <a:pPr marL="114300" indent="0" algn="ctr">
              <a:buNone/>
              <a:defRPr/>
            </a:pPr>
            <a:endParaRPr lang="pt-BR" b="1" dirty="0" smtClean="0"/>
          </a:p>
          <a:p>
            <a:pPr algn="just">
              <a:defRPr/>
            </a:pPr>
            <a:r>
              <a:rPr lang="pt-BR" dirty="0" smtClean="0"/>
              <a:t>Definição </a:t>
            </a:r>
            <a:r>
              <a:rPr lang="pt-BR" dirty="0"/>
              <a:t>de um vetor do tipo inteiro com 5 posições e um vetor do tipo char com 32 posições:</a:t>
            </a:r>
          </a:p>
          <a:p>
            <a:pPr lvl="1" algn="just">
              <a:defRPr/>
            </a:pPr>
            <a:endParaRPr lang="pt-BR" dirty="0"/>
          </a:p>
          <a:p>
            <a:pPr marL="411480" lvl="1" indent="0" algn="ctr">
              <a:buNone/>
              <a:defRPr/>
            </a:pPr>
            <a:r>
              <a:rPr lang="pt-BR" b="1" dirty="0" err="1"/>
              <a:t>int</a:t>
            </a:r>
            <a:r>
              <a:rPr lang="pt-BR" b="1" dirty="0"/>
              <a:t> x[5];</a:t>
            </a:r>
          </a:p>
          <a:p>
            <a:pPr marL="411480" lvl="1" indent="0" algn="ctr">
              <a:buNone/>
              <a:defRPr/>
            </a:pPr>
            <a:r>
              <a:rPr lang="pt-BR" b="1" dirty="0"/>
              <a:t>char y[32];</a:t>
            </a:r>
          </a:p>
          <a:p>
            <a:pPr marL="114300" indent="0">
              <a:buNone/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294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a um Vetor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Os elementos são acessados com o operador </a:t>
            </a:r>
            <a:r>
              <a:rPr lang="pt-BR" dirty="0" smtClean="0"/>
              <a:t>[ ], onde</a:t>
            </a:r>
            <a:r>
              <a:rPr lang="pt-BR" dirty="0"/>
              <a:t> o </a:t>
            </a:r>
            <a:r>
              <a:rPr lang="pt-BR" dirty="0" smtClean="0"/>
              <a:t>primeiro</a:t>
            </a:r>
            <a:r>
              <a:rPr lang="pt-BR" dirty="0"/>
              <a:t> elemento está na posição 0, o segundo na  posição 1, assim sucessivamente até a posição  tamanho</a:t>
            </a:r>
            <a:r>
              <a:rPr lang="pt-BR" dirty="0" smtClean="0"/>
              <a:t>­  -1.</a:t>
            </a:r>
          </a:p>
          <a:p>
            <a:pPr algn="just"/>
            <a:r>
              <a:rPr lang="pt-BR" dirty="0" smtClean="0"/>
              <a:t>Exemplo </a:t>
            </a:r>
            <a:r>
              <a:rPr lang="pt-BR" dirty="0"/>
              <a:t>de declarações:</a:t>
            </a:r>
          </a:p>
          <a:p>
            <a:pPr algn="ctr">
              <a:buNone/>
            </a:pPr>
            <a:r>
              <a:rPr lang="pt-BR" dirty="0">
                <a:cs typeface="Courier New" pitchFamily="49" charset="0"/>
              </a:rPr>
              <a:t>	</a:t>
            </a:r>
            <a:r>
              <a:rPr lang="pt-BR" sz="2000" b="1" dirty="0" err="1">
                <a:cs typeface="Courier New" pitchFamily="49" charset="0"/>
              </a:rPr>
              <a:t>float</a:t>
            </a:r>
            <a:r>
              <a:rPr lang="pt-BR" sz="2000" b="1" dirty="0">
                <a:cs typeface="Courier New" pitchFamily="49" charset="0"/>
              </a:rPr>
              <a:t> NOTAS[100];</a:t>
            </a:r>
          </a:p>
          <a:p>
            <a:pPr algn="ctr">
              <a:buNone/>
            </a:pPr>
            <a:r>
              <a:rPr lang="pt-BR" sz="2000" b="1" dirty="0">
                <a:cs typeface="Courier New" pitchFamily="49" charset="0"/>
              </a:rPr>
              <a:t>	</a:t>
            </a:r>
            <a:r>
              <a:rPr lang="pt-BR" sz="2000" b="1" dirty="0" err="1">
                <a:cs typeface="Courier New" pitchFamily="49" charset="0"/>
              </a:rPr>
              <a:t>int</a:t>
            </a:r>
            <a:r>
              <a:rPr lang="pt-BR" sz="2000" b="1" dirty="0">
                <a:cs typeface="Courier New" pitchFamily="49" charset="0"/>
              </a:rPr>
              <a:t> Conjunto[50];</a:t>
            </a:r>
          </a:p>
          <a:p>
            <a:pPr algn="ctr">
              <a:buNone/>
            </a:pPr>
            <a:r>
              <a:rPr lang="pt-BR" sz="2000" b="1" dirty="0">
                <a:cs typeface="Courier New" pitchFamily="49" charset="0"/>
              </a:rPr>
              <a:t>	char Nome[15];</a:t>
            </a:r>
          </a:p>
          <a:p>
            <a:r>
              <a:rPr lang="pt-BR" dirty="0" smtClean="0"/>
              <a:t>Exemplo de Acesso</a:t>
            </a:r>
            <a:r>
              <a:rPr lang="pt-BR" dirty="0"/>
              <a:t>:</a:t>
            </a:r>
          </a:p>
          <a:p>
            <a:pPr algn="ctr">
              <a:buNone/>
            </a:pPr>
            <a:r>
              <a:rPr lang="pt-BR" dirty="0"/>
              <a:t>	</a:t>
            </a:r>
            <a:r>
              <a:rPr lang="pt-BR" dirty="0">
                <a:cs typeface="Courier New" pitchFamily="49" charset="0"/>
              </a:rPr>
              <a:t>		</a:t>
            </a:r>
            <a:r>
              <a:rPr lang="pt-BR" sz="2000" b="1" dirty="0" err="1">
                <a:cs typeface="Courier New" pitchFamily="49" charset="0"/>
              </a:rPr>
              <a:t>if</a:t>
            </a:r>
            <a:r>
              <a:rPr lang="pt-BR" sz="2000" b="1" dirty="0">
                <a:cs typeface="Courier New" pitchFamily="49" charset="0"/>
              </a:rPr>
              <a:t>(NOTAS[99] )== 10.0) </a:t>
            </a:r>
            <a:r>
              <a:rPr lang="pt-BR" sz="2000" b="1" dirty="0" smtClean="0">
                <a:cs typeface="Courier New" pitchFamily="49" charset="0"/>
              </a:rPr>
              <a:t>{....}</a:t>
            </a:r>
            <a:endParaRPr lang="pt-BR" sz="2000" b="1" dirty="0">
              <a:solidFill>
                <a:srgbClr val="FF0000"/>
              </a:solidFill>
              <a:cs typeface="Courier New" pitchFamily="49" charset="0"/>
            </a:endParaRPr>
          </a:p>
          <a:p>
            <a:pPr algn="ctr">
              <a:buNone/>
            </a:pPr>
            <a:r>
              <a:rPr lang="pt-BR" sz="2000" b="1" dirty="0">
                <a:cs typeface="Courier New" pitchFamily="49" charset="0"/>
              </a:rPr>
              <a:t>			</a:t>
            </a:r>
            <a:r>
              <a:rPr lang="pt-BR" sz="2000" b="1" dirty="0" err="1">
                <a:cs typeface="Courier New" pitchFamily="49" charset="0"/>
              </a:rPr>
              <a:t>while</a:t>
            </a:r>
            <a:r>
              <a:rPr lang="pt-BR" sz="2000" b="1" dirty="0">
                <a:cs typeface="Courier New" pitchFamily="49" charset="0"/>
              </a:rPr>
              <a:t> (Conjunto[49] &gt; 10) </a:t>
            </a:r>
            <a:r>
              <a:rPr lang="pt-BR" sz="2000" b="1" dirty="0" smtClean="0">
                <a:cs typeface="Courier New" pitchFamily="49" charset="0"/>
              </a:rPr>
              <a:t>{....}</a:t>
            </a:r>
            <a:endParaRPr lang="pt-BR" sz="2000" b="1" dirty="0">
              <a:solidFill>
                <a:srgbClr val="FF0000"/>
              </a:solidFill>
              <a:cs typeface="Courier New" pitchFamily="49" charset="0"/>
            </a:endParaRPr>
          </a:p>
          <a:p>
            <a:pPr algn="ctr">
              <a:buNone/>
            </a:pPr>
            <a:r>
              <a:rPr lang="pt-BR" sz="2000" b="1" dirty="0">
                <a:cs typeface="Courier New" pitchFamily="49" charset="0"/>
              </a:rPr>
              <a:t>			Nome[14] = ‘ ‘; </a:t>
            </a:r>
            <a:endParaRPr lang="pt-BR" sz="2000" b="1" dirty="0">
              <a:solidFill>
                <a:srgbClr val="FF0000"/>
              </a:solidFill>
              <a:cs typeface="Courier New" pitchFamily="49" charset="0"/>
            </a:endParaRPr>
          </a:p>
          <a:p>
            <a:pPr algn="ctr"/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58912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>
              <a:defRPr/>
            </a:pPr>
            <a:r>
              <a:rPr lang="pt-BR" sz="4400" dirty="0" smtClean="0"/>
              <a:t>Exemplos de Vetor</a:t>
            </a:r>
            <a:endParaRPr lang="fr-FR" sz="44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11560" y="1570038"/>
            <a:ext cx="756081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numCol="2">
            <a:spAutoFit/>
          </a:bodyPr>
          <a:lstStyle/>
          <a:p>
            <a:pPr marL="457200" indent="-457200">
              <a:buFont typeface="+mj-lt"/>
              <a:buAutoNum type="arabicPeriod"/>
              <a:tabLst>
                <a:tab pos="3324225" algn="l"/>
              </a:tabLst>
              <a:defRPr/>
            </a:pPr>
            <a:r>
              <a:rPr lang="pt-BR" sz="2400" dirty="0" smtClean="0">
                <a:cs typeface="Arial" pitchFamily="34" charset="0"/>
              </a:rPr>
              <a:t>Colocar </a:t>
            </a:r>
            <a:r>
              <a:rPr lang="pt-BR" sz="2400" dirty="0">
                <a:cs typeface="Arial" pitchFamily="34" charset="0"/>
              </a:rPr>
              <a:t>os números de </a:t>
            </a:r>
            <a:r>
              <a:rPr lang="pt-BR" sz="2400" dirty="0" smtClean="0">
                <a:cs typeface="Arial" pitchFamily="34" charset="0"/>
              </a:rPr>
              <a:t>1  a </a:t>
            </a:r>
            <a:r>
              <a:rPr lang="pt-BR" sz="2400" dirty="0">
                <a:cs typeface="Arial" pitchFamily="34" charset="0"/>
              </a:rPr>
              <a:t>5 no vetor</a:t>
            </a:r>
            <a:r>
              <a:rPr lang="pt-BR" sz="2400" dirty="0" smtClean="0">
                <a:cs typeface="Arial" pitchFamily="34" charset="0"/>
              </a:rPr>
              <a:t>. </a:t>
            </a:r>
            <a:endParaRPr lang="pt-BR" sz="2400" dirty="0">
              <a:cs typeface="Arial" pitchFamily="34" charset="0"/>
            </a:endParaRPr>
          </a:p>
          <a:p>
            <a:pPr algn="just">
              <a:defRPr/>
            </a:pPr>
            <a:endParaRPr lang="pt-BR" sz="2400" dirty="0">
              <a:cs typeface="Arial" pitchFamily="34" charset="0"/>
            </a:endParaRPr>
          </a:p>
          <a:p>
            <a:pPr indent="363538" algn="just">
              <a:defRPr/>
            </a:pPr>
            <a:r>
              <a:rPr lang="pt-BR" sz="2000" dirty="0">
                <a:cs typeface="Arial" pitchFamily="34" charset="0"/>
              </a:rPr>
              <a:t>#include&lt;</a:t>
            </a:r>
            <a:r>
              <a:rPr lang="pt-BR" sz="2000" dirty="0" err="1">
                <a:cs typeface="Arial" pitchFamily="34" charset="0"/>
              </a:rPr>
              <a:t>stdio.h</a:t>
            </a:r>
            <a:r>
              <a:rPr lang="pt-BR" sz="2000" dirty="0">
                <a:cs typeface="Arial" pitchFamily="34" charset="0"/>
              </a:rPr>
              <a:t>&gt;</a:t>
            </a:r>
          </a:p>
          <a:p>
            <a:pPr indent="363538">
              <a:defRPr/>
            </a:pPr>
            <a:r>
              <a:rPr lang="pt-BR" sz="2000" dirty="0" err="1">
                <a:cs typeface="Arial" pitchFamily="34" charset="0"/>
              </a:rPr>
              <a:t>main</a:t>
            </a:r>
            <a:r>
              <a:rPr lang="pt-BR" sz="2000" dirty="0">
                <a:cs typeface="Arial" pitchFamily="34" charset="0"/>
              </a:rPr>
              <a:t>()</a:t>
            </a:r>
          </a:p>
          <a:p>
            <a:pPr indent="363538">
              <a:defRPr/>
            </a:pPr>
            <a:r>
              <a:rPr lang="pt-BR" sz="2000" dirty="0">
                <a:cs typeface="Arial" pitchFamily="34" charset="0"/>
              </a:rPr>
              <a:t>{</a:t>
            </a:r>
          </a:p>
          <a:p>
            <a:pPr indent="363538">
              <a:defRPr/>
            </a:pPr>
            <a:r>
              <a:rPr lang="pt-BR" sz="2000" dirty="0">
                <a:cs typeface="Arial" pitchFamily="34" charset="0"/>
              </a:rPr>
              <a:t>   </a:t>
            </a:r>
            <a:r>
              <a:rPr lang="pt-BR" sz="2000" dirty="0" err="1">
                <a:cs typeface="Arial" pitchFamily="34" charset="0"/>
              </a:rPr>
              <a:t>int</a:t>
            </a:r>
            <a:r>
              <a:rPr lang="pt-BR" sz="2000" dirty="0">
                <a:cs typeface="Arial" pitchFamily="34" charset="0"/>
              </a:rPr>
              <a:t> </a:t>
            </a:r>
            <a:r>
              <a:rPr lang="pt-BR" sz="2000" dirty="0" err="1">
                <a:cs typeface="Arial" pitchFamily="34" charset="0"/>
              </a:rPr>
              <a:t>vet</a:t>
            </a:r>
            <a:r>
              <a:rPr lang="pt-BR" sz="2000" dirty="0">
                <a:cs typeface="Arial" pitchFamily="34" charset="0"/>
              </a:rPr>
              <a:t> [5], i;</a:t>
            </a:r>
          </a:p>
          <a:p>
            <a:pPr>
              <a:defRPr/>
            </a:pPr>
            <a:r>
              <a:rPr lang="pt-BR" sz="2000" dirty="0">
                <a:cs typeface="Arial" pitchFamily="34" charset="0"/>
              </a:rPr>
              <a:t>       for (i=0; i&lt;5; i++)</a:t>
            </a:r>
          </a:p>
          <a:p>
            <a:pPr>
              <a:defRPr/>
            </a:pPr>
            <a:r>
              <a:rPr lang="pt-BR" sz="2000" dirty="0">
                <a:cs typeface="Arial" pitchFamily="34" charset="0"/>
              </a:rPr>
              <a:t>	</a:t>
            </a:r>
            <a:r>
              <a:rPr lang="pt-BR" sz="2000" dirty="0" err="1">
                <a:cs typeface="Arial" pitchFamily="34" charset="0"/>
              </a:rPr>
              <a:t>vet</a:t>
            </a:r>
            <a:r>
              <a:rPr lang="pt-BR" sz="2000" dirty="0">
                <a:cs typeface="Arial" pitchFamily="34" charset="0"/>
              </a:rPr>
              <a:t>[i] = i + 1;</a:t>
            </a:r>
          </a:p>
          <a:p>
            <a:pPr>
              <a:defRPr/>
            </a:pPr>
            <a:r>
              <a:rPr lang="pt-BR" sz="2000" dirty="0">
                <a:cs typeface="Arial" pitchFamily="34" charset="0"/>
              </a:rPr>
              <a:t>    }</a:t>
            </a:r>
          </a:p>
          <a:p>
            <a:pPr indent="711200">
              <a:defRPr/>
            </a:pPr>
            <a:r>
              <a:rPr lang="pt-BR" sz="2400" dirty="0">
                <a:cs typeface="Arial" pitchFamily="34" charset="0"/>
              </a:rPr>
              <a:t>  </a:t>
            </a:r>
          </a:p>
          <a:p>
            <a:pPr algn="just">
              <a:defRPr/>
            </a:pPr>
            <a:endParaRPr lang="pt-BR" sz="2400" u="sng" dirty="0">
              <a:cs typeface="Arial" pitchFamily="34" charset="0"/>
            </a:endParaRPr>
          </a:p>
          <a:p>
            <a:pPr algn="just">
              <a:defRPr/>
            </a:pPr>
            <a:endParaRPr lang="pt-BR" sz="2400" u="sng" dirty="0">
              <a:cs typeface="Arial" pitchFamily="34" charset="0"/>
            </a:endParaRPr>
          </a:p>
          <a:p>
            <a:pPr>
              <a:defRPr/>
            </a:pPr>
            <a:endParaRPr lang="pt-BR" sz="2400" u="sng" dirty="0" smtClean="0">
              <a:cs typeface="Arial" pitchFamily="34" charset="0"/>
            </a:endParaRPr>
          </a:p>
          <a:p>
            <a:pPr algn="ctr">
              <a:defRPr/>
            </a:pPr>
            <a:r>
              <a:rPr lang="pt-BR" sz="2400" dirty="0" smtClean="0">
                <a:cs typeface="Arial" pitchFamily="34" charset="0"/>
              </a:rPr>
              <a:t>2. Colocar </a:t>
            </a:r>
            <a:r>
              <a:rPr lang="pt-BR" sz="2400" dirty="0">
                <a:cs typeface="Arial" pitchFamily="34" charset="0"/>
              </a:rPr>
              <a:t>os números </a:t>
            </a:r>
            <a:r>
              <a:rPr lang="pt-BR" sz="2400" dirty="0" smtClean="0">
                <a:cs typeface="Arial" pitchFamily="34" charset="0"/>
              </a:rPr>
              <a:t>       pares </a:t>
            </a:r>
            <a:r>
              <a:rPr lang="pt-BR" sz="2400" dirty="0">
                <a:cs typeface="Arial" pitchFamily="34" charset="0"/>
              </a:rPr>
              <a:t>de </a:t>
            </a:r>
            <a:r>
              <a:rPr lang="pt-BR" sz="2400" dirty="0" smtClean="0">
                <a:cs typeface="Arial" pitchFamily="34" charset="0"/>
              </a:rPr>
              <a:t>0 </a:t>
            </a:r>
            <a:r>
              <a:rPr lang="pt-BR" sz="2400" dirty="0">
                <a:cs typeface="Arial" pitchFamily="34" charset="0"/>
              </a:rPr>
              <a:t>a 18 no vetor.</a:t>
            </a:r>
          </a:p>
          <a:p>
            <a:pPr algn="just">
              <a:defRPr/>
            </a:pPr>
            <a:endParaRPr lang="pt-BR" sz="2400" dirty="0">
              <a:cs typeface="Arial" pitchFamily="34" charset="0"/>
            </a:endParaRPr>
          </a:p>
          <a:p>
            <a:pPr indent="363538" algn="just">
              <a:defRPr/>
            </a:pPr>
            <a:r>
              <a:rPr lang="pt-BR" sz="2000" dirty="0">
                <a:cs typeface="Arial" pitchFamily="34" charset="0"/>
              </a:rPr>
              <a:t>#include&lt;</a:t>
            </a:r>
            <a:r>
              <a:rPr lang="pt-BR" sz="2000" dirty="0" err="1">
                <a:cs typeface="Arial" pitchFamily="34" charset="0"/>
              </a:rPr>
              <a:t>stdio.h</a:t>
            </a:r>
            <a:r>
              <a:rPr lang="pt-BR" sz="2000" dirty="0">
                <a:cs typeface="Arial" pitchFamily="34" charset="0"/>
              </a:rPr>
              <a:t>&gt;</a:t>
            </a:r>
          </a:p>
          <a:p>
            <a:pPr indent="363538">
              <a:defRPr/>
            </a:pPr>
            <a:r>
              <a:rPr lang="pt-BR" sz="2000" dirty="0" err="1">
                <a:cs typeface="Arial" pitchFamily="34" charset="0"/>
              </a:rPr>
              <a:t>main</a:t>
            </a:r>
            <a:r>
              <a:rPr lang="pt-BR" sz="2000" dirty="0">
                <a:cs typeface="Arial" pitchFamily="34" charset="0"/>
              </a:rPr>
              <a:t>()</a:t>
            </a:r>
          </a:p>
          <a:p>
            <a:pPr indent="363538">
              <a:defRPr/>
            </a:pPr>
            <a:r>
              <a:rPr lang="pt-BR" sz="2000" dirty="0">
                <a:cs typeface="Arial" pitchFamily="34" charset="0"/>
              </a:rPr>
              <a:t>{</a:t>
            </a:r>
          </a:p>
          <a:p>
            <a:pPr indent="363538">
              <a:defRPr/>
            </a:pPr>
            <a:r>
              <a:rPr lang="pt-BR" sz="2000" dirty="0">
                <a:cs typeface="Arial" pitchFamily="34" charset="0"/>
              </a:rPr>
              <a:t>   </a:t>
            </a:r>
            <a:r>
              <a:rPr lang="pt-BR" sz="2000" dirty="0" err="1">
                <a:cs typeface="Arial" pitchFamily="34" charset="0"/>
              </a:rPr>
              <a:t>int</a:t>
            </a:r>
            <a:r>
              <a:rPr lang="pt-BR" sz="2000" dirty="0">
                <a:cs typeface="Arial" pitchFamily="34" charset="0"/>
              </a:rPr>
              <a:t> x [10], t;</a:t>
            </a:r>
          </a:p>
          <a:p>
            <a:pPr>
              <a:defRPr/>
            </a:pPr>
            <a:r>
              <a:rPr lang="pt-BR" sz="2000" dirty="0">
                <a:cs typeface="Arial" pitchFamily="34" charset="0"/>
              </a:rPr>
              <a:t>       for (t=0; i&lt;10; i++)</a:t>
            </a:r>
          </a:p>
          <a:p>
            <a:pPr>
              <a:defRPr/>
            </a:pPr>
            <a:r>
              <a:rPr lang="pt-BR" sz="2000" dirty="0">
                <a:cs typeface="Arial" pitchFamily="34" charset="0"/>
              </a:rPr>
              <a:t>      </a:t>
            </a:r>
            <a:r>
              <a:rPr lang="pt-BR" sz="2000" dirty="0"/>
              <a:t>{</a:t>
            </a:r>
          </a:p>
          <a:p>
            <a:pPr>
              <a:defRPr/>
            </a:pPr>
            <a:r>
              <a:rPr lang="pt-BR" sz="2000" dirty="0"/>
              <a:t>          x[t]=t*2;</a:t>
            </a:r>
          </a:p>
          <a:p>
            <a:pPr>
              <a:defRPr/>
            </a:pPr>
            <a:r>
              <a:rPr lang="pt-BR" sz="2000" dirty="0"/>
              <a:t>          </a:t>
            </a:r>
            <a:r>
              <a:rPr lang="pt-BR" sz="2000" dirty="0" err="1"/>
              <a:t>printf</a:t>
            </a:r>
            <a:r>
              <a:rPr lang="pt-BR" sz="2000" dirty="0"/>
              <a:t>("%d\</a:t>
            </a:r>
            <a:r>
              <a:rPr lang="pt-BR" sz="2000" dirty="0" err="1"/>
              <a:t>n",x</a:t>
            </a:r>
            <a:r>
              <a:rPr lang="pt-BR" sz="2000" dirty="0"/>
              <a:t>[t];</a:t>
            </a:r>
          </a:p>
          <a:p>
            <a:pPr>
              <a:defRPr/>
            </a:pPr>
            <a:r>
              <a:rPr lang="pt-BR" sz="2000" dirty="0"/>
              <a:t>       }</a:t>
            </a:r>
            <a:r>
              <a:rPr lang="pt-BR" sz="2000" dirty="0">
                <a:cs typeface="Arial" pitchFamily="34" charset="0"/>
              </a:rPr>
              <a:t>       </a:t>
            </a:r>
          </a:p>
          <a:p>
            <a:pPr indent="363538">
              <a:defRPr/>
            </a:pPr>
            <a:r>
              <a:rPr lang="pt-BR" sz="2000" dirty="0">
                <a:cs typeface="Arial" pitchFamily="34" charset="0"/>
              </a:rPr>
              <a:t>}</a:t>
            </a:r>
          </a:p>
          <a:p>
            <a:pPr indent="711200">
              <a:defRPr/>
            </a:pPr>
            <a:endParaRPr lang="pt-BR" sz="2400" dirty="0">
              <a:cs typeface="Arial" pitchFamily="34" charset="0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4716463" y="1570038"/>
            <a:ext cx="0" cy="4954587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6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 algn="just">
              <a:buFont typeface="+mj-lt"/>
              <a:buAutoNum type="arabicPeriod"/>
            </a:pPr>
            <a:r>
              <a:rPr lang="pt-BR" dirty="0" smtClean="0"/>
              <a:t> </a:t>
            </a:r>
            <a:r>
              <a:rPr lang="pt-BR" sz="2400" dirty="0"/>
              <a:t>Escreva um programa que leia um vetor de 100 </a:t>
            </a:r>
            <a:r>
              <a:rPr lang="pt-BR" sz="2400" dirty="0" smtClean="0"/>
              <a:t>elementos. O </a:t>
            </a:r>
            <a:r>
              <a:rPr lang="pt-BR" sz="2400" dirty="0"/>
              <a:t>programa deve informar a quantidade de números ímpares existentes no vetor. Os  valores armazenados no vetor serão informados pelo </a:t>
            </a:r>
            <a:r>
              <a:rPr lang="pt-BR" sz="2400" dirty="0" smtClean="0"/>
              <a:t>usuário.</a:t>
            </a:r>
          </a:p>
          <a:p>
            <a:pPr marL="114300" indent="0" algn="just">
              <a:buNone/>
            </a:pPr>
            <a:endParaRPr lang="pt-BR" sz="2400" dirty="0" smtClean="0"/>
          </a:p>
          <a:p>
            <a:pPr marL="571500" indent="-457200" algn="just">
              <a:buFont typeface="+mj-lt"/>
              <a:buAutoNum type="arabicPeriod"/>
            </a:pPr>
            <a:r>
              <a:rPr lang="pt-BR" sz="2400" dirty="0"/>
              <a:t>Escreva um programa que receba do usuário um vetor com 20 valores inteiros </a:t>
            </a:r>
            <a:r>
              <a:rPr lang="pt-BR" sz="2400" dirty="0" smtClean="0"/>
              <a:t>e apresente </a:t>
            </a:r>
            <a:r>
              <a:rPr lang="pt-BR" sz="2400" dirty="0"/>
              <a:t>o maior, o menor e suas respectivas posições em que os mesmos </a:t>
            </a:r>
            <a:r>
              <a:rPr lang="pt-BR" sz="2400" dirty="0" smtClean="0"/>
              <a:t>foram informados</a:t>
            </a:r>
            <a:r>
              <a:rPr lang="pt-BR" sz="2400" dirty="0"/>
              <a:t>. Caso existam números iguais mostre a posição da primeira ocorrência.</a:t>
            </a:r>
          </a:p>
          <a:p>
            <a:pPr marL="571500" indent="-457200" algn="just">
              <a:buFont typeface="+mj-lt"/>
              <a:buAutoNum type="arabicPeriod"/>
            </a:pPr>
            <a:endParaRPr lang="pt-BR" sz="2400" dirty="0" smtClean="0"/>
          </a:p>
          <a:p>
            <a:pPr marL="114300" indent="0" algn="just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865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241</TotalTime>
  <Words>269</Words>
  <Application>Microsoft Office PowerPoint</Application>
  <PresentationFormat>Apresentação na tela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Adjacência</vt:lpstr>
      <vt:lpstr>Universidade Federal de Uberlândia Engenharia de Agrimensura e Cartográfica     Vetor</vt:lpstr>
      <vt:lpstr>Definição</vt:lpstr>
      <vt:lpstr>Definição</vt:lpstr>
      <vt:lpstr>Declaração de Vetores</vt:lpstr>
      <vt:lpstr>Declaração de Vetores</vt:lpstr>
      <vt:lpstr>Declaração de Vetores</vt:lpstr>
      <vt:lpstr>Acesso a um Vetor</vt:lpstr>
      <vt:lpstr>Exemplos de Vetor</vt:lpstr>
      <vt:lpstr>Aplicação</vt:lpstr>
      <vt:lpstr>Apresentação do PowerPoint</vt:lpstr>
      <vt:lpstr>Apresentação do PowerPoint</vt:lpstr>
      <vt:lpstr>Obrigada!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de Uberlândia Engenharia de Agrimensura e Cartográfica     Vetor</dc:title>
  <dc:creator>LENOVO</dc:creator>
  <cp:lastModifiedBy>LENOVO</cp:lastModifiedBy>
  <cp:revision>15</cp:revision>
  <dcterms:created xsi:type="dcterms:W3CDTF">2018-09-05T15:08:35Z</dcterms:created>
  <dcterms:modified xsi:type="dcterms:W3CDTF">2018-09-05T19:29:21Z</dcterms:modified>
</cp:coreProperties>
</file>