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29/11/2012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à Modelagem de Software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Crise do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Preço do hardware cai (circuitos integrados) </a:t>
            </a:r>
          </a:p>
          <a:p>
            <a:r>
              <a:rPr lang="pt-BR" dirty="0" smtClean="0"/>
              <a:t>Maior demanda por hardware</a:t>
            </a:r>
          </a:p>
          <a:p>
            <a:r>
              <a:rPr lang="pt-BR" dirty="0" smtClean="0"/>
              <a:t>Maior demanda por software</a:t>
            </a:r>
          </a:p>
          <a:p>
            <a:r>
              <a:rPr lang="pt-BR" dirty="0" smtClean="0"/>
              <a:t>Baixa produtividade e qualidade</a:t>
            </a:r>
          </a:p>
          <a:p>
            <a:pPr lvl="1"/>
            <a:r>
              <a:rPr lang="pt-BR" dirty="0" smtClean="0"/>
              <a:t>Resultado:</a:t>
            </a:r>
          </a:p>
          <a:p>
            <a:pPr lvl="2"/>
            <a:r>
              <a:rPr lang="pt-BR" dirty="0" smtClean="0"/>
              <a:t>Software entregue fora do prazo e com maior custo</a:t>
            </a:r>
          </a:p>
          <a:p>
            <a:pPr lvl="2"/>
            <a:r>
              <a:rPr lang="pt-BR" dirty="0" smtClean="0"/>
              <a:t>Grandes falhas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Engenharia de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Termo criado em 1968</a:t>
            </a:r>
          </a:p>
          <a:p>
            <a:r>
              <a:rPr lang="pt-BR" dirty="0" smtClean="0"/>
              <a:t>Idéia de usar processos e métodos bem definidos, quantificáveis, formais, para desenvolvimento de software</a:t>
            </a:r>
          </a:p>
          <a:p>
            <a:r>
              <a:rPr lang="pt-BR" dirty="0" smtClean="0"/>
              <a:t>Aplicação de conceitos de engenharia ao desenvolvimento de software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Mitos do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“Meu pessoal tem ferramentas de desenvolvimento de software que estão no estado da arte, afinal, compramos para eles os computadores mais novos”.</a:t>
            </a:r>
          </a:p>
          <a:p>
            <a:r>
              <a:rPr lang="pt-BR" dirty="0" smtClean="0"/>
              <a:t>“Se nos atrasarmos no planejamento, podemos adicionar mais programadores”</a:t>
            </a:r>
          </a:p>
          <a:p>
            <a:r>
              <a:rPr lang="pt-BR" dirty="0" smtClean="0"/>
              <a:t>“O estabelecimento geral de objetivos é suficiente para iniciar o desenvolvimento do software – podemos fornecer os detalhes posteriormente”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Mitos do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“Quando escrevemos um programa e o fazemos funcionar, nosso trabalho está completo”</a:t>
            </a:r>
          </a:p>
          <a:p>
            <a:r>
              <a:rPr lang="pt-BR" dirty="0" smtClean="0"/>
              <a:t>“Até que eu esteja com o programa funcionando não tenho como avaliar sua qualidade 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de software: Arte ou Engenharia?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3780127" cy="3060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204864"/>
            <a:ext cx="2700337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77"/>
            <a:ext cx="8208912" cy="6852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647700"/>
            <a:ext cx="8858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História da modelagem de SW</a:t>
            </a:r>
            <a:br>
              <a:rPr lang="pt-BR" dirty="0" smtClean="0"/>
            </a:br>
            <a:r>
              <a:rPr lang="pt-BR" dirty="0" smtClean="0"/>
              <a:t>1945-1960’s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Mainframes</a:t>
            </a:r>
          </a:p>
          <a:p>
            <a:r>
              <a:rPr lang="pt-BR" dirty="0" smtClean="0"/>
              <a:t>Software relativamente simples</a:t>
            </a:r>
          </a:p>
          <a:p>
            <a:r>
              <a:rPr lang="pt-BR" dirty="0" smtClean="0"/>
              <a:t>Preocupação maior com hardware</a:t>
            </a:r>
          </a:p>
          <a:p>
            <a:r>
              <a:rPr lang="pt-BR" dirty="0" smtClean="0"/>
              <a:t>Fluxogramas</a:t>
            </a:r>
          </a:p>
          <a:p>
            <a:r>
              <a:rPr lang="pt-BR" dirty="0" smtClean="0"/>
              <a:t>Diagramas de módulos</a:t>
            </a:r>
          </a:p>
          <a:p>
            <a:r>
              <a:rPr lang="pt-BR" dirty="0" smtClean="0"/>
              <a:t>Decomposição funcional</a:t>
            </a:r>
          </a:p>
          <a:p>
            <a:r>
              <a:rPr lang="pt-BR" dirty="0" smtClean="0"/>
              <a:t>COBOL, FORTRAN, ALGOL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História da modelagem de SW</a:t>
            </a:r>
            <a:br>
              <a:rPr lang="pt-BR" dirty="0" smtClean="0"/>
            </a:br>
            <a:r>
              <a:rPr lang="pt-BR" dirty="0" smtClean="0"/>
              <a:t>1970’s-1980’s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Expansão do mercado computacional (mainframes, micros, estações de trabalho)</a:t>
            </a:r>
          </a:p>
          <a:p>
            <a:r>
              <a:rPr lang="pt-BR" dirty="0" smtClean="0"/>
              <a:t>Software mais complexo</a:t>
            </a:r>
          </a:p>
          <a:p>
            <a:r>
              <a:rPr lang="pt-BR" dirty="0" smtClean="0"/>
              <a:t>Programação estruturada (</a:t>
            </a:r>
            <a:r>
              <a:rPr lang="pt-BR" dirty="0" err="1" smtClean="0"/>
              <a:t>Dijkstra</a:t>
            </a:r>
            <a:r>
              <a:rPr lang="pt-BR" dirty="0" smtClean="0"/>
              <a:t>, </a:t>
            </a:r>
            <a:r>
              <a:rPr lang="pt-BR" dirty="0" err="1" smtClean="0"/>
              <a:t>Wirth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Análise e projeto estruturados (Tom </a:t>
            </a:r>
            <a:r>
              <a:rPr lang="pt-BR" dirty="0" err="1" smtClean="0"/>
              <a:t>DeMarco</a:t>
            </a:r>
            <a:r>
              <a:rPr lang="pt-BR" dirty="0" smtClean="0"/>
              <a:t>, Gane &amp; Sarson, </a:t>
            </a:r>
            <a:r>
              <a:rPr lang="pt-BR" dirty="0" err="1" smtClean="0"/>
              <a:t>Yourdon</a:t>
            </a:r>
            <a:r>
              <a:rPr lang="pt-BR" dirty="0" smtClean="0"/>
              <a:t>, </a:t>
            </a:r>
            <a:r>
              <a:rPr lang="pt-BR" dirty="0" err="1" smtClean="0"/>
              <a:t>Constantine</a:t>
            </a:r>
            <a:r>
              <a:rPr lang="pt-BR" dirty="0" smtClean="0"/>
              <a:t>)</a:t>
            </a:r>
            <a:endParaRPr lang="pt-BR" dirty="0" smtClean="0"/>
          </a:p>
          <a:p>
            <a:r>
              <a:rPr lang="pt-BR" dirty="0" smtClean="0"/>
              <a:t>Diagramas de Fluxo de Dados, Pseudo-linguagem, Dicionário de Dados, Tabelas e árvores de decisão</a:t>
            </a:r>
          </a:p>
          <a:p>
            <a:r>
              <a:rPr lang="pt-BR" dirty="0" smtClean="0"/>
              <a:t>Pascal, C, Ada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História da modelagem de SW</a:t>
            </a:r>
            <a:br>
              <a:rPr lang="pt-BR" dirty="0" smtClean="0"/>
            </a:br>
            <a:r>
              <a:rPr lang="pt-BR" dirty="0" smtClean="0"/>
              <a:t>1980’s – 1995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homem-máquina, redes locais, </a:t>
            </a:r>
            <a:r>
              <a:rPr lang="pt-BR" dirty="0" err="1" smtClean="0"/>
              <a:t>PCs</a:t>
            </a:r>
            <a:r>
              <a:rPr lang="pt-BR" dirty="0" smtClean="0"/>
              <a:t>, Internet</a:t>
            </a:r>
          </a:p>
          <a:p>
            <a:r>
              <a:rPr lang="pt-BR" dirty="0" smtClean="0"/>
              <a:t>Programação orientada a objetos</a:t>
            </a:r>
          </a:p>
          <a:p>
            <a:r>
              <a:rPr lang="pt-BR" dirty="0" smtClean="0"/>
              <a:t>Análise e projeto orientados a objetos (</a:t>
            </a:r>
            <a:r>
              <a:rPr lang="pt-BR" dirty="0" err="1" smtClean="0"/>
              <a:t>Mellor</a:t>
            </a:r>
            <a:r>
              <a:rPr lang="pt-BR" dirty="0" smtClean="0"/>
              <a:t>, </a:t>
            </a:r>
            <a:r>
              <a:rPr lang="pt-BR" dirty="0" err="1" smtClean="0"/>
              <a:t>Fusion</a:t>
            </a:r>
            <a:r>
              <a:rPr lang="pt-BR" dirty="0" smtClean="0"/>
              <a:t>, </a:t>
            </a:r>
            <a:r>
              <a:rPr lang="pt-BR" dirty="0" err="1" smtClean="0"/>
              <a:t>Coad</a:t>
            </a:r>
            <a:r>
              <a:rPr lang="pt-BR" dirty="0" smtClean="0"/>
              <a:t>, </a:t>
            </a:r>
            <a:r>
              <a:rPr lang="pt-BR" dirty="0" err="1" smtClean="0"/>
              <a:t>Yourdon</a:t>
            </a:r>
            <a:r>
              <a:rPr lang="pt-BR" dirty="0" smtClean="0"/>
              <a:t>, OOSE, OMT)</a:t>
            </a:r>
          </a:p>
          <a:p>
            <a:r>
              <a:rPr lang="pt-BR" dirty="0" smtClean="0"/>
              <a:t>Diagramas de Classes</a:t>
            </a:r>
          </a:p>
          <a:p>
            <a:r>
              <a:rPr lang="pt-BR" dirty="0" smtClean="0"/>
              <a:t>C++, Eiffel 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software?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Programas de computador, juntamente com as estruturas de dados e documentação associada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História da modelagem de software</a:t>
            </a:r>
            <a:br>
              <a:rPr lang="pt-BR" dirty="0" smtClean="0"/>
            </a:br>
            <a:r>
              <a:rPr lang="pt-BR" dirty="0" smtClean="0"/>
              <a:t>1995 - 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Internet, celular, </a:t>
            </a:r>
            <a:r>
              <a:rPr lang="pt-BR" dirty="0" err="1" smtClean="0"/>
              <a:t>palm</a:t>
            </a:r>
            <a:r>
              <a:rPr lang="pt-BR" dirty="0" smtClean="0"/>
              <a:t>, ...</a:t>
            </a:r>
          </a:p>
          <a:p>
            <a:r>
              <a:rPr lang="pt-BR" dirty="0" smtClean="0"/>
              <a:t>Programação orientada a objetos atinge maturidade</a:t>
            </a:r>
          </a:p>
          <a:p>
            <a:r>
              <a:rPr lang="pt-BR" dirty="0" smtClean="0"/>
              <a:t>UML, RUP, Metodologias ágeis</a:t>
            </a:r>
          </a:p>
          <a:p>
            <a:r>
              <a:rPr lang="pt-BR" dirty="0" smtClean="0"/>
              <a:t>Padrões de projeto, frameworks, </a:t>
            </a:r>
            <a:r>
              <a:rPr lang="pt-BR" dirty="0" smtClean="0"/>
              <a:t>componentes, linhas de produtos</a:t>
            </a:r>
            <a:endParaRPr lang="pt-BR" dirty="0" smtClean="0"/>
          </a:p>
          <a:p>
            <a:r>
              <a:rPr lang="pt-BR" dirty="0" smtClean="0"/>
              <a:t>Java, C#, </a:t>
            </a:r>
            <a:r>
              <a:rPr lang="pt-BR" dirty="0" err="1" smtClean="0"/>
              <a:t>Python</a:t>
            </a:r>
            <a:r>
              <a:rPr lang="pt-BR" dirty="0" smtClean="0"/>
              <a:t>, </a:t>
            </a:r>
            <a:r>
              <a:rPr lang="pt-BR" dirty="0" err="1" smtClean="0"/>
              <a:t>Ruby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Atividades típicas do processo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 smtClean="0"/>
              <a:t>Elicitação</a:t>
            </a:r>
            <a:r>
              <a:rPr lang="pt-BR" dirty="0" smtClean="0"/>
              <a:t> de Requisitos</a:t>
            </a:r>
          </a:p>
          <a:p>
            <a:pPr lvl="1"/>
            <a:r>
              <a:rPr lang="pt-BR" dirty="0" smtClean="0"/>
              <a:t>Qual o problema? </a:t>
            </a:r>
          </a:p>
          <a:p>
            <a:pPr lvl="1"/>
            <a:r>
              <a:rPr lang="pt-BR" dirty="0" smtClean="0"/>
              <a:t>O que será feito?</a:t>
            </a:r>
          </a:p>
          <a:p>
            <a:r>
              <a:rPr lang="pt-BR" dirty="0" smtClean="0"/>
              <a:t>Análise e projeto de software</a:t>
            </a:r>
          </a:p>
          <a:p>
            <a:pPr lvl="1"/>
            <a:r>
              <a:rPr lang="pt-BR" dirty="0" smtClean="0"/>
              <a:t>Como será feito?</a:t>
            </a:r>
          </a:p>
          <a:p>
            <a:pPr lvl="1"/>
            <a:r>
              <a:rPr lang="pt-BR" dirty="0" smtClean="0"/>
              <a:t>Descrição computacional</a:t>
            </a:r>
          </a:p>
          <a:p>
            <a:pPr lvl="1"/>
            <a:r>
              <a:rPr lang="pt-BR" dirty="0" smtClean="0"/>
              <a:t>Projeto de arquitetura e detalhado</a:t>
            </a:r>
          </a:p>
          <a:p>
            <a:r>
              <a:rPr lang="pt-BR" dirty="0" smtClean="0"/>
              <a:t>Implementação</a:t>
            </a:r>
          </a:p>
          <a:p>
            <a:r>
              <a:rPr lang="pt-BR" dirty="0" smtClean="0"/>
              <a:t>Testes</a:t>
            </a:r>
          </a:p>
          <a:p>
            <a:r>
              <a:rPr lang="pt-BR" dirty="0" smtClean="0"/>
              <a:t>Implantação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275"/>
            <a:ext cx="9577388" cy="677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Linear - crítica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Projetos reais raramente seguem o fluxo </a:t>
            </a:r>
            <a:r>
              <a:rPr lang="pt-BR" dirty="0" err="1" smtClean="0"/>
              <a:t>sequencial</a:t>
            </a:r>
            <a:endParaRPr lang="pt-BR" dirty="0" smtClean="0"/>
          </a:p>
          <a:p>
            <a:r>
              <a:rPr lang="pt-BR" dirty="0" smtClean="0"/>
              <a:t>Em projetos grandes, é impossível </a:t>
            </a:r>
            <a:r>
              <a:rPr lang="pt-BR" dirty="0" err="1" smtClean="0"/>
              <a:t>elicitar</a:t>
            </a:r>
            <a:r>
              <a:rPr lang="pt-BR" dirty="0" smtClean="0"/>
              <a:t> todos os requisitos antes da fase de análise</a:t>
            </a:r>
          </a:p>
          <a:p>
            <a:r>
              <a:rPr lang="pt-BR" dirty="0" smtClean="0"/>
              <a:t>Requisitos são </a:t>
            </a:r>
            <a:r>
              <a:rPr lang="pt-BR" dirty="0" err="1" smtClean="0"/>
              <a:t>frequentemente</a:t>
            </a:r>
            <a:r>
              <a:rPr lang="pt-BR" dirty="0" smtClean="0"/>
              <a:t> alterados, o que impacta na análise e projeto</a:t>
            </a:r>
          </a:p>
          <a:p>
            <a:r>
              <a:rPr lang="pt-BR" dirty="0" smtClean="0"/>
              <a:t>Demora na descoberta de erros</a:t>
            </a:r>
          </a:p>
          <a:p>
            <a:r>
              <a:rPr lang="pt-BR" dirty="0" smtClean="0"/>
              <a:t>Espera por fim de uma fase para iniciar outra (bloqueio)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Desenvolvimento iterativo e incremental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Diversos passos (iterações) com adição de funcionalidades (incremental)</a:t>
            </a:r>
          </a:p>
          <a:p>
            <a:r>
              <a:rPr lang="pt-BR" dirty="0" smtClean="0"/>
              <a:t>Requisitos são agrupados por funcionalidade e implementados em um ciclo de desenvolvimento</a:t>
            </a:r>
          </a:p>
          <a:p>
            <a:r>
              <a:rPr lang="pt-BR" dirty="0" smtClean="0"/>
              <a:t>Partes do software são entregues baseado em requisitos prioritários.</a:t>
            </a:r>
          </a:p>
          <a:p>
            <a:r>
              <a:rPr lang="pt-BR" dirty="0" smtClean="0"/>
              <a:t>Requisitos com maiores riscos são atacados primeiro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espiral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0938" y="1376065"/>
            <a:ext cx="6840537" cy="522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espiral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loop é dividido em 4 setores:</a:t>
            </a:r>
          </a:p>
          <a:p>
            <a:pPr lvl="1"/>
            <a:r>
              <a:rPr lang="pt-BR" dirty="0" smtClean="0"/>
              <a:t>Definição de objetivos</a:t>
            </a:r>
          </a:p>
          <a:p>
            <a:pPr lvl="1"/>
            <a:r>
              <a:rPr lang="pt-BR" dirty="0" smtClean="0"/>
              <a:t>Avaliação e redução de riscos</a:t>
            </a:r>
          </a:p>
          <a:p>
            <a:pPr lvl="1"/>
            <a:r>
              <a:rPr lang="pt-BR" dirty="0" smtClean="0"/>
              <a:t>Desenvolvimento e validação</a:t>
            </a:r>
          </a:p>
          <a:p>
            <a:pPr lvl="1"/>
            <a:r>
              <a:rPr lang="pt-BR" dirty="0" smtClean="0"/>
              <a:t>Planejamento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Metodologias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 chave do “Manifesto Ágil”:</a:t>
            </a:r>
          </a:p>
          <a:p>
            <a:pPr lvl="1"/>
            <a:r>
              <a:rPr lang="pt-BR" b="1" dirty="0" smtClean="0"/>
              <a:t>Indivíduos e interações ao invés de processos e ferramentas.</a:t>
            </a:r>
          </a:p>
          <a:p>
            <a:pPr lvl="1"/>
            <a:r>
              <a:rPr lang="pt-BR" b="1" dirty="0" smtClean="0"/>
              <a:t>Software executável ao invés de documentação.</a:t>
            </a:r>
          </a:p>
          <a:p>
            <a:pPr lvl="1"/>
            <a:r>
              <a:rPr lang="pt-BR" b="1" dirty="0" smtClean="0"/>
              <a:t>Colaboração do cliente ao invés de negociação de contratos.</a:t>
            </a:r>
          </a:p>
          <a:p>
            <a:pPr lvl="1"/>
            <a:r>
              <a:rPr lang="pt-BR" b="1" dirty="0" smtClean="0"/>
              <a:t>Respostas rápidas a mudanças ao invés de seguir planos.</a:t>
            </a:r>
          </a:p>
          <a:p>
            <a:r>
              <a:rPr lang="pt-BR" dirty="0" smtClean="0"/>
              <a:t>Ex. Extreme Programming (XP), </a:t>
            </a:r>
            <a:r>
              <a:rPr lang="pt-BR" dirty="0" err="1" smtClean="0"/>
              <a:t>Scrum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Extreme Programming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Extreme Programming (XP) é uma metodologia ágil para equipes pequenas e médias que desenvolvem software baseado em requisitos vagos e que se modificam rapidamente.</a:t>
            </a:r>
          </a:p>
          <a:p>
            <a:r>
              <a:rPr lang="pt-BR" dirty="0" smtClean="0"/>
              <a:t>Diferenciais</a:t>
            </a:r>
          </a:p>
          <a:p>
            <a:pPr lvl="1"/>
            <a:r>
              <a:rPr lang="pt-BR" i="1" dirty="0" smtClean="0"/>
              <a:t>Feedback constante</a:t>
            </a:r>
          </a:p>
          <a:p>
            <a:pPr lvl="1"/>
            <a:r>
              <a:rPr lang="pt-BR" dirty="0" smtClean="0"/>
              <a:t>Abordagem incremental</a:t>
            </a:r>
          </a:p>
          <a:p>
            <a:pPr lvl="1"/>
            <a:r>
              <a:rPr lang="pt-BR" dirty="0" smtClean="0"/>
              <a:t>A comunicação entre as pessoas é encorajada</a:t>
            </a:r>
          </a:p>
          <a:p>
            <a:r>
              <a:rPr lang="pt-BR" dirty="0" smtClean="0"/>
              <a:t>12 práticas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práticas da XP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Entregas freqüentes</a:t>
            </a:r>
          </a:p>
          <a:p>
            <a:r>
              <a:rPr lang="pt-BR" dirty="0" smtClean="0"/>
              <a:t>Projeto simples</a:t>
            </a:r>
          </a:p>
          <a:p>
            <a:r>
              <a:rPr lang="pt-BR" dirty="0" smtClean="0"/>
              <a:t>Programação em pares</a:t>
            </a:r>
          </a:p>
          <a:p>
            <a:r>
              <a:rPr lang="pt-BR" dirty="0" smtClean="0"/>
              <a:t>Propriedade coletiva</a:t>
            </a:r>
          </a:p>
          <a:p>
            <a:r>
              <a:rPr lang="pt-BR" dirty="0" smtClean="0"/>
              <a:t>Integração contínua</a:t>
            </a:r>
          </a:p>
          <a:p>
            <a:r>
              <a:rPr lang="pt-BR" dirty="0" smtClean="0"/>
              <a:t>Código padronizado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(básico): editores, compiladores, sistemas operacionais, </a:t>
            </a:r>
            <a:r>
              <a:rPr lang="pt-BR" dirty="0" err="1" smtClean="0"/>
              <a:t>drivers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Aplicativos: controle de negócios e de processos</a:t>
            </a:r>
          </a:p>
          <a:p>
            <a:r>
              <a:rPr lang="pt-BR" dirty="0" smtClean="0"/>
              <a:t>Embutido</a:t>
            </a:r>
          </a:p>
          <a:p>
            <a:r>
              <a:rPr lang="pt-BR" dirty="0" smtClean="0"/>
              <a:t>Web</a:t>
            </a:r>
          </a:p>
          <a:p>
            <a:r>
              <a:rPr lang="pt-BR" dirty="0" smtClean="0"/>
              <a:t>Legado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 CASE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Computer</a:t>
            </a:r>
            <a:r>
              <a:rPr lang="pt-BR" dirty="0" smtClean="0"/>
              <a:t> </a:t>
            </a:r>
            <a:r>
              <a:rPr lang="pt-BR" dirty="0" err="1" smtClean="0"/>
              <a:t>Aided</a:t>
            </a:r>
            <a:r>
              <a:rPr lang="pt-BR" dirty="0" smtClean="0"/>
              <a:t> Software </a:t>
            </a:r>
            <a:r>
              <a:rPr lang="pt-BR" dirty="0" err="1" smtClean="0"/>
              <a:t>Engineering</a:t>
            </a:r>
            <a:endParaRPr lang="pt-BR" dirty="0" smtClean="0"/>
          </a:p>
          <a:p>
            <a:r>
              <a:rPr lang="pt-BR" dirty="0" smtClean="0"/>
              <a:t>Ferramentas que auxiliam (dão suporte) as atividades de um processo de desenvolvimento de software</a:t>
            </a:r>
          </a:p>
          <a:p>
            <a:r>
              <a:rPr lang="pt-BR" dirty="0" smtClean="0"/>
              <a:t>Ex. editores de modelos, compiladores, depuradores de código, gerenciadores de configuração, ferramentas de teste, ambientes de desenvolvimento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Uso de ferramentas CASE na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StarUML</a:t>
            </a:r>
            <a:endParaRPr lang="pt-BR" dirty="0" smtClean="0"/>
          </a:p>
          <a:p>
            <a:r>
              <a:rPr lang="pt-BR" dirty="0" err="1" smtClean="0"/>
              <a:t>ArgoUML</a:t>
            </a:r>
            <a:endParaRPr lang="pt-BR" dirty="0" smtClean="0"/>
          </a:p>
          <a:p>
            <a:r>
              <a:rPr lang="pt-BR" dirty="0" err="1" smtClean="0"/>
              <a:t>RationalRose</a:t>
            </a:r>
            <a:endParaRPr lang="pt-BR" dirty="0" smtClean="0"/>
          </a:p>
          <a:p>
            <a:r>
              <a:rPr lang="pt-BR" dirty="0" err="1" smtClean="0"/>
              <a:t>Astah</a:t>
            </a:r>
            <a:endParaRPr lang="pt-BR" dirty="0" smtClean="0"/>
          </a:p>
          <a:p>
            <a:r>
              <a:rPr lang="pt-BR" dirty="0" smtClean="0"/>
              <a:t>Qualquer outra que o grupo quiser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desenvolve software?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Várias denominações</a:t>
            </a:r>
          </a:p>
          <a:p>
            <a:pPr lvl="1"/>
            <a:r>
              <a:rPr lang="pt-BR" dirty="0" smtClean="0"/>
              <a:t>Analistas de Sistemas</a:t>
            </a:r>
          </a:p>
          <a:p>
            <a:pPr lvl="1"/>
            <a:r>
              <a:rPr lang="pt-BR" dirty="0" smtClean="0"/>
              <a:t>Analistas de Microinformática</a:t>
            </a:r>
          </a:p>
          <a:p>
            <a:pPr lvl="1"/>
            <a:r>
              <a:rPr lang="pt-BR" dirty="0" smtClean="0"/>
              <a:t>Analistas Programadores</a:t>
            </a:r>
          </a:p>
          <a:p>
            <a:pPr lvl="1"/>
            <a:r>
              <a:rPr lang="pt-BR" dirty="0" smtClean="0"/>
              <a:t>Programadores</a:t>
            </a:r>
          </a:p>
          <a:p>
            <a:pPr lvl="1"/>
            <a:r>
              <a:rPr lang="pt-BR" dirty="0" smtClean="0"/>
              <a:t>Arquitetos de Software</a:t>
            </a:r>
          </a:p>
          <a:p>
            <a:pPr lvl="1"/>
            <a:r>
              <a:rPr lang="pt-BR" dirty="0" smtClean="0"/>
              <a:t>Engenheiros de Software</a:t>
            </a:r>
          </a:p>
          <a:p>
            <a:pPr lvl="1"/>
            <a:r>
              <a:rPr lang="pt-BR" dirty="0" smtClean="0"/>
              <a:t>Desenvolvedores de Software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industrial </a:t>
            </a:r>
            <a:r>
              <a:rPr lang="pt-BR" dirty="0" err="1" smtClean="0"/>
              <a:t>automation</a:t>
            </a:r>
            <a:endParaRPr lang="pt-BR" dirty="0" smtClean="0"/>
          </a:p>
          <a:p>
            <a:r>
              <a:rPr lang="pt-BR" dirty="0" smtClean="0"/>
              <a:t>business software</a:t>
            </a:r>
          </a:p>
          <a:p>
            <a:r>
              <a:rPr lang="pt-BR" dirty="0" err="1" smtClean="0"/>
              <a:t>video</a:t>
            </a:r>
            <a:r>
              <a:rPr lang="pt-BR" dirty="0" smtClean="0"/>
              <a:t> games</a:t>
            </a:r>
          </a:p>
          <a:p>
            <a:r>
              <a:rPr lang="en-US" dirty="0" smtClean="0"/>
              <a:t>telecommunications (the Internet and everything that flows on it)</a:t>
            </a:r>
          </a:p>
          <a:p>
            <a:r>
              <a:rPr lang="pt-BR" dirty="0" smtClean="0"/>
              <a:t>databases</a:t>
            </a:r>
          </a:p>
          <a:p>
            <a:r>
              <a:rPr lang="pt-BR" dirty="0" err="1" smtClean="0"/>
              <a:t>educational</a:t>
            </a:r>
            <a:r>
              <a:rPr lang="pt-BR" dirty="0" smtClean="0"/>
              <a:t> software</a:t>
            </a:r>
          </a:p>
          <a:p>
            <a:r>
              <a:rPr lang="pt-BR" dirty="0" smtClean="0"/>
              <a:t>medical software</a:t>
            </a:r>
          </a:p>
          <a:p>
            <a:r>
              <a:rPr lang="pt-BR" dirty="0" err="1" smtClean="0"/>
              <a:t>image</a:t>
            </a:r>
            <a:r>
              <a:rPr lang="pt-BR" dirty="0" smtClean="0"/>
              <a:t> </a:t>
            </a:r>
            <a:r>
              <a:rPr lang="pt-BR" dirty="0" err="1" smtClean="0"/>
              <a:t>editing</a:t>
            </a:r>
            <a:endParaRPr lang="pt-BR" dirty="0" smtClean="0"/>
          </a:p>
          <a:p>
            <a:r>
              <a:rPr lang="pt-BR" dirty="0" err="1" smtClean="0"/>
              <a:t>spreadsheet</a:t>
            </a:r>
            <a:endParaRPr lang="pt-BR" dirty="0" smtClean="0"/>
          </a:p>
          <a:p>
            <a:r>
              <a:rPr lang="pt-BR" dirty="0" err="1" smtClean="0"/>
              <a:t>simulation</a:t>
            </a:r>
            <a:r>
              <a:rPr lang="pt-BR" dirty="0" smtClean="0"/>
              <a:t> software</a:t>
            </a:r>
          </a:p>
          <a:p>
            <a:r>
              <a:rPr lang="pt-BR" dirty="0" smtClean="0"/>
              <a:t>Word </a:t>
            </a:r>
            <a:r>
              <a:rPr lang="pt-BR" dirty="0" err="1" smtClean="0"/>
              <a:t>processing</a:t>
            </a:r>
            <a:endParaRPr lang="pt-BR" dirty="0" smtClean="0"/>
          </a:p>
          <a:p>
            <a:r>
              <a:rPr lang="pt-BR" dirty="0" err="1" smtClean="0"/>
              <a:t>Decision</a:t>
            </a:r>
            <a:r>
              <a:rPr lang="pt-BR" dirty="0" smtClean="0"/>
              <a:t> </a:t>
            </a:r>
            <a:r>
              <a:rPr lang="pt-BR" dirty="0" err="1" smtClean="0"/>
              <a:t>making</a:t>
            </a:r>
            <a:r>
              <a:rPr lang="pt-BR" dirty="0" smtClean="0"/>
              <a:t> software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734550" cy="714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513888" cy="719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0488"/>
            <a:ext cx="9217025" cy="667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2008: U$303bi</a:t>
            </a:r>
          </a:p>
          <a:p>
            <a:r>
              <a:rPr lang="pt-BR" dirty="0" smtClean="0"/>
              <a:t>2013: U$457bi</a:t>
            </a:r>
          </a:p>
          <a:p>
            <a:pPr lvl="1"/>
            <a:r>
              <a:rPr lang="pt-BR" dirty="0" smtClean="0"/>
              <a:t>50% em 5 anos!!!</a:t>
            </a:r>
          </a:p>
          <a:p>
            <a:r>
              <a:rPr lang="pt-BR" dirty="0" smtClean="0"/>
              <a:t>Modernos celulares possuem 20 milhões de linha de código</a:t>
            </a:r>
          </a:p>
          <a:p>
            <a:r>
              <a:rPr lang="pt-BR" dirty="0" smtClean="0"/>
              <a:t>No Brasil:</a:t>
            </a:r>
          </a:p>
          <a:p>
            <a:pPr lvl="1"/>
            <a:r>
              <a:rPr lang="pt-BR" dirty="0" smtClean="0"/>
              <a:t>SW + serviços: R$63B em 2011</a:t>
            </a:r>
          </a:p>
          <a:p>
            <a:pPr lvl="1"/>
            <a:r>
              <a:rPr lang="pt-BR" dirty="0" smtClean="0"/>
              <a:t>7.o mercado no mundo</a:t>
            </a:r>
          </a:p>
          <a:p>
            <a:pPr lvl="1"/>
            <a:r>
              <a:rPr lang="pt-BR" dirty="0" smtClean="0"/>
              <a:t>~600 mil empregos no total, ~200 mil na área técnica</a:t>
            </a:r>
          </a:p>
          <a:p>
            <a:pPr lvl="2"/>
            <a:r>
              <a:rPr lang="pt-BR" dirty="0" smtClean="0"/>
              <a:t>Exportações: U$2,4B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853</Words>
  <Application>Microsoft Office PowerPoint</Application>
  <PresentationFormat>Apresentação na tela (4:3)</PresentationFormat>
  <Paragraphs>148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Introdução à Modelagem de Software</vt:lpstr>
      <vt:lpstr>O que é software? </vt:lpstr>
      <vt:lpstr>Tipos de software</vt:lpstr>
      <vt:lpstr>Quem desenvolve software?</vt:lpstr>
      <vt:lpstr>Aplicações de software</vt:lpstr>
      <vt:lpstr>Slide 6</vt:lpstr>
      <vt:lpstr>Slide 7</vt:lpstr>
      <vt:lpstr>Slide 8</vt:lpstr>
      <vt:lpstr>Mercado de Software</vt:lpstr>
      <vt:lpstr>Crise do Software</vt:lpstr>
      <vt:lpstr>Por que Engenharia de Software?</vt:lpstr>
      <vt:lpstr>Mitos do software</vt:lpstr>
      <vt:lpstr>Mitos do software</vt:lpstr>
      <vt:lpstr>Desenvolvimento de software: Arte ou Engenharia?</vt:lpstr>
      <vt:lpstr>Slide 15</vt:lpstr>
      <vt:lpstr>Slide 16</vt:lpstr>
      <vt:lpstr>História da modelagem de SW 1945-1960’s</vt:lpstr>
      <vt:lpstr>História da modelagem de SW 1970’s-1980’s</vt:lpstr>
      <vt:lpstr>História da modelagem de SW 1980’s – 1995</vt:lpstr>
      <vt:lpstr>História da modelagem de software 1995 - ...</vt:lpstr>
      <vt:lpstr>Atividades típicas do processo de desenvolvimento</vt:lpstr>
      <vt:lpstr>Slide 22</vt:lpstr>
      <vt:lpstr>Modelo Linear - crítica</vt:lpstr>
      <vt:lpstr>Desenvolvimento iterativo e incremental</vt:lpstr>
      <vt:lpstr>Modelo em espiral</vt:lpstr>
      <vt:lpstr>Modelo em espiral</vt:lpstr>
      <vt:lpstr>Metodologias ágeis</vt:lpstr>
      <vt:lpstr>Extreme Programming</vt:lpstr>
      <vt:lpstr>Algumas práticas da XP</vt:lpstr>
      <vt:lpstr>Ferramentas CASE</vt:lpstr>
      <vt:lpstr>Uso de ferramentas CASE na disciplina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Modelagem de Software</dc:title>
  <dc:creator>Michel</dc:creator>
  <cp:lastModifiedBy>Michel</cp:lastModifiedBy>
  <cp:revision>22</cp:revision>
  <dcterms:created xsi:type="dcterms:W3CDTF">2012-11-26T17:35:41Z</dcterms:created>
  <dcterms:modified xsi:type="dcterms:W3CDTF">2012-11-29T10:30:22Z</dcterms:modified>
</cp:coreProperties>
</file>