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9" r:id="rId32"/>
    <p:sldId id="290" r:id="rId33"/>
    <p:sldId id="291" r:id="rId34"/>
    <p:sldId id="292" r:id="rId35"/>
    <p:sldId id="285" r:id="rId36"/>
    <p:sldId id="286"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43D20-A670-4442-83A9-0DAE500F86EE}" type="datetimeFigureOut">
              <a:rPr lang="pt-BR" smtClean="0"/>
              <a:pPr/>
              <a:t>30/11/2012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E5A95-0E1A-4A87-8154-A1A2A7A4984A}"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desenvolvimento de software (dadas</a:t>
            </a:r>
            <a:r>
              <a:rPr lang="pt-BR" baseline="0" dirty="0" smtClean="0"/>
              <a:t> as características destes sistemas) é um processo complexo sendo</a:t>
            </a:r>
            <a:r>
              <a:rPr lang="pt-BR" dirty="0" smtClean="0"/>
              <a:t> necessário aplicar metodologias que possibilitem tratar e manipular coerentemente as características inerentes aos softwares em geral, como por exemplo, a intangibilidade e o alto grau de abstração. </a:t>
            </a:r>
          </a:p>
          <a:p>
            <a:endParaRPr lang="pt-BR" dirty="0" smtClean="0"/>
          </a:p>
          <a:p>
            <a:r>
              <a:rPr lang="pt-BR" dirty="0" smtClean="0"/>
              <a:t>A complexidade de softwares de tempo-real demonstra-se crescente quando de sua especificação e análise. Os sistemas de tempo-real possuem requisitos específicos, e dada a grande importância deste tipo de sistema, devem ser claramente expressados. </a:t>
            </a:r>
            <a:r>
              <a:rPr lang="pt-BR" sz="1200" b="0" i="0" u="none" strike="noStrike" kern="1200" baseline="0" dirty="0" smtClean="0">
                <a:solidFill>
                  <a:schemeClr val="tx1"/>
                </a:solidFill>
                <a:latin typeface="+mn-lt"/>
                <a:ea typeface="+mn-ea"/>
                <a:cs typeface="+mn-cs"/>
              </a:rPr>
              <a:t>Para tanto, serão estudadas técnicas e linguagens/ferramentas de modelagem que permitam modelar corretamente as propriedades intrínsecas a este tipo de aplicação como, por</a:t>
            </a:r>
          </a:p>
          <a:p>
            <a:r>
              <a:rPr lang="pt-BR" sz="1200" b="0" i="0" u="none" strike="noStrike" kern="1200" baseline="0" dirty="0" smtClean="0">
                <a:solidFill>
                  <a:schemeClr val="tx1"/>
                </a:solidFill>
                <a:latin typeface="+mn-lt"/>
                <a:ea typeface="+mn-ea"/>
                <a:cs typeface="+mn-cs"/>
              </a:rPr>
              <a:t>exemplo, requisitos de tempo, paralelismo, segurança entre outros</a:t>
            </a:r>
            <a:endParaRPr lang="pt-BR" dirty="0" smtClean="0"/>
          </a:p>
          <a:p>
            <a:endParaRPr lang="pt-BR" dirty="0" smtClean="0"/>
          </a:p>
          <a:p>
            <a:endParaRPr lang="pt-BR" dirty="0" smtClean="0"/>
          </a:p>
          <a:p>
            <a:r>
              <a:rPr lang="pt-BR" sz="1200" b="0" i="0" u="none" strike="noStrike" kern="1200" baseline="0" dirty="0" smtClean="0">
                <a:solidFill>
                  <a:schemeClr val="tx1"/>
                </a:solidFill>
                <a:latin typeface="+mn-lt"/>
                <a:ea typeface="+mn-ea"/>
                <a:cs typeface="+mn-cs"/>
              </a:rPr>
              <a:t>Este trabalho objetiva propor melhorias no processo de desenvolvimento de software de tempo-real, mais especificamente, na modelagem dos requisitos deste tipo de sistema.</a:t>
            </a:r>
            <a:endParaRPr lang="pt-BR" dirty="0" smtClean="0"/>
          </a:p>
          <a:p>
            <a:endParaRPr lang="pt-BR" dirty="0" smtClean="0"/>
          </a:p>
          <a:p>
            <a:r>
              <a:rPr lang="pt-BR" dirty="0" smtClean="0"/>
              <a:t>Por esta razão, e para minimizar as dificuldades para a modelagem de requisitos de sistemas de tempo-real, propõem-se, neste trabalho, utilizar o profile SysML, que estende a UML, em conjunto com estereótipos do profile MARTE para representar requisitos não-funcionais de sistemas de tempo-real.</a:t>
            </a:r>
          </a:p>
          <a:p>
            <a:endParaRPr lang="pt-BR" dirty="0"/>
          </a:p>
        </p:txBody>
      </p:sp>
      <p:sp>
        <p:nvSpPr>
          <p:cNvPr id="4" name="Espaço Reservado para Número de Slide 3"/>
          <p:cNvSpPr>
            <a:spLocks noGrp="1"/>
          </p:cNvSpPr>
          <p:nvPr>
            <p:ph type="sldNum" sz="quarter" idx="10"/>
          </p:nvPr>
        </p:nvSpPr>
        <p:spPr/>
        <p:txBody>
          <a:bodyPr/>
          <a:lstStyle/>
          <a:p>
            <a:fld id="{173B0229-3AB6-44D6-B9F4-B271012B7C45}" type="slidenum">
              <a:rPr lang="pt-BR" smtClean="0"/>
              <a:pPr/>
              <a:t>2</a:t>
            </a:fld>
            <a:endParaRPr lang="pt-BR"/>
          </a:p>
        </p:txBody>
      </p:sp>
    </p:spTree>
    <p:extLst>
      <p:ext uri="{BB962C8B-B14F-4D97-AF65-F5344CB8AC3E}">
        <p14:creationId xmlns="" xmlns:p14="http://schemas.microsoft.com/office/powerpoint/2010/main" val="65398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30/11/2012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Requisitos de Software</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os requisitos funcionais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Podem (e devem) ser escritos em diferentes níveis de abstração.</a:t>
            </a:r>
          </a:p>
          <a:p>
            <a:r>
              <a:rPr lang="pt-BR" dirty="0" smtClean="0"/>
              <a:t>Deve-se evitar </a:t>
            </a:r>
            <a:r>
              <a:rPr lang="pt-BR" dirty="0" err="1" smtClean="0"/>
              <a:t>ambiguidades</a:t>
            </a:r>
            <a:r>
              <a:rPr lang="pt-BR" dirty="0" smtClean="0"/>
              <a:t>. Ex. O que são “telas apropriadas” ? </a:t>
            </a:r>
          </a:p>
          <a:p>
            <a:r>
              <a:rPr lang="pt-BR" dirty="0" smtClean="0"/>
              <a:t>A especificação deve ser: </a:t>
            </a:r>
          </a:p>
          <a:p>
            <a:pPr lvl="1"/>
            <a:r>
              <a:rPr lang="pt-BR" dirty="0" smtClean="0"/>
              <a:t>Completa: todas as funções requeridas devem estar definidas</a:t>
            </a:r>
          </a:p>
          <a:p>
            <a:pPr lvl="1"/>
            <a:r>
              <a:rPr lang="pt-BR" dirty="0" smtClean="0"/>
              <a:t>Consistente: requisitos não podem ter definições contraditórias</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requisitos não-funcionais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Não dizem respeito diretamente às funções do software</a:t>
            </a:r>
          </a:p>
          <a:p>
            <a:r>
              <a:rPr lang="pt-BR" dirty="0" smtClean="0"/>
              <a:t>Estão relacionados a propriedades emergentes</a:t>
            </a:r>
          </a:p>
          <a:p>
            <a:r>
              <a:rPr lang="pt-BR" dirty="0" smtClean="0"/>
              <a:t>relativas a um conjunto do sistema, e não a partes dele</a:t>
            </a:r>
          </a:p>
          <a:p>
            <a:pPr lvl="1"/>
            <a:r>
              <a:rPr lang="pt-BR" dirty="0" smtClean="0"/>
              <a:t>Ex. confiabilidade, desempenho, segurança</a:t>
            </a:r>
          </a:p>
          <a:p>
            <a:r>
              <a:rPr lang="pt-BR" dirty="0" smtClean="0"/>
              <a:t>Devem ser quantificados na especificação de requisitos</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
            </a:r>
            <a:r>
              <a:rPr lang="pt-BR" dirty="0" err="1" smtClean="0"/>
              <a:t>ilities</a:t>
            </a:r>
            <a:endParaRPr lang="pt-BR" dirty="0"/>
          </a:p>
        </p:txBody>
      </p:sp>
      <p:sp>
        <p:nvSpPr>
          <p:cNvPr id="3" name="Espaço Reservado para Conteúdo 2"/>
          <p:cNvSpPr>
            <a:spLocks noGrp="1"/>
          </p:cNvSpPr>
          <p:nvPr>
            <p:ph idx="1"/>
          </p:nvPr>
        </p:nvSpPr>
        <p:spPr/>
        <p:txBody>
          <a:bodyPr/>
          <a:lstStyle/>
          <a:p>
            <a:r>
              <a:rPr lang="en-US" dirty="0" smtClean="0"/>
              <a:t>Portability, usability, performance, security,  maintainability, reliability, efficiency, scalability,  resilience, testability, flexibility, …</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do domínio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São derivados do domínio, não de necessidades específicas dos </a:t>
            </a:r>
            <a:r>
              <a:rPr lang="pt-BR" dirty="0" err="1" smtClean="0"/>
              <a:t>stakeholders</a:t>
            </a:r>
            <a:endParaRPr lang="pt-BR" dirty="0" smtClean="0"/>
          </a:p>
          <a:p>
            <a:r>
              <a:rPr lang="pt-BR" dirty="0" smtClean="0"/>
              <a:t>Podem ser:</a:t>
            </a:r>
          </a:p>
          <a:p>
            <a:pPr lvl="1"/>
            <a:r>
              <a:rPr lang="pt-BR" dirty="0" smtClean="0"/>
              <a:t>Novos requisitos funcionais</a:t>
            </a:r>
          </a:p>
          <a:p>
            <a:pPr lvl="1"/>
            <a:r>
              <a:rPr lang="pt-BR" dirty="0" smtClean="0"/>
              <a:t>Estabelecer como cálculos específicos são feitos</a:t>
            </a:r>
          </a:p>
          <a:p>
            <a:pPr lvl="1"/>
            <a:r>
              <a:rPr lang="pt-BR" dirty="0" smtClean="0"/>
              <a:t>Restrições dos requisitos funcionais</a:t>
            </a:r>
          </a:p>
          <a:p>
            <a:r>
              <a:rPr lang="pt-BR" dirty="0" smtClean="0"/>
              <a:t>Ex.</a:t>
            </a:r>
          </a:p>
          <a:p>
            <a:pPr lvl="1"/>
            <a:r>
              <a:rPr lang="pt-BR" dirty="0" smtClean="0"/>
              <a:t>Fórmulas científicas</a:t>
            </a:r>
          </a:p>
          <a:p>
            <a:pPr lvl="1"/>
            <a:r>
              <a:rPr lang="pt-BR" dirty="0" smtClean="0"/>
              <a:t>Formulários padronizados</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Documento de requisitos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SRS (Software </a:t>
            </a:r>
            <a:r>
              <a:rPr lang="pt-BR" dirty="0" err="1" smtClean="0"/>
              <a:t>Requirements</a:t>
            </a:r>
            <a:r>
              <a:rPr lang="pt-BR" dirty="0" smtClean="0"/>
              <a:t> </a:t>
            </a:r>
            <a:r>
              <a:rPr lang="pt-BR" dirty="0" err="1" smtClean="0"/>
              <a:t>Specification</a:t>
            </a:r>
            <a:r>
              <a:rPr lang="pt-BR" dirty="0" smtClean="0"/>
              <a:t>)</a:t>
            </a:r>
          </a:p>
          <a:p>
            <a:r>
              <a:rPr lang="pt-BR" dirty="0" smtClean="0"/>
              <a:t>Diferentes </a:t>
            </a:r>
            <a:r>
              <a:rPr lang="pt-BR" dirty="0" err="1" smtClean="0"/>
              <a:t>stakeholders</a:t>
            </a:r>
            <a:r>
              <a:rPr lang="pt-BR" dirty="0" smtClean="0"/>
              <a:t> o usam:</a:t>
            </a:r>
          </a:p>
          <a:p>
            <a:r>
              <a:rPr lang="pt-BR" dirty="0" smtClean="0"/>
              <a:t>Clientes</a:t>
            </a:r>
          </a:p>
          <a:p>
            <a:pPr lvl="1"/>
            <a:r>
              <a:rPr lang="pt-BR" dirty="0" smtClean="0"/>
              <a:t>Verificam se os requisitos atendem suas necessidades</a:t>
            </a:r>
          </a:p>
          <a:p>
            <a:pPr lvl="1"/>
            <a:r>
              <a:rPr lang="pt-BR" dirty="0" smtClean="0"/>
              <a:t>Especificam mudanças nos requisitos</a:t>
            </a:r>
          </a:p>
          <a:p>
            <a:r>
              <a:rPr lang="pt-BR" dirty="0" smtClean="0"/>
              <a:t>Gerentes</a:t>
            </a:r>
          </a:p>
          <a:p>
            <a:pPr lvl="1"/>
            <a:r>
              <a:rPr lang="pt-BR" dirty="0" smtClean="0"/>
              <a:t>Planejam o pedido de proposta do sistema</a:t>
            </a:r>
          </a:p>
          <a:p>
            <a:pPr lvl="1"/>
            <a:r>
              <a:rPr lang="pt-BR" dirty="0" smtClean="0"/>
              <a:t>Planejam o processo de desenvolvimento do sistema</a:t>
            </a:r>
          </a:p>
          <a:p>
            <a:r>
              <a:rPr lang="pt-BR" dirty="0" smtClean="0"/>
              <a:t>Desenvolvedores</a:t>
            </a:r>
          </a:p>
          <a:p>
            <a:pPr lvl="1"/>
            <a:r>
              <a:rPr lang="pt-BR" dirty="0" smtClean="0"/>
              <a:t>Compreender que sistema será desenvolvido</a:t>
            </a:r>
          </a:p>
          <a:p>
            <a:pPr lvl="1"/>
            <a:r>
              <a:rPr lang="pt-BR" dirty="0" smtClean="0"/>
              <a:t>Desenvolver testes do sistema (validação) </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Padrão IEEE 830/1998</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1 – Introdução</a:t>
            </a:r>
            <a:endParaRPr lang="pt-BR" sz="4000" dirty="0" smtClean="0"/>
          </a:p>
          <a:p>
            <a:pPr lvl="1"/>
            <a:r>
              <a:rPr lang="pt-BR" dirty="0" smtClean="0"/>
              <a:t>1.1 propósito do documento</a:t>
            </a:r>
            <a:endParaRPr lang="pt-BR" sz="3600" dirty="0" smtClean="0"/>
          </a:p>
          <a:p>
            <a:pPr lvl="1"/>
            <a:r>
              <a:rPr lang="pt-BR" dirty="0" smtClean="0"/>
              <a:t>1.2 escopo do produto</a:t>
            </a:r>
            <a:endParaRPr lang="pt-BR" sz="3600" dirty="0" smtClean="0"/>
          </a:p>
          <a:p>
            <a:pPr lvl="1"/>
            <a:r>
              <a:rPr lang="pt-BR" dirty="0" smtClean="0"/>
              <a:t>1.3 definições, abreviações</a:t>
            </a:r>
            <a:endParaRPr lang="pt-BR" sz="3600" dirty="0" smtClean="0"/>
          </a:p>
          <a:p>
            <a:pPr lvl="1"/>
            <a:r>
              <a:rPr lang="pt-BR" dirty="0" smtClean="0"/>
              <a:t>1.4 referências</a:t>
            </a:r>
            <a:endParaRPr lang="pt-BR" sz="3600" dirty="0" smtClean="0"/>
          </a:p>
          <a:p>
            <a:pPr lvl="1"/>
            <a:r>
              <a:rPr lang="pt-BR" dirty="0" smtClean="0"/>
              <a:t>1.5 visão geral do restante do documento</a:t>
            </a:r>
            <a:endParaRPr lang="pt-BR" sz="3600" dirty="0" smtClean="0"/>
          </a:p>
          <a:p>
            <a:r>
              <a:rPr lang="pt-BR" dirty="0" smtClean="0"/>
              <a:t>2 – Descrição geral</a:t>
            </a:r>
            <a:endParaRPr lang="pt-BR" sz="4400" dirty="0" smtClean="0"/>
          </a:p>
          <a:p>
            <a:pPr lvl="1"/>
            <a:r>
              <a:rPr lang="pt-BR" dirty="0" smtClean="0"/>
              <a:t>2.1 perspectiva do produto</a:t>
            </a:r>
            <a:endParaRPr lang="pt-BR" sz="3600" dirty="0" smtClean="0"/>
          </a:p>
          <a:p>
            <a:pPr lvl="1"/>
            <a:r>
              <a:rPr lang="pt-BR" dirty="0" smtClean="0"/>
              <a:t>2.2 funções do produto</a:t>
            </a:r>
            <a:endParaRPr lang="pt-BR" sz="3600" dirty="0" smtClean="0"/>
          </a:p>
          <a:p>
            <a:pPr lvl="1"/>
            <a:r>
              <a:rPr lang="pt-BR" dirty="0" smtClean="0"/>
              <a:t>2.3 características do usuário</a:t>
            </a:r>
            <a:endParaRPr lang="pt-BR" sz="3600" dirty="0" smtClean="0"/>
          </a:p>
          <a:p>
            <a:pPr lvl="1"/>
            <a:r>
              <a:rPr lang="pt-BR" dirty="0" smtClean="0"/>
              <a:t>2.4 restrições gerais</a:t>
            </a:r>
            <a:endParaRPr lang="pt-BR" sz="3600" dirty="0" smtClean="0"/>
          </a:p>
          <a:p>
            <a:pPr lvl="1"/>
            <a:r>
              <a:rPr lang="pt-BR" dirty="0" smtClean="0"/>
              <a:t>2.5 suposições e dependências</a:t>
            </a:r>
            <a:endParaRPr lang="pt-BR" sz="3600" dirty="0" smtClean="0"/>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Padrão IEEE 830/1998</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3 – Requisitos específicos (não há padrão neste tópico)</a:t>
            </a:r>
            <a:endParaRPr lang="pt-BR" sz="4400" dirty="0" smtClean="0"/>
          </a:p>
          <a:p>
            <a:pPr lvl="1"/>
            <a:r>
              <a:rPr lang="pt-BR" dirty="0" smtClean="0"/>
              <a:t>Requisitos funcionais</a:t>
            </a:r>
            <a:endParaRPr lang="pt-BR" sz="3600" dirty="0" smtClean="0"/>
          </a:p>
          <a:p>
            <a:pPr lvl="1"/>
            <a:r>
              <a:rPr lang="pt-BR" dirty="0" smtClean="0"/>
              <a:t>Requisitos não-funcionais</a:t>
            </a:r>
            <a:endParaRPr lang="pt-BR" sz="3600" dirty="0" smtClean="0"/>
          </a:p>
          <a:p>
            <a:pPr lvl="1"/>
            <a:r>
              <a:rPr lang="pt-BR" dirty="0" smtClean="0"/>
              <a:t>Requisitos de interface</a:t>
            </a:r>
            <a:endParaRPr lang="pt-BR" sz="3600" dirty="0" smtClean="0"/>
          </a:p>
          <a:p>
            <a:pPr lvl="1"/>
            <a:r>
              <a:rPr lang="pt-BR" dirty="0" smtClean="0"/>
              <a:t>Requisitos do domínio</a:t>
            </a:r>
            <a:endParaRPr lang="pt-BR" sz="3600" dirty="0" smtClean="0"/>
          </a:p>
          <a:p>
            <a:pPr lvl="1"/>
            <a:r>
              <a:rPr lang="pt-BR" dirty="0" smtClean="0"/>
              <a:t>Restrições </a:t>
            </a:r>
            <a:r>
              <a:rPr lang="pt-BR" dirty="0" smtClean="0"/>
              <a:t>em geral, propriedades, características</a:t>
            </a:r>
            <a:endParaRPr lang="pt-BR" sz="3600" dirty="0" smtClean="0"/>
          </a:p>
          <a:p>
            <a:r>
              <a:rPr lang="pt-BR" dirty="0" smtClean="0"/>
              <a:t>4 – Apêndice</a:t>
            </a:r>
            <a:endParaRPr lang="pt-BR" sz="4000" dirty="0" smtClean="0"/>
          </a:p>
          <a:p>
            <a:r>
              <a:rPr lang="pt-BR" dirty="0" smtClean="0"/>
              <a:t>5 - Índice</a:t>
            </a:r>
            <a:endParaRPr lang="pt-BR" sz="4000" dirty="0" smtClean="0"/>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Processos da Engenharia de Requisitos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 engenharia de requisitos envolve diversas atividades, como:</a:t>
            </a:r>
          </a:p>
          <a:p>
            <a:pPr lvl="1"/>
            <a:r>
              <a:rPr lang="pt-BR" dirty="0" smtClean="0"/>
              <a:t>Estudo de viabilidade</a:t>
            </a:r>
          </a:p>
          <a:p>
            <a:pPr lvl="1"/>
            <a:r>
              <a:rPr lang="pt-BR" dirty="0" err="1" smtClean="0"/>
              <a:t>Elicitação</a:t>
            </a:r>
            <a:r>
              <a:rPr lang="pt-BR" dirty="0" smtClean="0"/>
              <a:t> de requisitos</a:t>
            </a:r>
          </a:p>
          <a:p>
            <a:pPr lvl="1"/>
            <a:r>
              <a:rPr lang="pt-BR" dirty="0" smtClean="0"/>
              <a:t>Documentação de requisitos</a:t>
            </a:r>
          </a:p>
          <a:p>
            <a:pPr lvl="1"/>
            <a:r>
              <a:rPr lang="pt-BR" dirty="0" smtClean="0"/>
              <a:t>Manutenção de requisitos</a:t>
            </a:r>
          </a:p>
          <a:p>
            <a:pPr lvl="1"/>
            <a:r>
              <a:rPr lang="pt-BR" dirty="0" err="1" smtClean="0"/>
              <a:t>Rastreabilidade</a:t>
            </a:r>
            <a:r>
              <a:rPr lang="pt-BR" dirty="0" smtClean="0"/>
              <a:t> de requisitos</a:t>
            </a:r>
          </a:p>
          <a:p>
            <a:pPr lvl="1"/>
            <a:r>
              <a:rPr lang="pt-BR" dirty="0" smtClean="0"/>
              <a:t>Análise de requisitos</a:t>
            </a:r>
          </a:p>
          <a:p>
            <a:pPr lvl="1"/>
            <a:r>
              <a:rPr lang="pt-BR" dirty="0" smtClean="0"/>
              <a:t>Validação de requisitos</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 que requisitos mudam?</a:t>
            </a:r>
            <a:endParaRPr lang="pt-BR" dirty="0"/>
          </a:p>
        </p:txBody>
      </p:sp>
      <p:sp>
        <p:nvSpPr>
          <p:cNvPr id="3" name="Espaço Reservado para Conteúdo 2"/>
          <p:cNvSpPr>
            <a:spLocks noGrp="1"/>
          </p:cNvSpPr>
          <p:nvPr>
            <p:ph idx="1"/>
          </p:nvPr>
        </p:nvSpPr>
        <p:spPr/>
        <p:txBody>
          <a:bodyPr/>
          <a:lstStyle/>
          <a:p>
            <a:r>
              <a:rPr lang="pt-BR" dirty="0" err="1" smtClean="0"/>
              <a:t>Stakeholders</a:t>
            </a:r>
            <a:r>
              <a:rPr lang="pt-BR" dirty="0" smtClean="0"/>
              <a:t> desenvolvem melhor compreensão do que querem/precisam</a:t>
            </a:r>
          </a:p>
          <a:p>
            <a:r>
              <a:rPr lang="pt-BR" dirty="0" smtClean="0"/>
              <a:t>As organizações mudam</a:t>
            </a:r>
          </a:p>
          <a:p>
            <a:r>
              <a:rPr lang="pt-BR" dirty="0" smtClean="0"/>
              <a:t>Alterações de HW, SW, ambiente</a:t>
            </a:r>
          </a:p>
          <a:p>
            <a:r>
              <a:rPr lang="pt-BR" dirty="0" smtClean="0"/>
              <a:t>Mudanças nas leis e regras governamentais</a:t>
            </a:r>
          </a:p>
          <a:p>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Stakeholders</a:t>
            </a:r>
            <a:endParaRPr lang="pt-BR" dirty="0"/>
          </a:p>
        </p:txBody>
      </p:sp>
      <p:sp>
        <p:nvSpPr>
          <p:cNvPr id="3" name="Espaço Reservado para Conteúdo 2"/>
          <p:cNvSpPr>
            <a:spLocks noGrp="1"/>
          </p:cNvSpPr>
          <p:nvPr>
            <p:ph idx="1"/>
          </p:nvPr>
        </p:nvSpPr>
        <p:spPr/>
        <p:txBody>
          <a:bodyPr/>
          <a:lstStyle/>
          <a:p>
            <a:r>
              <a:rPr lang="pt-BR" dirty="0" smtClean="0"/>
              <a:t>Usuários</a:t>
            </a:r>
          </a:p>
          <a:p>
            <a:r>
              <a:rPr lang="pt-BR" dirty="0" smtClean="0"/>
              <a:t>Clientes</a:t>
            </a:r>
          </a:p>
          <a:p>
            <a:r>
              <a:rPr lang="pt-BR" dirty="0" smtClean="0"/>
              <a:t>Gerentes</a:t>
            </a:r>
          </a:p>
          <a:p>
            <a:r>
              <a:rPr lang="pt-BR" dirty="0" smtClean="0"/>
              <a:t>Desenvolvedores</a:t>
            </a:r>
          </a:p>
          <a:p>
            <a:r>
              <a:rPr lang="pt-BR" dirty="0" smtClean="0"/>
              <a:t>Líderes de projeto</a:t>
            </a:r>
          </a:p>
          <a:p>
            <a:r>
              <a:rPr lang="pt-BR" dirty="0" err="1" smtClean="0"/>
              <a:t>Stakeholders</a:t>
            </a:r>
            <a:r>
              <a:rPr lang="pt-BR" dirty="0" smtClean="0"/>
              <a:t> que trabalham juntos para definir os requisitos do sistema</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pt-BR" dirty="0"/>
              <a:t>Motivação</a:t>
            </a:r>
          </a:p>
        </p:txBody>
      </p:sp>
      <p:pic>
        <p:nvPicPr>
          <p:cNvPr id="2050" name="Picture 2" descr="C:\Users\Fabiola\Documents\Mestrado\WorkShop\requisito2.jpg"/>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67944" y="2616084"/>
            <a:ext cx="5076056" cy="406188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C:\Users\Fabiola\Documents\Mestrado\WorkShop\requisito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116632"/>
            <a:ext cx="4720826" cy="434206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4412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 de </a:t>
            </a:r>
            <a:r>
              <a:rPr lang="pt-BR" dirty="0" err="1" smtClean="0"/>
              <a:t>elicitar</a:t>
            </a:r>
            <a:r>
              <a:rPr lang="pt-BR" dirty="0" smtClean="0"/>
              <a:t> requisitos</a:t>
            </a:r>
            <a:endParaRPr lang="pt-BR" dirty="0"/>
          </a:p>
        </p:txBody>
      </p:sp>
      <p:sp>
        <p:nvSpPr>
          <p:cNvPr id="3" name="Espaço Reservado para Conteúdo 2"/>
          <p:cNvSpPr>
            <a:spLocks noGrp="1"/>
          </p:cNvSpPr>
          <p:nvPr>
            <p:ph idx="1"/>
          </p:nvPr>
        </p:nvSpPr>
        <p:spPr/>
        <p:txBody>
          <a:bodyPr>
            <a:normAutofit fontScale="92500"/>
          </a:bodyPr>
          <a:lstStyle/>
          <a:p>
            <a:r>
              <a:rPr lang="pt-BR" dirty="0" err="1" smtClean="0"/>
              <a:t>Stakeholders</a:t>
            </a:r>
            <a:r>
              <a:rPr lang="pt-BR" dirty="0" smtClean="0"/>
              <a:t> </a:t>
            </a:r>
            <a:r>
              <a:rPr lang="pt-BR" dirty="0" err="1" smtClean="0"/>
              <a:t>frequentemente</a:t>
            </a:r>
            <a:r>
              <a:rPr lang="pt-BR" dirty="0" smtClean="0"/>
              <a:t> não sabem o que querem</a:t>
            </a:r>
          </a:p>
          <a:p>
            <a:r>
              <a:rPr lang="pt-BR" dirty="0" err="1" smtClean="0"/>
              <a:t>Stakeholders</a:t>
            </a:r>
            <a:r>
              <a:rPr lang="pt-BR" dirty="0" smtClean="0"/>
              <a:t> apresentam visões muito gerais</a:t>
            </a:r>
          </a:p>
          <a:p>
            <a:r>
              <a:rPr lang="pt-BR" dirty="0" smtClean="0"/>
              <a:t>Pedidos irrealistas</a:t>
            </a:r>
          </a:p>
          <a:p>
            <a:r>
              <a:rPr lang="pt-BR" dirty="0" smtClean="0"/>
              <a:t>Não conhecimento do domínio</a:t>
            </a:r>
          </a:p>
          <a:p>
            <a:r>
              <a:rPr lang="pt-BR" dirty="0" smtClean="0"/>
              <a:t>Diferentes formas de expressar as mesmas idéias</a:t>
            </a:r>
          </a:p>
          <a:p>
            <a:r>
              <a:rPr lang="pt-BR" dirty="0" smtClean="0"/>
              <a:t>Fatores políticos e de negócios podem influenciar</a:t>
            </a:r>
          </a:p>
          <a:p>
            <a:r>
              <a:rPr lang="pt-BR" dirty="0" smtClean="0"/>
              <a:t>Alterações pedidas nos requisitos</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Dificuldade de </a:t>
            </a:r>
            <a:r>
              <a:rPr lang="pt-BR" dirty="0" err="1" smtClean="0"/>
              <a:t>elicitar</a:t>
            </a:r>
            <a:r>
              <a:rPr lang="pt-BR" dirty="0" smtClean="0"/>
              <a:t> requisitos</a:t>
            </a:r>
            <a:endParaRPr lang="pt-BR" dirty="0"/>
          </a:p>
        </p:txBody>
      </p:sp>
      <p:sp>
        <p:nvSpPr>
          <p:cNvPr id="3" name="Espaço Reservado para Conteúdo 2"/>
          <p:cNvSpPr>
            <a:spLocks noGrp="1"/>
          </p:cNvSpPr>
          <p:nvPr>
            <p:ph idx="1"/>
          </p:nvPr>
        </p:nvSpPr>
        <p:spPr/>
        <p:txBody>
          <a:bodyPr/>
          <a:lstStyle/>
          <a:p>
            <a:r>
              <a:rPr lang="pt-BR" dirty="0" smtClean="0"/>
              <a:t>“O cliente nunca sabe o que quer”</a:t>
            </a:r>
          </a:p>
          <a:p>
            <a:r>
              <a:rPr lang="pt-BR" dirty="0" smtClean="0"/>
              <a:t>“Não pedi porque é óbvio”</a:t>
            </a:r>
          </a:p>
          <a:p>
            <a:r>
              <a:rPr lang="pt-BR" dirty="0" smtClean="0"/>
              <a:t>“Basta incluir dois campos a mais no formulário”</a:t>
            </a:r>
          </a:p>
          <a:p>
            <a:r>
              <a:rPr lang="pt-BR" dirty="0" smtClean="0"/>
              <a:t>“Funcionava mais rápido na fase de testes”</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 de </a:t>
            </a:r>
            <a:r>
              <a:rPr lang="pt-BR" dirty="0" err="1" smtClean="0"/>
              <a:t>elicitação</a:t>
            </a:r>
            <a:r>
              <a:rPr lang="pt-BR" dirty="0" smtClean="0"/>
              <a:t> de requisitos</a:t>
            </a:r>
            <a:endParaRPr lang="pt-BR" dirty="0"/>
          </a:p>
        </p:txBody>
      </p:sp>
      <p:sp>
        <p:nvSpPr>
          <p:cNvPr id="3" name="Espaço Reservado para Conteúdo 2"/>
          <p:cNvSpPr>
            <a:spLocks noGrp="1"/>
          </p:cNvSpPr>
          <p:nvPr>
            <p:ph idx="1"/>
          </p:nvPr>
        </p:nvSpPr>
        <p:spPr/>
        <p:txBody>
          <a:bodyPr/>
          <a:lstStyle/>
          <a:p>
            <a:r>
              <a:rPr lang="pt-BR" dirty="0" smtClean="0"/>
              <a:t>Cenários</a:t>
            </a:r>
          </a:p>
          <a:p>
            <a:r>
              <a:rPr lang="pt-BR" dirty="0" err="1" smtClean="0"/>
              <a:t>Brainstorming</a:t>
            </a:r>
            <a:endParaRPr lang="pt-BR" dirty="0" smtClean="0"/>
          </a:p>
          <a:p>
            <a:r>
              <a:rPr lang="pt-BR" dirty="0" smtClean="0"/>
              <a:t>Entrevistas</a:t>
            </a:r>
          </a:p>
          <a:p>
            <a:r>
              <a:rPr lang="pt-BR" dirty="0" smtClean="0"/>
              <a:t>Etnografia</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Entrevistas</a:t>
            </a:r>
            <a:endParaRPr lang="pt-BR" dirty="0"/>
          </a:p>
        </p:txBody>
      </p:sp>
      <p:sp>
        <p:nvSpPr>
          <p:cNvPr id="3" name="Espaço Reservado para Conteúdo 2"/>
          <p:cNvSpPr>
            <a:spLocks noGrp="1"/>
          </p:cNvSpPr>
          <p:nvPr>
            <p:ph idx="1"/>
          </p:nvPr>
        </p:nvSpPr>
        <p:spPr/>
        <p:txBody>
          <a:bodyPr/>
          <a:lstStyle/>
          <a:p>
            <a:r>
              <a:rPr lang="pt-BR" dirty="0" smtClean="0"/>
              <a:t>Os desenvolvedores preparam perguntas a serem respondidas sobre o futuro sistema</a:t>
            </a:r>
          </a:p>
          <a:p>
            <a:r>
              <a:rPr lang="pt-BR" dirty="0" smtClean="0"/>
              <a:t>Os </a:t>
            </a:r>
            <a:r>
              <a:rPr lang="pt-BR" dirty="0" err="1" smtClean="0"/>
              <a:t>stakeholders</a:t>
            </a:r>
            <a:r>
              <a:rPr lang="pt-BR" dirty="0" smtClean="0"/>
              <a:t> apresentam informações sobre as funções a serem implementadas</a:t>
            </a:r>
          </a:p>
          <a:p>
            <a:r>
              <a:rPr lang="pt-BR" dirty="0" smtClean="0"/>
              <a:t>Perguntas podem ser abertas, fechadas, e de continuidade</a:t>
            </a:r>
          </a:p>
          <a:p>
            <a:r>
              <a:rPr lang="pt-BR" dirty="0" smtClean="0"/>
              <a:t>O questionamento deve seguir uma </a:t>
            </a:r>
            <a:r>
              <a:rPr lang="pt-BR" dirty="0" err="1" smtClean="0"/>
              <a:t>sequência</a:t>
            </a:r>
            <a:r>
              <a:rPr lang="pt-BR" dirty="0" smtClean="0"/>
              <a:t> lógica</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abertas</a:t>
            </a:r>
            <a:endParaRPr lang="pt-BR" dirty="0"/>
          </a:p>
        </p:txBody>
      </p:sp>
      <p:sp>
        <p:nvSpPr>
          <p:cNvPr id="3" name="Espaço Reservado para Conteúdo 2"/>
          <p:cNvSpPr>
            <a:spLocks noGrp="1"/>
          </p:cNvSpPr>
          <p:nvPr>
            <p:ph idx="1"/>
          </p:nvPr>
        </p:nvSpPr>
        <p:spPr/>
        <p:txBody>
          <a:bodyPr/>
          <a:lstStyle/>
          <a:p>
            <a:r>
              <a:rPr lang="pt-BR" dirty="0" smtClean="0"/>
              <a:t>Solicita-se ao entrevistado como funciona uma tarefa, ou como o sistema deve reagir, o que ele deve fazer, </a:t>
            </a:r>
            <a:r>
              <a:rPr lang="pt-BR" dirty="0" err="1" smtClean="0"/>
              <a:t>etc</a:t>
            </a:r>
            <a:endParaRPr lang="pt-BR" dirty="0" smtClean="0"/>
          </a:p>
          <a:p>
            <a:pPr lvl="1"/>
            <a:r>
              <a:rPr lang="pt-BR" dirty="0" smtClean="0"/>
              <a:t>“Como será o relatório de vendas?”</a:t>
            </a:r>
          </a:p>
          <a:p>
            <a:pPr lvl="1"/>
            <a:r>
              <a:rPr lang="pt-BR" dirty="0" smtClean="0"/>
              <a:t>“Quais informações são necessárias para cadastrar um cliente?”</a:t>
            </a:r>
          </a:p>
          <a:p>
            <a:pPr lvl="1"/>
            <a:r>
              <a:rPr lang="pt-BR" dirty="0" smtClean="0"/>
              <a:t>“Como será gerenciado o pedido de férias de funcionários?”</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fechadas</a:t>
            </a:r>
            <a:endParaRPr lang="pt-BR" dirty="0"/>
          </a:p>
        </p:txBody>
      </p:sp>
      <p:sp>
        <p:nvSpPr>
          <p:cNvPr id="3" name="Espaço Reservado para Conteúdo 2"/>
          <p:cNvSpPr>
            <a:spLocks noGrp="1"/>
          </p:cNvSpPr>
          <p:nvPr>
            <p:ph idx="1"/>
          </p:nvPr>
        </p:nvSpPr>
        <p:spPr/>
        <p:txBody>
          <a:bodyPr>
            <a:normAutofit/>
          </a:bodyPr>
          <a:lstStyle/>
          <a:p>
            <a:r>
              <a:rPr lang="pt-BR" dirty="0" smtClean="0"/>
              <a:t>Perguntas mais objetivas</a:t>
            </a:r>
          </a:p>
          <a:p>
            <a:pPr lvl="1"/>
            <a:r>
              <a:rPr lang="pt-BR" dirty="0" smtClean="0"/>
              <a:t>“quantos relatórios serão gerados por semana?”</a:t>
            </a:r>
          </a:p>
          <a:p>
            <a:pPr lvl="1"/>
            <a:r>
              <a:rPr lang="pt-BR" dirty="0" smtClean="0"/>
              <a:t>“quantas pessoas deverão ter acesso ao sistema?”</a:t>
            </a:r>
          </a:p>
          <a:p>
            <a:pPr lvl="1"/>
            <a:r>
              <a:rPr lang="pt-BR" dirty="0" smtClean="0"/>
              <a:t>“quantos acessos são esperados à base de dados?”</a:t>
            </a:r>
          </a:p>
          <a:p>
            <a:pPr lvl="1"/>
            <a:r>
              <a:rPr lang="pt-BR" dirty="0" smtClean="0"/>
              <a:t>“quais pessoas podem usar o módulo gerencial?”</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Condução da entrevista</a:t>
            </a:r>
            <a:endParaRPr lang="pt-BR" dirty="0"/>
          </a:p>
        </p:txBody>
      </p:sp>
      <p:sp>
        <p:nvSpPr>
          <p:cNvPr id="3" name="Espaço Reservado para Conteúdo 2"/>
          <p:cNvSpPr>
            <a:spLocks noGrp="1"/>
          </p:cNvSpPr>
          <p:nvPr>
            <p:ph idx="1"/>
          </p:nvPr>
        </p:nvSpPr>
        <p:spPr/>
        <p:txBody>
          <a:bodyPr/>
          <a:lstStyle/>
          <a:p>
            <a:r>
              <a:rPr lang="pt-BR" dirty="0" smtClean="0"/>
              <a:t>Iniciar por uma pergunta aberta</a:t>
            </a:r>
          </a:p>
          <a:p>
            <a:pPr lvl="1"/>
            <a:r>
              <a:rPr lang="pt-BR" dirty="0" smtClean="0"/>
              <a:t>Como funciona determinado procedimento</a:t>
            </a:r>
          </a:p>
          <a:p>
            <a:pPr lvl="1"/>
            <a:r>
              <a:rPr lang="pt-BR" dirty="0" smtClean="0"/>
              <a:t>Peça para explicar algo do processo atual</a:t>
            </a:r>
          </a:p>
          <a:p>
            <a:r>
              <a:rPr lang="pt-BR" dirty="0" smtClean="0"/>
              <a:t>Fazer perguntas de seguimento para dar foco a entrevista</a:t>
            </a:r>
          </a:p>
          <a:p>
            <a:r>
              <a:rPr lang="pt-BR" dirty="0" smtClean="0"/>
              <a:t>Fazer resumos/sumários constantemente</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Condução da entrevista</a:t>
            </a:r>
            <a:endParaRPr lang="pt-BR" dirty="0"/>
          </a:p>
        </p:txBody>
      </p:sp>
      <p:sp>
        <p:nvSpPr>
          <p:cNvPr id="3" name="Espaço Reservado para Conteúdo 2"/>
          <p:cNvSpPr>
            <a:spLocks noGrp="1"/>
          </p:cNvSpPr>
          <p:nvPr>
            <p:ph idx="1"/>
          </p:nvPr>
        </p:nvSpPr>
        <p:spPr/>
        <p:txBody>
          <a:bodyPr/>
          <a:lstStyle/>
          <a:p>
            <a:r>
              <a:rPr lang="pt-BR" dirty="0" smtClean="0"/>
              <a:t>Usar perguntas previamente preparadas</a:t>
            </a:r>
          </a:p>
          <a:p>
            <a:r>
              <a:rPr lang="pt-BR" dirty="0" smtClean="0"/>
              <a:t>Fazer perguntas, não interrogatórios</a:t>
            </a:r>
          </a:p>
          <a:p>
            <a:r>
              <a:rPr lang="pt-BR" dirty="0" smtClean="0"/>
              <a:t>Tomar notas/gravar a entrevista</a:t>
            </a:r>
          </a:p>
          <a:p>
            <a:r>
              <a:rPr lang="pt-BR" dirty="0" smtClean="0"/>
              <a:t>Transcrever as anotações logo ao terminar</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de requisitos</a:t>
            </a:r>
            <a:endParaRPr lang="pt-BR" dirty="0"/>
          </a:p>
        </p:txBody>
      </p:sp>
      <p:sp>
        <p:nvSpPr>
          <p:cNvPr id="3" name="Espaço Reservado para Conteúdo 2"/>
          <p:cNvSpPr>
            <a:spLocks noGrp="1"/>
          </p:cNvSpPr>
          <p:nvPr>
            <p:ph idx="1"/>
          </p:nvPr>
        </p:nvSpPr>
        <p:spPr/>
        <p:txBody>
          <a:bodyPr/>
          <a:lstStyle/>
          <a:p>
            <a:r>
              <a:rPr lang="pt-BR" dirty="0" smtClean="0"/>
              <a:t>Vários diferentes diagramas, notações, técnicas, métodos</a:t>
            </a:r>
          </a:p>
          <a:p>
            <a:r>
              <a:rPr lang="pt-BR" dirty="0" smtClean="0"/>
              <a:t>Vamos usar linguagem natural:</a:t>
            </a:r>
          </a:p>
          <a:p>
            <a:pPr lvl="1"/>
            <a:r>
              <a:rPr lang="pt-BR" dirty="0" smtClean="0"/>
              <a:t>“O sistema deve ...”</a:t>
            </a:r>
          </a:p>
          <a:p>
            <a:pPr lvl="1"/>
            <a:r>
              <a:rPr lang="pt-BR" dirty="0" smtClean="0"/>
              <a:t>“Se o sistema receber a entrada X, ele deve responder com a saída Y”</a:t>
            </a:r>
          </a:p>
          <a:p>
            <a:pPr lvl="1"/>
            <a:r>
              <a:rPr lang="pt-BR" dirty="0" smtClean="0"/>
              <a:t>“O usuário deve entrar com X”</a:t>
            </a:r>
          </a:p>
          <a:p>
            <a:pPr lvl="1"/>
            <a:r>
              <a:rPr lang="pt-BR" dirty="0" smtClean="0"/>
              <a:t>“O sistema deve ser capaz de X”</a:t>
            </a:r>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Revisão de requisitos</a:t>
            </a:r>
            <a:endParaRPr lang="pt-BR" dirty="0"/>
          </a:p>
        </p:txBody>
      </p:sp>
      <p:sp>
        <p:nvSpPr>
          <p:cNvPr id="3" name="Espaço Reservado para Conteúdo 2"/>
          <p:cNvSpPr>
            <a:spLocks noGrp="1"/>
          </p:cNvSpPr>
          <p:nvPr>
            <p:ph idx="1"/>
          </p:nvPr>
        </p:nvSpPr>
        <p:spPr/>
        <p:txBody>
          <a:bodyPr/>
          <a:lstStyle/>
          <a:p>
            <a:r>
              <a:rPr lang="pt-BR" dirty="0" smtClean="0"/>
              <a:t>Processo manual de verificação do documento de requisitos com o objetivo de detectar problemas como</a:t>
            </a:r>
          </a:p>
          <a:p>
            <a:pPr lvl="1"/>
            <a:r>
              <a:rPr lang="pt-BR" dirty="0" smtClean="0"/>
              <a:t>Imprecisões</a:t>
            </a:r>
          </a:p>
          <a:p>
            <a:pPr lvl="1"/>
            <a:r>
              <a:rPr lang="pt-BR" dirty="0" err="1" smtClean="0"/>
              <a:t>Ambiguidade</a:t>
            </a:r>
            <a:endParaRPr lang="pt-BR" dirty="0" smtClean="0"/>
          </a:p>
          <a:p>
            <a:pPr lvl="1"/>
            <a:r>
              <a:rPr lang="pt-BR" dirty="0" smtClean="0"/>
              <a:t>Omissões</a:t>
            </a:r>
          </a:p>
          <a:p>
            <a:pPr lvl="1"/>
            <a:r>
              <a:rPr lang="pt-BR" dirty="0" smtClean="0"/>
              <a:t>Erros</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Engenharia de requisitos de software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Requisitos são as funções e restrições que estabelecem exatamente o que o software deve fazer.</a:t>
            </a:r>
          </a:p>
          <a:p>
            <a:r>
              <a:rPr lang="pt-BR" dirty="0" smtClean="0"/>
              <a:t>O processo de descobrir, analisar, documentar, rastrear e verificar essas funções e restrições é chamado de Engenharia de Requisitos</a:t>
            </a:r>
          </a:p>
          <a:p>
            <a:r>
              <a:rPr lang="pt-BR" dirty="0" smtClean="0"/>
              <a:t>Engenharia de Requisitos é uma parte fundamental do desenvolvimento de um software</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deve ser checado?</a:t>
            </a:r>
            <a:endParaRPr lang="pt-BR" dirty="0"/>
          </a:p>
        </p:txBody>
      </p:sp>
      <p:sp>
        <p:nvSpPr>
          <p:cNvPr id="3" name="Espaço Reservado para Conteúdo 2"/>
          <p:cNvSpPr>
            <a:spLocks noGrp="1"/>
          </p:cNvSpPr>
          <p:nvPr>
            <p:ph idx="1"/>
          </p:nvPr>
        </p:nvSpPr>
        <p:spPr/>
        <p:txBody>
          <a:bodyPr/>
          <a:lstStyle/>
          <a:p>
            <a:r>
              <a:rPr lang="pt-BR" dirty="0" smtClean="0"/>
              <a:t>Consistência entre requisitos</a:t>
            </a:r>
          </a:p>
          <a:p>
            <a:r>
              <a:rPr lang="pt-BR" dirty="0" smtClean="0"/>
              <a:t>Consistência entre requisitos e o plano de projeto</a:t>
            </a:r>
          </a:p>
          <a:p>
            <a:r>
              <a:rPr lang="pt-BR" dirty="0" smtClean="0"/>
              <a:t>Facilidade de compreensão dos requisitos</a:t>
            </a:r>
          </a:p>
          <a:p>
            <a:r>
              <a:rPr lang="pt-BR" dirty="0" smtClean="0"/>
              <a:t>Facilidade de modificação dos requisitos</a:t>
            </a:r>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 com a linguagem natural</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1475656" y="1433728"/>
            <a:ext cx="6588150" cy="501960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Qualidade de requisitos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Os requisitos são consistentes? </a:t>
            </a:r>
          </a:p>
          <a:p>
            <a:r>
              <a:rPr lang="pt-BR" dirty="0" smtClean="0"/>
              <a:t>Os requisitos estão completos?</a:t>
            </a:r>
          </a:p>
          <a:p>
            <a:r>
              <a:rPr lang="pt-BR" dirty="0" smtClean="0"/>
              <a:t>Todos os estados, entradas, produtos e restrições estão descritos pelos requisitos? </a:t>
            </a:r>
          </a:p>
          <a:p>
            <a:r>
              <a:rPr lang="pt-BR" dirty="0" smtClean="0"/>
              <a:t>Os requisitos são realistas? </a:t>
            </a:r>
          </a:p>
          <a:p>
            <a:r>
              <a:rPr lang="pt-BR" dirty="0" smtClean="0"/>
              <a:t>O que o cliente pediu pode ser feito? </a:t>
            </a:r>
          </a:p>
          <a:p>
            <a:r>
              <a:rPr lang="pt-BR" dirty="0" smtClean="0"/>
              <a:t>Cada requisito descreve algo que é necessário para o cliente?</a:t>
            </a:r>
          </a:p>
          <a:p>
            <a:r>
              <a:rPr lang="pt-BR" dirty="0" smtClean="0"/>
              <a:t>Os requisitos são rastreáveis? </a:t>
            </a:r>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lstStyle/>
          <a:p>
            <a:r>
              <a:rPr lang="pt-BR" dirty="0" smtClean="0"/>
              <a:t>Descubra </a:t>
            </a:r>
            <a:r>
              <a:rPr lang="pt-BR" dirty="0" err="1" smtClean="0"/>
              <a:t>ambiguidades</a:t>
            </a:r>
            <a:r>
              <a:rPr lang="pt-BR" dirty="0" smtClean="0"/>
              <a:t> ou omissões no seguinte trecho de uma especificação de </a:t>
            </a:r>
            <a:r>
              <a:rPr lang="pt-BR" dirty="0" smtClean="0"/>
              <a:t>requisitos</a:t>
            </a:r>
          </a:p>
          <a:p>
            <a:r>
              <a:rPr lang="pt-BR" dirty="0" smtClean="0"/>
              <a:t>Reescreva usando as técnicas explicadas anteriormente</a:t>
            </a:r>
          </a:p>
          <a:p>
            <a:r>
              <a:rPr lang="pt-BR" dirty="0" smtClean="0"/>
              <a:t>Em dupla/trio</a:t>
            </a:r>
            <a:endParaRPr lang="pt-BR" dirty="0" smtClean="0"/>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88640"/>
            <a:ext cx="8784976" cy="6336704"/>
          </a:xfrm>
        </p:spPr>
        <p:txBody>
          <a:bodyPr>
            <a:normAutofit fontScale="92500" lnSpcReduction="10000"/>
          </a:bodyPr>
          <a:lstStyle/>
          <a:p>
            <a:r>
              <a:rPr lang="pt-BR" dirty="0" smtClean="0"/>
              <a:t>Um sistema automático de emissão de passagens vende passagens de trem. Os usuários escolhem seu destino e apresentam um cartão de crédito e um número de identificação pessoal. A passagem é emitida e o custo dessa passagem é incluído em sua conta do cartão de crédito. Quando o usuário pressiona o botão para iniciar, uma tela de menu com os possíveis destinos é ativada, juntamente com uma mensagem para que o usuário selecione um destino. Uma vez selecionado um destino, pede-se que os usuários insiram seu cartão de crédito. A validade do cartão é checada e o usuário, então, deve fornecer um número de identificação pessoal. Quando a transação de crédito é validade, a passagem é emitida.</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Trabalho - 1</a:t>
            </a:r>
            <a:endParaRPr lang="pt-BR" dirty="0"/>
          </a:p>
        </p:txBody>
      </p:sp>
      <p:sp>
        <p:nvSpPr>
          <p:cNvPr id="3" name="Espaço Reservado para Conteúdo 2"/>
          <p:cNvSpPr>
            <a:spLocks noGrp="1"/>
          </p:cNvSpPr>
          <p:nvPr>
            <p:ph idx="1"/>
          </p:nvPr>
        </p:nvSpPr>
        <p:spPr/>
        <p:txBody>
          <a:bodyPr/>
          <a:lstStyle/>
          <a:p>
            <a:r>
              <a:rPr lang="pt-BR" dirty="0" smtClean="0"/>
              <a:t>Um grupo faz as perguntas – entrevistadores</a:t>
            </a:r>
          </a:p>
          <a:p>
            <a:r>
              <a:rPr lang="pt-BR" dirty="0" smtClean="0"/>
              <a:t>Um grupo responde as perguntas durantes a entrevista - </a:t>
            </a:r>
            <a:r>
              <a:rPr lang="pt-BR" dirty="0" err="1" smtClean="0"/>
              <a:t>stakeholders</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Trabalho - 2</a:t>
            </a:r>
            <a:endParaRPr lang="pt-BR" dirty="0"/>
          </a:p>
        </p:txBody>
      </p:sp>
      <p:sp>
        <p:nvSpPr>
          <p:cNvPr id="3" name="Espaço Reservado para Conteúdo 2"/>
          <p:cNvSpPr>
            <a:spLocks noGrp="1"/>
          </p:cNvSpPr>
          <p:nvPr>
            <p:ph idx="1"/>
          </p:nvPr>
        </p:nvSpPr>
        <p:spPr/>
        <p:txBody>
          <a:bodyPr/>
          <a:lstStyle/>
          <a:p>
            <a:r>
              <a:rPr lang="pt-BR" dirty="0" smtClean="0"/>
              <a:t>Preparar um documento de requisitos para o software a ser desenvolvido usando o padrão IEEE 830/1998</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Importância da Engenharia de Requisitos</a:t>
            </a:r>
            <a:endParaRPr lang="pt-BR" dirty="0"/>
          </a:p>
        </p:txBody>
      </p:sp>
      <p:sp>
        <p:nvSpPr>
          <p:cNvPr id="3" name="Espaço Reservado para Conteúdo 2"/>
          <p:cNvSpPr>
            <a:spLocks noGrp="1"/>
          </p:cNvSpPr>
          <p:nvPr>
            <p:ph idx="1"/>
          </p:nvPr>
        </p:nvSpPr>
        <p:spPr/>
        <p:txBody>
          <a:bodyPr>
            <a:normAutofit fontScale="62500" lnSpcReduction="20000"/>
          </a:bodyPr>
          <a:lstStyle/>
          <a:p>
            <a:r>
              <a:rPr lang="en-US" dirty="0" smtClean="0"/>
              <a:t>Errors in requirements can be up to 100 times more expensive to fix than errors introduced during implementation (Boehm, 1973). </a:t>
            </a:r>
          </a:p>
          <a:p>
            <a:r>
              <a:rPr lang="en-US" dirty="0" smtClean="0"/>
              <a:t>Knowing what to build, which includes requirements elicitation, is the most difficult phase in the design of software (Brooks 1987). </a:t>
            </a:r>
          </a:p>
          <a:p>
            <a:r>
              <a:rPr lang="en-US" dirty="0" smtClean="0"/>
              <a:t>60% of errors in critical systems were the results of requirements errors (Lutz, 1993). </a:t>
            </a:r>
          </a:p>
          <a:p>
            <a:r>
              <a:rPr lang="en-US" dirty="0" smtClean="0"/>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a:t>
            </a:r>
            <a:r>
              <a:rPr lang="en-US" dirty="0" err="1" smtClean="0"/>
              <a:t>Genuchten</a:t>
            </a:r>
            <a:r>
              <a:rPr lang="en-US" dirty="0" smtClean="0"/>
              <a:t>, 1991; Hofmann and </a:t>
            </a:r>
            <a:r>
              <a:rPr lang="en-US" dirty="0" err="1" smtClean="0"/>
              <a:t>Lehner</a:t>
            </a:r>
            <a:r>
              <a:rPr lang="en-US" dirty="0" smtClean="0"/>
              <a:t>, 2001). </a:t>
            </a:r>
          </a:p>
          <a:p>
            <a:r>
              <a:rPr lang="en-US" dirty="0" smtClean="0"/>
              <a:t>Out of a total of 268 development problems cited, 48% (128) were requirements problems. (Hall et al., 2002)</a:t>
            </a:r>
          </a:p>
          <a:p>
            <a:r>
              <a:rPr lang="en-US" dirty="0" smtClean="0"/>
              <a:t>Dealing with ever-changing requirements is considered the real problem of Software Engineering (Berry, 2004). </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Usuário vs. Sistema</a:t>
            </a:r>
            <a:endParaRPr lang="pt-BR" dirty="0"/>
          </a:p>
        </p:txBody>
      </p:sp>
      <p:sp>
        <p:nvSpPr>
          <p:cNvPr id="3" name="Espaço Reservado para Conteúdo 2"/>
          <p:cNvSpPr>
            <a:spLocks noGrp="1"/>
          </p:cNvSpPr>
          <p:nvPr>
            <p:ph idx="1"/>
          </p:nvPr>
        </p:nvSpPr>
        <p:spPr/>
        <p:txBody>
          <a:bodyPr/>
          <a:lstStyle/>
          <a:p>
            <a:r>
              <a:rPr lang="pt-BR" dirty="0" smtClean="0"/>
              <a:t>Requisitos do usuário: declarações, em linguagem natural e diagramas, sobre: </a:t>
            </a:r>
          </a:p>
          <a:p>
            <a:pPr lvl="1"/>
            <a:r>
              <a:rPr lang="pt-BR" dirty="0" smtClean="0"/>
              <a:t>as funções que o software deve fornecer </a:t>
            </a:r>
          </a:p>
          <a:p>
            <a:pPr lvl="1"/>
            <a:r>
              <a:rPr lang="pt-BR" dirty="0" smtClean="0"/>
              <a:t>as restrições sob as quais deve operar</a:t>
            </a:r>
          </a:p>
          <a:p>
            <a:r>
              <a:rPr lang="pt-BR" dirty="0" smtClean="0"/>
              <a:t>Requisitos do sistema: detalhamento das funções e restrições do software</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 Requisitos do usuário</a:t>
            </a:r>
            <a:endParaRPr lang="pt-BR" dirty="0"/>
          </a:p>
        </p:txBody>
      </p:sp>
      <p:sp>
        <p:nvSpPr>
          <p:cNvPr id="3" name="Espaço Reservado para Conteúdo 2"/>
          <p:cNvSpPr>
            <a:spLocks noGrp="1"/>
          </p:cNvSpPr>
          <p:nvPr>
            <p:ph idx="1"/>
          </p:nvPr>
        </p:nvSpPr>
        <p:spPr/>
        <p:txBody>
          <a:bodyPr/>
          <a:lstStyle/>
          <a:p>
            <a:r>
              <a:rPr lang="pt-BR" dirty="0" smtClean="0"/>
              <a:t>O software deve oferecer um meio de representar e acessar arquivos externos.</a:t>
            </a:r>
          </a:p>
          <a:p>
            <a:r>
              <a:rPr lang="pt-BR" dirty="0" smtClean="0"/>
              <a:t>O software deve possibilitar ao usuário a consulta de livros por autor e palavra-chave</a:t>
            </a:r>
          </a:p>
          <a:p>
            <a:r>
              <a:rPr lang="pt-BR" dirty="0" smtClean="0"/>
              <a:t>O software deve possibilitar a impressão de relatórios de vendas diárias</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 Requisitos do sistema</a:t>
            </a:r>
            <a:endParaRPr lang="pt-BR" dirty="0"/>
          </a:p>
        </p:txBody>
      </p:sp>
      <p:sp>
        <p:nvSpPr>
          <p:cNvPr id="3" name="Espaço Reservado para Conteúdo 2"/>
          <p:cNvSpPr>
            <a:spLocks noGrp="1"/>
          </p:cNvSpPr>
          <p:nvPr>
            <p:ph idx="1"/>
          </p:nvPr>
        </p:nvSpPr>
        <p:spPr/>
        <p:txBody>
          <a:bodyPr/>
          <a:lstStyle/>
          <a:p>
            <a:r>
              <a:rPr lang="pt-BR" dirty="0" smtClean="0"/>
              <a:t>Devem ser fornecidos recursos para o ícone que representa um arquivo externo, a ser definido pelo usuário</a:t>
            </a:r>
          </a:p>
          <a:p>
            <a:r>
              <a:rPr lang="pt-BR" dirty="0" smtClean="0"/>
              <a:t>A consulta deve ser feita no banco de dados de autores através de um campo texto</a:t>
            </a:r>
          </a:p>
          <a:p>
            <a:r>
              <a:rPr lang="pt-BR" dirty="0" smtClean="0"/>
              <a:t>O campo data deve estar no formato DD/MM/AAAA</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de requisitos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Funcionais: declarações sobre</a:t>
            </a:r>
          </a:p>
          <a:p>
            <a:pPr lvl="1"/>
            <a:r>
              <a:rPr lang="pt-BR" dirty="0" smtClean="0"/>
              <a:t>O que o software deve fazer (e o que não deve fazer)</a:t>
            </a:r>
          </a:p>
          <a:p>
            <a:pPr lvl="1"/>
            <a:r>
              <a:rPr lang="pt-BR" dirty="0" smtClean="0"/>
              <a:t>Como o software deve reagir a entradas específicas.</a:t>
            </a:r>
          </a:p>
          <a:p>
            <a:r>
              <a:rPr lang="pt-BR" dirty="0" smtClean="0"/>
              <a:t>Não funcionais: restrições sobre as funções oferecidas pelo software</a:t>
            </a:r>
          </a:p>
          <a:p>
            <a:r>
              <a:rPr lang="pt-BR" dirty="0" smtClean="0"/>
              <a:t>Domínio: </a:t>
            </a:r>
          </a:p>
          <a:p>
            <a:pPr lvl="1"/>
            <a:r>
              <a:rPr lang="pt-BR" dirty="0" smtClean="0"/>
              <a:t>Refletem características de um domínio. </a:t>
            </a:r>
          </a:p>
          <a:p>
            <a:pPr lvl="1"/>
            <a:r>
              <a:rPr lang="pt-BR" dirty="0" smtClean="0"/>
              <a:t>Podem ser funcionais ou não-funcionais.</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 Requisitos funcionais</a:t>
            </a:r>
            <a:endParaRPr lang="pt-BR" dirty="0"/>
          </a:p>
        </p:txBody>
      </p:sp>
      <p:sp>
        <p:nvSpPr>
          <p:cNvPr id="3" name="Espaço Reservado para Conteúdo 2"/>
          <p:cNvSpPr>
            <a:spLocks noGrp="1"/>
          </p:cNvSpPr>
          <p:nvPr>
            <p:ph idx="1"/>
          </p:nvPr>
        </p:nvSpPr>
        <p:spPr/>
        <p:txBody>
          <a:bodyPr/>
          <a:lstStyle/>
          <a:p>
            <a:r>
              <a:rPr lang="pt-BR" dirty="0" smtClean="0"/>
              <a:t>O usuário deverá ser capaz de pesquisar todos os boletos não pagos nos últimos 30 dias.</a:t>
            </a:r>
          </a:p>
          <a:p>
            <a:r>
              <a:rPr lang="pt-BR" dirty="0" smtClean="0"/>
              <a:t>O software fornecerá telas apropriadas para o usuário ler documentos do repositório de documentos</a:t>
            </a:r>
          </a:p>
          <a:p>
            <a:r>
              <a:rPr lang="pt-BR" dirty="0" smtClean="0"/>
              <a:t>Cada pedido será alocado a um único identificador</a:t>
            </a:r>
          </a:p>
          <a:p>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1669</Words>
  <Application>Microsoft Office PowerPoint</Application>
  <PresentationFormat>Apresentação na tela (4:3)</PresentationFormat>
  <Paragraphs>208</Paragraphs>
  <Slides>36</Slides>
  <Notes>1</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Tema do Office</vt:lpstr>
      <vt:lpstr>Requisitos de Software</vt:lpstr>
      <vt:lpstr>Motivação</vt:lpstr>
      <vt:lpstr>Engenharia de requisitos de software</vt:lpstr>
      <vt:lpstr>Importância da Engenharia de Requisitos</vt:lpstr>
      <vt:lpstr>Usuário vs. Sistema</vt:lpstr>
      <vt:lpstr>Ex. Requisitos do usuário</vt:lpstr>
      <vt:lpstr>Ex. Requisitos do sistema</vt:lpstr>
      <vt:lpstr>Classificação de requisitos</vt:lpstr>
      <vt:lpstr>Ex. Requisitos funcionais</vt:lpstr>
      <vt:lpstr>Sobre os requisitos funcionais</vt:lpstr>
      <vt:lpstr>Sobre requisitos não-funcionais</vt:lpstr>
      <vt:lpstr>*ilities</vt:lpstr>
      <vt:lpstr>Requisitos do domínio</vt:lpstr>
      <vt:lpstr>Documento de requisitos</vt:lpstr>
      <vt:lpstr>Padrão IEEE 830/1998</vt:lpstr>
      <vt:lpstr>Padrão IEEE 830/1998</vt:lpstr>
      <vt:lpstr>Processos da Engenharia de Requisitos</vt:lpstr>
      <vt:lpstr>Por que requisitos mudam?</vt:lpstr>
      <vt:lpstr>Stakeholders</vt:lpstr>
      <vt:lpstr>Dificuldade de elicitar requisitos</vt:lpstr>
      <vt:lpstr>Dificuldade de elicitar requisitos</vt:lpstr>
      <vt:lpstr>Técnicas de elicitação de requisitos</vt:lpstr>
      <vt:lpstr>Entrevistas</vt:lpstr>
      <vt:lpstr>Perguntas abertas</vt:lpstr>
      <vt:lpstr>Perguntas fechadas</vt:lpstr>
      <vt:lpstr>Condução da entrevista</vt:lpstr>
      <vt:lpstr>Condução da entrevista</vt:lpstr>
      <vt:lpstr>Documentação de requisitos</vt:lpstr>
      <vt:lpstr>Revisão de requisitos</vt:lpstr>
      <vt:lpstr>O que deve ser checado?</vt:lpstr>
      <vt:lpstr>Problema com a linguagem natural</vt:lpstr>
      <vt:lpstr>Qualidade de requisitos</vt:lpstr>
      <vt:lpstr>Exercício</vt:lpstr>
      <vt:lpstr>Slide 34</vt:lpstr>
      <vt:lpstr>Trabalho - 1</vt:lpstr>
      <vt:lpstr>Trabalho - 2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de Software</dc:title>
  <dc:creator>Michel</dc:creator>
  <cp:lastModifiedBy>Michel</cp:lastModifiedBy>
  <cp:revision>19</cp:revision>
  <dcterms:created xsi:type="dcterms:W3CDTF">2012-11-26T19:18:33Z</dcterms:created>
  <dcterms:modified xsi:type="dcterms:W3CDTF">2012-11-30T11:36:12Z</dcterms:modified>
</cp:coreProperties>
</file>