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classe?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classe é um </a:t>
            </a:r>
            <a:r>
              <a:rPr lang="pt-BR" u="sng" dirty="0" smtClean="0"/>
              <a:t>molde para objetos. </a:t>
            </a:r>
          </a:p>
          <a:p>
            <a:r>
              <a:rPr lang="pt-BR" dirty="0" smtClean="0"/>
              <a:t>Um objeto é uma </a:t>
            </a:r>
            <a:r>
              <a:rPr lang="pt-BR" u="sng" dirty="0" smtClean="0"/>
              <a:t>instância de uma classe.</a:t>
            </a:r>
          </a:p>
          <a:p>
            <a:r>
              <a:rPr lang="pt-BR" dirty="0" smtClean="0"/>
              <a:t>Uma classe é uma </a:t>
            </a:r>
            <a:r>
              <a:rPr lang="pt-BR" b="1" i="1" dirty="0" smtClean="0"/>
              <a:t>abstração das características relevantes de um grupo de coisas do mundo real.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509120"/>
            <a:ext cx="18637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509120"/>
            <a:ext cx="15716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509120"/>
            <a:ext cx="15716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vs.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smtClean="0"/>
              <a:t>Objetos  são abstrações de entidades que  existem no mundo real.</a:t>
            </a:r>
          </a:p>
          <a:p>
            <a:r>
              <a:rPr lang="pt-BR" u="sng" dirty="0" smtClean="0"/>
              <a:t>Classes  são definições estáticas, que  possibilitam o entendimento de um grupo de  objetos. </a:t>
            </a:r>
          </a:p>
          <a:p>
            <a:r>
              <a:rPr lang="pt-BR" b="1" dirty="0" smtClean="0"/>
              <a:t>CUIDADO : estes dois termos muitas vezes são  usados indistintamente  em textos sobre  orientação a objetos 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que um objeto realize alguma tarefa, deve haver um estímulo enviado a este objeto.</a:t>
            </a:r>
          </a:p>
          <a:p>
            <a:r>
              <a:rPr lang="pt-BR" dirty="0" smtClean="0"/>
              <a:t>Um objeto pode responder a estímulos a ele enviados</a:t>
            </a:r>
          </a:p>
          <a:p>
            <a:r>
              <a:rPr lang="pt-BR" dirty="0" smtClean="0"/>
              <a:t>Independentemente da origem do estímulo, quando ele ocorre, diz-se que o objeto em questão está recebendo uma </a:t>
            </a:r>
            <a:r>
              <a:rPr lang="pt-BR" b="1" i="1" dirty="0" smtClean="0"/>
              <a:t>mensagem.</a:t>
            </a:r>
          </a:p>
          <a:p>
            <a:r>
              <a:rPr lang="pt-BR" dirty="0" smtClean="0"/>
              <a:t>Uma mensagem é uma requisição enviada de um objeto a outro para que este último realize alguma operação.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0"/>
            <a:ext cx="9074150" cy="700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Objetos possuem </a:t>
            </a:r>
            <a:r>
              <a:rPr lang="pt-BR" b="1" i="1" dirty="0" smtClean="0"/>
              <a:t>comportamento.</a:t>
            </a:r>
          </a:p>
          <a:p>
            <a:r>
              <a:rPr lang="pt-BR" dirty="0" smtClean="0"/>
              <a:t>O termo comportamento diz respeito a que operações são realizadas por um objeto e também de que modo estas operações são executadas. </a:t>
            </a:r>
          </a:p>
          <a:p>
            <a:r>
              <a:rPr lang="pt-BR" dirty="0" smtClean="0"/>
              <a:t>De acordo com o </a:t>
            </a:r>
            <a:r>
              <a:rPr lang="pt-BR" dirty="0" err="1" smtClean="0"/>
              <a:t>encapsulamento</a:t>
            </a:r>
            <a:r>
              <a:rPr lang="pt-BR" dirty="0" smtClean="0"/>
              <a:t>, objetos devem “esconder” a sua complexidade.</a:t>
            </a:r>
          </a:p>
          <a:p>
            <a:r>
              <a:rPr lang="pt-BR" dirty="0" smtClean="0"/>
              <a:t>Esse princípio aumenta qualidade do SSOO, em termos de:</a:t>
            </a:r>
          </a:p>
          <a:p>
            <a:pPr lvl="1"/>
            <a:r>
              <a:rPr lang="pt-BR" dirty="0" smtClean="0"/>
              <a:t>Legibilidade</a:t>
            </a:r>
          </a:p>
          <a:p>
            <a:pPr lvl="1"/>
            <a:r>
              <a:rPr lang="pt-BR" dirty="0" smtClean="0"/>
              <a:t>Clareza</a:t>
            </a:r>
          </a:p>
          <a:p>
            <a:pPr lvl="1"/>
            <a:r>
              <a:rPr lang="pt-BR" dirty="0" smtClean="0"/>
              <a:t>Reuso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374650"/>
            <a:ext cx="9074150" cy="610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203200"/>
            <a:ext cx="907415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72675" cy="711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UML (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Modeling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UML é...</a:t>
            </a:r>
          </a:p>
          <a:p>
            <a:pPr lvl="1"/>
            <a:r>
              <a:rPr lang="pt-BR" dirty="0" smtClean="0"/>
              <a:t>uma linguagem visual.</a:t>
            </a:r>
          </a:p>
          <a:p>
            <a:pPr lvl="1"/>
            <a:r>
              <a:rPr lang="pt-BR" dirty="0" smtClean="0"/>
              <a:t>independente de linguagem de programação.</a:t>
            </a:r>
          </a:p>
          <a:p>
            <a:pPr lvl="1"/>
            <a:r>
              <a:rPr lang="pt-BR" dirty="0" smtClean="0"/>
              <a:t>independente de processo de desenvolvimento.</a:t>
            </a:r>
          </a:p>
          <a:p>
            <a:r>
              <a:rPr lang="pt-BR" dirty="0" smtClean="0"/>
              <a:t>UML </a:t>
            </a:r>
            <a:r>
              <a:rPr lang="pt-BR" b="1" dirty="0" smtClean="0"/>
              <a:t>não é...</a:t>
            </a:r>
          </a:p>
          <a:p>
            <a:pPr lvl="1"/>
            <a:r>
              <a:rPr lang="pt-BR" dirty="0" smtClean="0"/>
              <a:t>uma linguagem programação</a:t>
            </a:r>
          </a:p>
          <a:p>
            <a:pPr lvl="1"/>
            <a:r>
              <a:rPr lang="pt-BR" dirty="0" smtClean="0"/>
              <a:t>um processo de desenvolvimento.</a:t>
            </a:r>
          </a:p>
          <a:p>
            <a:r>
              <a:rPr lang="pt-BR" dirty="0" smtClean="0"/>
              <a:t>Os artefatos gráficos produzidos de um sistema OO são definidos através dos </a:t>
            </a:r>
            <a:r>
              <a:rPr lang="pt-BR" b="1" dirty="0" smtClean="0"/>
              <a:t>diagramas da UML.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da UML 2.x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550297" cy="513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Histórico OO: Linguagens, métodos e UML</a:t>
            </a:r>
          </a:p>
          <a:p>
            <a:r>
              <a:rPr lang="pt-BR" dirty="0" smtClean="0"/>
              <a:t>Fundamentos de OO</a:t>
            </a:r>
          </a:p>
          <a:p>
            <a:r>
              <a:rPr lang="pt-BR" dirty="0" smtClean="0"/>
              <a:t>Conceitos de OO</a:t>
            </a:r>
          </a:p>
          <a:p>
            <a:r>
              <a:rPr lang="pt-BR" dirty="0" smtClean="0"/>
              <a:t>Diagramas UML principais (Casos de Uso, Classes, </a:t>
            </a:r>
            <a:r>
              <a:rPr lang="pt-BR" dirty="0" err="1" smtClean="0"/>
              <a:t>Sequência</a:t>
            </a:r>
            <a:r>
              <a:rPr lang="pt-BR" dirty="0" smtClean="0"/>
              <a:t>, Estados, Atividades)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OO - Linguagens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Simula 67 (1964-1967)</a:t>
            </a:r>
          </a:p>
          <a:p>
            <a:r>
              <a:rPr lang="pt-BR" dirty="0" smtClean="0"/>
              <a:t>Puras</a:t>
            </a:r>
          </a:p>
          <a:p>
            <a:pPr lvl="1"/>
            <a:r>
              <a:rPr lang="pt-BR" dirty="0" err="1" smtClean="0"/>
              <a:t>Smalltalk</a:t>
            </a:r>
            <a:endParaRPr lang="pt-BR" dirty="0" smtClean="0"/>
          </a:p>
          <a:p>
            <a:pPr lvl="1"/>
            <a:r>
              <a:rPr lang="pt-BR" dirty="0" smtClean="0"/>
              <a:t>Eiffel</a:t>
            </a:r>
          </a:p>
          <a:p>
            <a:pPr lvl="1"/>
            <a:r>
              <a:rPr lang="pt-BR" dirty="0" err="1" smtClean="0"/>
              <a:t>Ruby</a:t>
            </a:r>
            <a:endParaRPr lang="pt-BR" dirty="0" smtClean="0"/>
          </a:p>
          <a:p>
            <a:r>
              <a:rPr lang="pt-BR" dirty="0" smtClean="0"/>
              <a:t>Com conceitos/elementos OO</a:t>
            </a:r>
          </a:p>
          <a:p>
            <a:pPr lvl="1"/>
            <a:r>
              <a:rPr lang="pt-BR" dirty="0" smtClean="0"/>
              <a:t>C++ </a:t>
            </a:r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smtClean="0"/>
              <a:t>C#</a:t>
            </a:r>
          </a:p>
          <a:p>
            <a:pPr lvl="1"/>
            <a:r>
              <a:rPr lang="pt-BR" dirty="0" err="1" smtClean="0"/>
              <a:t>Python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OO -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OOSE (</a:t>
            </a:r>
            <a:r>
              <a:rPr lang="pt-BR" dirty="0" err="1" smtClean="0"/>
              <a:t>Object-Oriented</a:t>
            </a:r>
            <a:r>
              <a:rPr lang="pt-BR" dirty="0" smtClean="0"/>
              <a:t> Software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r>
              <a:rPr lang="pt-BR" dirty="0" smtClean="0"/>
              <a:t>OMT (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Modeling</a:t>
            </a:r>
            <a:r>
              <a:rPr lang="pt-BR" dirty="0" smtClean="0"/>
              <a:t> </a:t>
            </a:r>
            <a:r>
              <a:rPr lang="pt-BR" dirty="0" err="1" smtClean="0"/>
              <a:t>Technique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Booch</a:t>
            </a:r>
            <a:endParaRPr lang="pt-BR" dirty="0" smtClean="0"/>
          </a:p>
          <a:p>
            <a:r>
              <a:rPr lang="pt-BR" dirty="0" err="1" smtClean="0"/>
              <a:t>Fusion</a:t>
            </a:r>
            <a:endParaRPr lang="pt-BR" dirty="0" smtClean="0"/>
          </a:p>
          <a:p>
            <a:r>
              <a:rPr lang="pt-BR" dirty="0" err="1" smtClean="0"/>
              <a:t>Shlaer-Mellor</a:t>
            </a:r>
            <a:endParaRPr lang="pt-BR" dirty="0" smtClean="0"/>
          </a:p>
          <a:p>
            <a:r>
              <a:rPr lang="pt-BR" dirty="0" err="1" smtClean="0"/>
              <a:t>Coad-Yourdon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80975"/>
            <a:ext cx="8999537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de 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Qualquer coisa é um objeto.</a:t>
            </a:r>
          </a:p>
          <a:p>
            <a:r>
              <a:rPr lang="pt-BR" dirty="0" smtClean="0"/>
              <a:t>Objetos realizam tarefas através da requisição  de serviços a outros objetos.</a:t>
            </a:r>
          </a:p>
          <a:p>
            <a:r>
              <a:rPr lang="pt-BR" dirty="0" smtClean="0"/>
              <a:t>Cada objeto pertence a uma determinada </a:t>
            </a:r>
            <a:r>
              <a:rPr lang="pt-BR" i="1" dirty="0" smtClean="0"/>
              <a:t>classe . Uma classe agrupa objetos similares.</a:t>
            </a:r>
          </a:p>
          <a:p>
            <a:r>
              <a:rPr lang="pt-BR" dirty="0" smtClean="0"/>
              <a:t>A classe é um repositório para comportamento  associado ao objeto.</a:t>
            </a:r>
          </a:p>
          <a:p>
            <a:r>
              <a:rPr lang="pt-BR" dirty="0" smtClean="0"/>
              <a:t>Classes são organizadas em hierarquias.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de 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paradigma da orientação a objetos visualiza um sistema de software como uma coleção de agentes interconectados chamados </a:t>
            </a:r>
            <a:r>
              <a:rPr lang="pt-BR" b="1" i="1" dirty="0" smtClean="0"/>
              <a:t>objetos. </a:t>
            </a:r>
          </a:p>
          <a:p>
            <a:r>
              <a:rPr lang="pt-BR" dirty="0" smtClean="0"/>
              <a:t>Cada objeto é responsável por realizar tarefas específicas. </a:t>
            </a:r>
          </a:p>
          <a:p>
            <a:r>
              <a:rPr lang="pt-BR" dirty="0" smtClean="0"/>
              <a:t>É através da interação entre objetos que uma tarefa computacional é realizada. </a:t>
            </a:r>
          </a:p>
          <a:p>
            <a:r>
              <a:rPr lang="pt-BR" dirty="0" smtClean="0"/>
              <a:t>Um sistema de software orientado a objetos consiste de objetos em colaboração com o objetivo de realizar as funcionalidades deste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e Princípios de 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Conceitos</a:t>
            </a:r>
          </a:p>
          <a:p>
            <a:pPr lvl="1"/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Objeto</a:t>
            </a:r>
          </a:p>
          <a:p>
            <a:pPr lvl="1"/>
            <a:r>
              <a:rPr lang="pt-BR" dirty="0" smtClean="0"/>
              <a:t>Mensagem</a:t>
            </a:r>
          </a:p>
          <a:p>
            <a:r>
              <a:rPr lang="pt-BR" dirty="0" smtClean="0"/>
              <a:t>Princípios</a:t>
            </a:r>
          </a:p>
          <a:p>
            <a:pPr lvl="1"/>
            <a:r>
              <a:rPr lang="pt-BR" dirty="0" err="1" smtClean="0"/>
              <a:t>Encapsulamento</a:t>
            </a:r>
            <a:endParaRPr lang="pt-BR" dirty="0" smtClean="0"/>
          </a:p>
          <a:p>
            <a:pPr lvl="1"/>
            <a:r>
              <a:rPr lang="pt-BR" dirty="0" smtClean="0"/>
              <a:t>Polimorfismo</a:t>
            </a:r>
          </a:p>
          <a:p>
            <a:pPr lvl="1"/>
            <a:r>
              <a:rPr lang="pt-BR" dirty="0" smtClean="0"/>
              <a:t>Generalização (Herança)</a:t>
            </a:r>
          </a:p>
          <a:p>
            <a:pPr lvl="1"/>
            <a:r>
              <a:rPr lang="pt-BR" dirty="0" smtClean="0"/>
              <a:t>Composição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mundo real é formado de coisas. </a:t>
            </a:r>
          </a:p>
          <a:p>
            <a:r>
              <a:rPr lang="pt-BR" dirty="0" smtClean="0"/>
              <a:t>Na terminologia de orientação a objetos, estas coisas do mundo real são denominadas </a:t>
            </a:r>
            <a:r>
              <a:rPr lang="pt-BR" i="1" dirty="0" smtClean="0"/>
              <a:t>objetos. </a:t>
            </a:r>
          </a:p>
          <a:p>
            <a:r>
              <a:rPr lang="pt-BR" dirty="0" smtClean="0"/>
              <a:t>A descrição de um grupo de objetos é denominada </a:t>
            </a:r>
            <a:r>
              <a:rPr lang="pt-BR" b="1" i="1" dirty="0" smtClean="0"/>
              <a:t>classe de objetos, ou simplesmente de classe.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525</Words>
  <Application>Microsoft Office PowerPoint</Application>
  <PresentationFormat>Apresentação na tela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Orientação a Objetos</vt:lpstr>
      <vt:lpstr>Tópicos</vt:lpstr>
      <vt:lpstr>Histórico OO - Linguagens</vt:lpstr>
      <vt:lpstr>Histórico OO - Métodos</vt:lpstr>
      <vt:lpstr>Slide 5</vt:lpstr>
      <vt:lpstr>Fundamentos de OO</vt:lpstr>
      <vt:lpstr>Fundamentos de OO</vt:lpstr>
      <vt:lpstr>Conceitos e Princípios de OO</vt:lpstr>
      <vt:lpstr>Objetos e Classes</vt:lpstr>
      <vt:lpstr>O que é uma classe?</vt:lpstr>
      <vt:lpstr>Classe vs. Objeto</vt:lpstr>
      <vt:lpstr>Mensagens</vt:lpstr>
      <vt:lpstr>Slide 13</vt:lpstr>
      <vt:lpstr>Encapsulamento</vt:lpstr>
      <vt:lpstr>Polimorfismo</vt:lpstr>
      <vt:lpstr>Slide 16</vt:lpstr>
      <vt:lpstr>Slide 17</vt:lpstr>
      <vt:lpstr>UML (Unified Modeling Language)</vt:lpstr>
      <vt:lpstr>Diagramas da UML 2.x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creator>Michel</dc:creator>
  <cp:lastModifiedBy>Michel</cp:lastModifiedBy>
  <cp:revision>8</cp:revision>
  <dcterms:created xsi:type="dcterms:W3CDTF">2012-12-03T10:45:54Z</dcterms:created>
  <dcterms:modified xsi:type="dcterms:W3CDTF">2012-12-03T11:01:32Z</dcterms:modified>
</cp:coreProperties>
</file>