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ffa9ac2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ffa9ac2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96cf34b7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96cf34b7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96cf34b7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96cf34b7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96cf34b7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96cf34b7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96cf34b7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96cf34b7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975ed37d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975ed37d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96cf34b7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96cf34b7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96cf34b7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96cf34b7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96cf34b7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96cf34b7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96cf34b7c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96cf34b7c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96cf34b7c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96cf34b7c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104262746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10426274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96cf34b7c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96cf34b7c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96cf34b7c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96cf34b7c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96cf34b7c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96cf34b7c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96cf34b7c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96cf34b7c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5b7ddc80b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b7ddc80b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96cf34b7c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96cf34b7c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96cf34b7c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96cf34b7c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96cf34b7c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96cf34b7c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96cf34b7c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96cf34b7c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59723d756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9723d756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96cf34b7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96cf34b7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596cf34b7c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96cf34b7c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596cf34b7c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596cf34b7c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96cf34b7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96cf34b7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96cf34b7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96cf34b7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96cf34b7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96cf34b7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96cf34b7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96cf34b7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96cf34b7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96cf34b7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9723d756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9723d756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s://creativecommons.org/licenses/by/3.0/b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news.ycombinator.com/item?id=18442637"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hyperlink" Target="https://martinfowler.com/bliki/TechnicalDebtQuadrant.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www.youtube.com/watch?v=pqeJFYwnkjE" TargetMode="External"/><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arxiv.org/abs/1702.01715"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arxiv.org/pdf/1604.06766.pdf"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Qualidade de Software</a:t>
            </a:r>
            <a:endParaRPr b="1"/>
          </a:p>
          <a:p>
            <a:pPr indent="0" lvl="0" marL="0" rtl="0" algn="ctr">
              <a:spcBef>
                <a:spcPts val="0"/>
              </a:spcBef>
              <a:spcAft>
                <a:spcPts val="0"/>
              </a:spcAft>
              <a:buNone/>
            </a:pPr>
            <a:r>
              <a:t/>
            </a:r>
            <a:endParaRPr/>
          </a:p>
          <a:p>
            <a:pPr indent="0" lvl="0" marL="0" rtl="0" algn="ctr">
              <a:spcBef>
                <a:spcPts val="0"/>
              </a:spcBef>
              <a:spcAft>
                <a:spcPts val="0"/>
              </a:spcAft>
              <a:buNone/>
            </a:pPr>
            <a:r>
              <a:rPr lang="en" sz="2400"/>
              <a:t>Prof. Marco Tulio Valente</a:t>
            </a:r>
            <a:endParaRPr sz="2400"/>
          </a:p>
          <a:p>
            <a:pPr indent="0" lvl="0" marL="0" rtl="0" algn="ctr">
              <a:spcBef>
                <a:spcPts val="0"/>
              </a:spcBef>
              <a:spcAft>
                <a:spcPts val="0"/>
              </a:spcAft>
              <a:buNone/>
            </a:pPr>
            <a:r>
              <a:t/>
            </a:r>
            <a:endParaRPr sz="3000"/>
          </a:p>
          <a:p>
            <a:pPr indent="0" lvl="0" marL="0" rtl="0" algn="ctr">
              <a:spcBef>
                <a:spcPts val="0"/>
              </a:spcBef>
              <a:spcAft>
                <a:spcPts val="0"/>
              </a:spcAft>
              <a:buNone/>
            </a:pPr>
            <a:r>
              <a:rPr lang="en" sz="1800"/>
              <a:t>mtov@dcc.ufmg.br</a:t>
            </a:r>
            <a:endParaRPr sz="1800"/>
          </a:p>
        </p:txBody>
      </p:sp>
      <p:sp>
        <p:nvSpPr>
          <p:cNvPr id="55" name="Google Shape;5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56" name="Google Shape;56;p13"/>
          <p:cNvSpPr txBox="1"/>
          <p:nvPr/>
        </p:nvSpPr>
        <p:spPr>
          <a:xfrm>
            <a:off x="990600" y="4572000"/>
            <a:ext cx="8090400" cy="78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Licença </a:t>
            </a:r>
            <a:r>
              <a:rPr lang="en" sz="1200" u="sng">
                <a:solidFill>
                  <a:srgbClr val="0366D6"/>
                </a:solidFill>
                <a:highlight>
                  <a:srgbClr val="FFFFFF"/>
                </a:highlight>
                <a:hlinkClick r:id="rId3"/>
              </a:rPr>
              <a:t>CC-BY</a:t>
            </a:r>
            <a:r>
              <a:rPr lang="en" sz="1200">
                <a:solidFill>
                  <a:srgbClr val="24292E"/>
                </a:solidFill>
                <a:highlight>
                  <a:srgbClr val="FFFFFF"/>
                </a:highlight>
              </a:rPr>
              <a:t>; permite copiar, distribuir, adaptar etc; porém, créditos devem ser dados ao autor dos slides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Exemplos Reais</a:t>
            </a:r>
            <a:endParaRPr/>
          </a:p>
        </p:txBody>
      </p:sp>
      <p:sp>
        <p:nvSpPr>
          <p:cNvPr id="119" name="Google Shape;119;p22"/>
          <p:cNvSpPr txBox="1"/>
          <p:nvPr>
            <p:ph idx="1" type="body"/>
          </p:nvPr>
        </p:nvSpPr>
        <p:spPr>
          <a:xfrm>
            <a:off x="311700" y="1000075"/>
            <a:ext cx="8520600" cy="11010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Leia a seguinte thread do Hacker News:</a:t>
            </a:r>
            <a:endParaRPr/>
          </a:p>
          <a:p>
            <a:pPr indent="-317500" lvl="1" marL="914400" marR="0" rtl="0" algn="l">
              <a:lnSpc>
                <a:spcPct val="115000"/>
              </a:lnSpc>
              <a:spcBef>
                <a:spcPts val="1000"/>
              </a:spcBef>
              <a:spcAft>
                <a:spcPts val="0"/>
              </a:spcAft>
              <a:buSzPts val="1400"/>
              <a:buChar char="○"/>
            </a:pPr>
            <a:r>
              <a:rPr lang="en" sz="1800"/>
              <a:t>What's the largest amount of bad code you have ever seen work?</a:t>
            </a:r>
            <a:endParaRPr sz="1800"/>
          </a:p>
          <a:p>
            <a:pPr indent="-317500" lvl="1" marL="914400" marR="0" rtl="0" algn="l">
              <a:lnSpc>
                <a:spcPct val="115000"/>
              </a:lnSpc>
              <a:spcBef>
                <a:spcPts val="1000"/>
              </a:spcBef>
              <a:spcAft>
                <a:spcPts val="0"/>
              </a:spcAft>
              <a:buSzPts val="1400"/>
              <a:buChar char="○"/>
            </a:pPr>
            <a:r>
              <a:rPr lang="en" sz="1800" u="sng">
                <a:solidFill>
                  <a:schemeClr val="hlink"/>
                </a:solidFill>
                <a:hlinkClick r:id="rId3"/>
              </a:rPr>
              <a:t>https://news.ycombinator.com/item?id=18442637</a:t>
            </a:r>
            <a:endParaRPr sz="1800"/>
          </a:p>
          <a:p>
            <a:pPr indent="-342900" lvl="0" marL="457200" marR="0" rtl="0" algn="l">
              <a:lnSpc>
                <a:spcPct val="115000"/>
              </a:lnSpc>
              <a:spcBef>
                <a:spcPts val="1000"/>
              </a:spcBef>
              <a:spcAft>
                <a:spcPts val="0"/>
              </a:spcAft>
              <a:buSzPts val="1800"/>
              <a:buChar char="●"/>
            </a:pPr>
            <a:r>
              <a:rPr lang="en"/>
              <a:t>Veja esse </a:t>
            </a:r>
            <a:r>
              <a:rPr lang="en"/>
              <a:t>comentário</a:t>
            </a:r>
            <a:r>
              <a:rPr lang="en"/>
              <a:t>:</a:t>
            </a:r>
            <a:endParaRPr/>
          </a:p>
          <a:p>
            <a:pPr indent="-330200" lvl="1" marL="914400" marR="0" rtl="0" algn="l">
              <a:lnSpc>
                <a:spcPct val="115000"/>
              </a:lnSpc>
              <a:spcBef>
                <a:spcPts val="1000"/>
              </a:spcBef>
              <a:spcAft>
                <a:spcPts val="0"/>
              </a:spcAft>
              <a:buSzPts val="1600"/>
              <a:buChar char="○"/>
            </a:pPr>
            <a:r>
              <a:rPr lang="en" sz="1600"/>
              <a:t>You can't change a line of code in the product without breaking 1000s tests. </a:t>
            </a:r>
            <a:endParaRPr sz="1600"/>
          </a:p>
          <a:p>
            <a:pPr indent="-330200" lvl="1" marL="914400" marR="0" rtl="0" algn="l">
              <a:lnSpc>
                <a:spcPct val="115000"/>
              </a:lnSpc>
              <a:spcBef>
                <a:spcPts val="1000"/>
              </a:spcBef>
              <a:spcAft>
                <a:spcPts val="0"/>
              </a:spcAft>
              <a:buSzPts val="1600"/>
              <a:buChar char="○"/>
            </a:pPr>
            <a:r>
              <a:rPr lang="en" sz="1600"/>
              <a:t>Generations of programmers have worked on that code under difficult deadlines</a:t>
            </a:r>
            <a:endParaRPr sz="1600"/>
          </a:p>
          <a:p>
            <a:pPr indent="-330200" lvl="1" marL="914400" marR="0" rtl="0" algn="l">
              <a:lnSpc>
                <a:spcPct val="115000"/>
              </a:lnSpc>
              <a:spcBef>
                <a:spcPts val="1000"/>
              </a:spcBef>
              <a:spcAft>
                <a:spcPts val="0"/>
              </a:spcAft>
              <a:buSzPts val="1600"/>
              <a:buChar char="○"/>
            </a:pPr>
            <a:r>
              <a:rPr lang="en" sz="1600"/>
              <a:t>They filled the code with all kinds of crap.</a:t>
            </a:r>
            <a:endParaRPr sz="1600"/>
          </a:p>
          <a:p>
            <a:pPr indent="-330200" lvl="1" marL="914400" marR="0" rtl="0" algn="l">
              <a:lnSpc>
                <a:spcPct val="115000"/>
              </a:lnSpc>
              <a:spcBef>
                <a:spcPts val="1000"/>
              </a:spcBef>
              <a:spcAft>
                <a:spcPts val="0"/>
              </a:spcAft>
              <a:buSzPts val="1600"/>
              <a:buChar char="○"/>
            </a:pPr>
            <a:r>
              <a:rPr lang="en" sz="1600"/>
              <a:t>Very complex pieces of logic ... all held together </a:t>
            </a:r>
            <a:r>
              <a:rPr b="1" lang="en" sz="1600"/>
              <a:t>with thousands of flags</a:t>
            </a:r>
            <a:r>
              <a:rPr lang="en" sz="1600"/>
              <a:t>. </a:t>
            </a:r>
            <a:endParaRPr sz="1600"/>
          </a:p>
          <a:p>
            <a:pPr indent="-330200" lvl="1" marL="914400" marR="0" rtl="0" algn="l">
              <a:lnSpc>
                <a:spcPct val="115000"/>
              </a:lnSpc>
              <a:spcBef>
                <a:spcPts val="1000"/>
              </a:spcBef>
              <a:spcAft>
                <a:spcPts val="0"/>
              </a:spcAft>
              <a:buSzPts val="1600"/>
              <a:buChar char="○"/>
            </a:pPr>
            <a:r>
              <a:rPr lang="en" sz="1600"/>
              <a:t>Sometimes one needs to understand the values and the effects of 20 different flag to predict how the code would behave in different situations. Sometimes 100s too! </a:t>
            </a:r>
            <a:endParaRPr sz="1600"/>
          </a:p>
          <a:p>
            <a:pPr indent="0" lvl="0" marL="45720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120" name="Google Shape;12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Exemplo Hipotético</a:t>
            </a:r>
            <a:endParaRPr/>
          </a:p>
        </p:txBody>
      </p:sp>
      <p:sp>
        <p:nvSpPr>
          <p:cNvPr id="126" name="Google Shape;126;p23"/>
          <p:cNvSpPr txBox="1"/>
          <p:nvPr>
            <p:ph idx="1" type="body"/>
          </p:nvPr>
        </p:nvSpPr>
        <p:spPr>
          <a:xfrm>
            <a:off x="311700" y="923875"/>
            <a:ext cx="8520600" cy="11010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Suponha que uma feature F1 foi implementada de forma "apressada"</a:t>
            </a:r>
            <a:endParaRPr/>
          </a:p>
          <a:p>
            <a:pPr indent="-342900" lvl="0" marL="457200" marR="0" rtl="0" algn="l">
              <a:lnSpc>
                <a:spcPct val="115000"/>
              </a:lnSpc>
              <a:spcBef>
                <a:spcPts val="1000"/>
              </a:spcBef>
              <a:spcAft>
                <a:spcPts val="0"/>
              </a:spcAft>
              <a:buSzPts val="1800"/>
              <a:buChar char="●"/>
            </a:pPr>
            <a:r>
              <a:rPr lang="en"/>
              <a:t>A implementação "ideal" demandaria mais 2 dias de trabalho</a:t>
            </a:r>
            <a:endParaRPr/>
          </a:p>
          <a:p>
            <a:pPr indent="-342900" lvl="0" marL="457200" marR="0" rtl="0" algn="l">
              <a:lnSpc>
                <a:spcPct val="115000"/>
              </a:lnSpc>
              <a:spcBef>
                <a:spcPts val="1000"/>
              </a:spcBef>
              <a:spcAft>
                <a:spcPts val="0"/>
              </a:spcAft>
              <a:buSzPts val="1800"/>
              <a:buChar char="●"/>
            </a:pPr>
            <a:r>
              <a:rPr lang="en"/>
              <a:t>Logo, débito técnico = 2 dias</a:t>
            </a:r>
            <a:endParaRPr/>
          </a:p>
          <a:p>
            <a:pPr indent="-342900" lvl="0" marL="457200" marR="0" rtl="0" algn="l">
              <a:lnSpc>
                <a:spcPct val="115000"/>
              </a:lnSpc>
              <a:spcBef>
                <a:spcPts val="1000"/>
              </a:spcBef>
              <a:spcAft>
                <a:spcPts val="0"/>
              </a:spcAft>
              <a:buSzPts val="1800"/>
              <a:buChar char="●"/>
            </a:pPr>
            <a:r>
              <a:rPr lang="en"/>
              <a:t>Suponha que uma nova feature F2 deve ser implementada, meses depois</a:t>
            </a:r>
            <a:endParaRPr/>
          </a:p>
          <a:p>
            <a:pPr indent="-342900" lvl="0" marL="457200" marR="0" rtl="0" algn="l">
              <a:lnSpc>
                <a:spcPct val="115000"/>
              </a:lnSpc>
              <a:spcBef>
                <a:spcPts val="1000"/>
              </a:spcBef>
              <a:spcAft>
                <a:spcPts val="0"/>
              </a:spcAft>
              <a:buSzPts val="1800"/>
              <a:buChar char="●"/>
            </a:pPr>
            <a:r>
              <a:rPr lang="en"/>
              <a:t>F2 é relacionada com F1; ambas são implementadas no mesmo módulo</a:t>
            </a:r>
            <a:endParaRPr/>
          </a:p>
          <a:p>
            <a:pPr indent="-342900" lvl="0" marL="457200" marR="0" rtl="0" algn="l">
              <a:lnSpc>
                <a:spcPct val="115000"/>
              </a:lnSpc>
              <a:spcBef>
                <a:spcPts val="1000"/>
              </a:spcBef>
              <a:spcAft>
                <a:spcPts val="0"/>
              </a:spcAft>
              <a:buSzPts val="1800"/>
              <a:buChar char="●"/>
            </a:pPr>
            <a:r>
              <a:rPr lang="en"/>
              <a:t>Implementação de F2 levou 5 dias</a:t>
            </a:r>
            <a:endParaRPr/>
          </a:p>
          <a:p>
            <a:pPr indent="-342900" lvl="0" marL="457200" marR="0" rtl="0" algn="l">
              <a:lnSpc>
                <a:spcPct val="115000"/>
              </a:lnSpc>
              <a:spcBef>
                <a:spcPts val="1000"/>
              </a:spcBef>
              <a:spcAft>
                <a:spcPts val="0"/>
              </a:spcAft>
              <a:buSzPts val="1800"/>
              <a:buChar char="●"/>
            </a:pPr>
            <a:r>
              <a:rPr lang="en"/>
              <a:t>Mas se não houvesse débito técnico relativo a F1, poderia ter levado 4 dias </a:t>
            </a:r>
            <a:endParaRPr/>
          </a:p>
          <a:p>
            <a:pPr indent="-342900" lvl="0" marL="457200" marR="0" rtl="0" algn="l">
              <a:lnSpc>
                <a:spcPct val="115000"/>
              </a:lnSpc>
              <a:spcBef>
                <a:spcPts val="1000"/>
              </a:spcBef>
              <a:spcAft>
                <a:spcPts val="0"/>
              </a:spcAft>
              <a:buSzPts val="1800"/>
              <a:buChar char="●"/>
            </a:pPr>
            <a:r>
              <a:rPr lang="en"/>
              <a:t>Logo, o </a:t>
            </a:r>
            <a:r>
              <a:rPr b="1" lang="en"/>
              <a:t>principal</a:t>
            </a:r>
            <a:r>
              <a:rPr lang="en"/>
              <a:t> do débito técnico de F1 = 2 dias</a:t>
            </a:r>
            <a:endParaRPr/>
          </a:p>
          <a:p>
            <a:pPr indent="-342900" lvl="0" marL="457200" marR="0" rtl="0" algn="l">
              <a:lnSpc>
                <a:spcPct val="115000"/>
              </a:lnSpc>
              <a:spcBef>
                <a:spcPts val="1000"/>
              </a:spcBef>
              <a:spcAft>
                <a:spcPts val="0"/>
              </a:spcAft>
              <a:buSzPts val="1800"/>
              <a:buChar char="●"/>
            </a:pPr>
            <a:r>
              <a:rPr lang="en"/>
              <a:t>E os </a:t>
            </a:r>
            <a:r>
              <a:rPr b="1" lang="en"/>
              <a:t>juros</a:t>
            </a:r>
            <a:r>
              <a:rPr lang="en"/>
              <a:t> relativos ao débito técnico de F1 = 1 dia (tempo a mais gasto em novas features)</a:t>
            </a:r>
            <a:endParaRPr/>
          </a:p>
          <a:p>
            <a:pPr indent="0" lvl="0" marL="45720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127" name="Google Shape;12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Principal Desafio: Como quantificar TD?</a:t>
            </a:r>
            <a:endParaRPr/>
          </a:p>
        </p:txBody>
      </p:sp>
      <p:sp>
        <p:nvSpPr>
          <p:cNvPr id="133" name="Google Shape;133;p24"/>
          <p:cNvSpPr txBox="1"/>
          <p:nvPr>
            <p:ph idx="1" type="body"/>
          </p:nvPr>
        </p:nvSpPr>
        <p:spPr>
          <a:xfrm>
            <a:off x="311700" y="1152475"/>
            <a:ext cx="8520600" cy="11010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Débito técnico é um problema real, que afeta todo sistema, em algum grau</a:t>
            </a:r>
            <a:endParaRPr/>
          </a:p>
          <a:p>
            <a:pPr indent="-342900" lvl="0" marL="457200" marR="0" rtl="0" algn="l">
              <a:lnSpc>
                <a:spcPct val="115000"/>
              </a:lnSpc>
              <a:spcBef>
                <a:spcPts val="1000"/>
              </a:spcBef>
              <a:spcAft>
                <a:spcPts val="0"/>
              </a:spcAft>
              <a:buSzPts val="1800"/>
              <a:buChar char="●"/>
            </a:pPr>
            <a:r>
              <a:rPr lang="en"/>
              <a:t>Porém, é difícil quantificar seu principal:</a:t>
            </a:r>
            <a:endParaRPr/>
          </a:p>
          <a:p>
            <a:pPr indent="-317500" lvl="1" marL="914400" marR="0" rtl="0" algn="l">
              <a:lnSpc>
                <a:spcPct val="115000"/>
              </a:lnSpc>
              <a:spcBef>
                <a:spcPts val="1000"/>
              </a:spcBef>
              <a:spcAft>
                <a:spcPts val="0"/>
              </a:spcAft>
              <a:buSzPts val="1400"/>
              <a:buChar char="○"/>
            </a:pPr>
            <a:r>
              <a:rPr lang="en"/>
              <a:t>Quanto tempo a mais eu precisaria para implementar essa feature de modo ideal? Isto é, sem introduzir um débito técnico ...</a:t>
            </a:r>
            <a:endParaRPr/>
          </a:p>
          <a:p>
            <a:pPr indent="-342900" lvl="0" marL="457200" marR="0" rtl="0" algn="l">
              <a:lnSpc>
                <a:spcPct val="115000"/>
              </a:lnSpc>
              <a:spcBef>
                <a:spcPts val="1000"/>
              </a:spcBef>
              <a:spcAft>
                <a:spcPts val="0"/>
              </a:spcAft>
              <a:buSzPts val="1800"/>
              <a:buChar char="●"/>
            </a:pPr>
            <a:r>
              <a:rPr lang="en"/>
              <a:t>E mais difícil ainda quantificar os juros: </a:t>
            </a:r>
            <a:endParaRPr/>
          </a:p>
          <a:p>
            <a:pPr indent="-317500" lvl="1" marL="914400" marR="0" rtl="0" algn="l">
              <a:lnSpc>
                <a:spcPct val="115000"/>
              </a:lnSpc>
              <a:spcBef>
                <a:spcPts val="1000"/>
              </a:spcBef>
              <a:spcAft>
                <a:spcPts val="0"/>
              </a:spcAft>
              <a:buSzPts val="1400"/>
              <a:buChar char="○"/>
            </a:pPr>
            <a:r>
              <a:rPr lang="en"/>
              <a:t>Quanto tempo a mais eu vou levar para implementar essa nova feature, devido ao débito técnico acumulado no sistema?</a:t>
            </a:r>
            <a:endParaRPr/>
          </a:p>
          <a:p>
            <a:pPr indent="-342900" lvl="0" marL="457200" marR="0" rtl="0" algn="l">
              <a:lnSpc>
                <a:spcPct val="115000"/>
              </a:lnSpc>
              <a:spcBef>
                <a:spcPts val="1000"/>
              </a:spcBef>
              <a:spcAft>
                <a:spcPts val="0"/>
              </a:spcAft>
              <a:buSzPts val="1800"/>
              <a:buChar char="●"/>
            </a:pPr>
            <a:r>
              <a:rPr lang="en"/>
              <a:t>Porém, existe uma recomendação: pagar primeiro o débito técnico de partes do sistema que são sempre modificadas</a:t>
            </a:r>
            <a:endParaRPr/>
          </a:p>
          <a:p>
            <a:pPr indent="-342900" lvl="0" marL="457200" marR="0" rtl="0" algn="l">
              <a:lnSpc>
                <a:spcPct val="115000"/>
              </a:lnSpc>
              <a:spcBef>
                <a:spcPts val="1000"/>
              </a:spcBef>
              <a:spcAft>
                <a:spcPts val="0"/>
              </a:spcAft>
              <a:buSzPts val="1800"/>
              <a:buChar char="●"/>
            </a:pPr>
            <a:r>
              <a:rPr lang="en"/>
              <a:t>Débito técnico em partes muito estáveis do código não é uma preocupação</a:t>
            </a:r>
            <a:endParaRPr/>
          </a:p>
          <a:p>
            <a:pPr indent="0" lvl="0" marL="45720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134" name="Google Shape;13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Quadrante de Débito Técnico</a:t>
            </a:r>
            <a:endParaRPr/>
          </a:p>
        </p:txBody>
      </p:sp>
      <p:sp>
        <p:nvSpPr>
          <p:cNvPr id="140" name="Google Shape;140;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1" name="Google Shape;141;p25"/>
          <p:cNvPicPr preferRelativeResize="0"/>
          <p:nvPr/>
        </p:nvPicPr>
        <p:blipFill>
          <a:blip r:embed="rId3">
            <a:alphaModFix/>
          </a:blip>
          <a:stretch>
            <a:fillRect/>
          </a:stretch>
        </p:blipFill>
        <p:spPr>
          <a:xfrm>
            <a:off x="2742750" y="1633625"/>
            <a:ext cx="3446967" cy="2585225"/>
          </a:xfrm>
          <a:prstGeom prst="rect">
            <a:avLst/>
          </a:prstGeom>
          <a:noFill/>
          <a:ln cap="flat" cmpd="sng" w="9525">
            <a:solidFill>
              <a:schemeClr val="dk2"/>
            </a:solidFill>
            <a:prstDash val="solid"/>
            <a:round/>
            <a:headEnd len="sm" w="sm" type="none"/>
            <a:tailEnd len="sm" w="sm" type="none"/>
          </a:ln>
        </p:spPr>
      </p:pic>
      <p:cxnSp>
        <p:nvCxnSpPr>
          <p:cNvPr id="142" name="Google Shape;142;p25"/>
          <p:cNvCxnSpPr/>
          <p:nvPr/>
        </p:nvCxnSpPr>
        <p:spPr>
          <a:xfrm rot="10800000">
            <a:off x="2195375" y="2223775"/>
            <a:ext cx="747900" cy="0"/>
          </a:xfrm>
          <a:prstGeom prst="straightConnector1">
            <a:avLst/>
          </a:prstGeom>
          <a:noFill/>
          <a:ln cap="flat" cmpd="sng" w="9525">
            <a:solidFill>
              <a:schemeClr val="dk2"/>
            </a:solidFill>
            <a:prstDash val="solid"/>
            <a:round/>
            <a:headEnd len="med" w="med" type="none"/>
            <a:tailEnd len="med" w="med" type="triangle"/>
          </a:ln>
        </p:spPr>
      </p:cxnSp>
      <p:sp>
        <p:nvSpPr>
          <p:cNvPr id="143" name="Google Shape;143;p25"/>
          <p:cNvSpPr txBox="1"/>
          <p:nvPr/>
        </p:nvSpPr>
        <p:spPr>
          <a:xfrm>
            <a:off x="311700" y="2039325"/>
            <a:ext cx="1913700" cy="6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Irresponsabilidade: sabemos que pode causar TD, mas não achamos importante </a:t>
            </a:r>
            <a:endParaRPr/>
          </a:p>
        </p:txBody>
      </p:sp>
      <p:cxnSp>
        <p:nvCxnSpPr>
          <p:cNvPr id="144" name="Google Shape;144;p25"/>
          <p:cNvCxnSpPr/>
          <p:nvPr/>
        </p:nvCxnSpPr>
        <p:spPr>
          <a:xfrm rot="10800000">
            <a:off x="2195375" y="3595375"/>
            <a:ext cx="747900" cy="0"/>
          </a:xfrm>
          <a:prstGeom prst="straightConnector1">
            <a:avLst/>
          </a:prstGeom>
          <a:noFill/>
          <a:ln cap="flat" cmpd="sng" w="9525">
            <a:solidFill>
              <a:schemeClr val="dk2"/>
            </a:solidFill>
            <a:prstDash val="solid"/>
            <a:round/>
            <a:headEnd len="med" w="med" type="none"/>
            <a:tailEnd len="med" w="med" type="triangle"/>
          </a:ln>
        </p:spPr>
      </p:cxnSp>
      <p:sp>
        <p:nvSpPr>
          <p:cNvPr id="145" name="Google Shape;145;p25"/>
          <p:cNvSpPr txBox="1"/>
          <p:nvPr/>
        </p:nvSpPr>
        <p:spPr>
          <a:xfrm>
            <a:off x="534875" y="3410925"/>
            <a:ext cx="1690500" cy="6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Incompetência: entendemos muito pouco de design</a:t>
            </a:r>
            <a:r>
              <a:rPr lang="en"/>
              <a:t> </a:t>
            </a:r>
            <a:endParaRPr/>
          </a:p>
        </p:txBody>
      </p:sp>
      <p:cxnSp>
        <p:nvCxnSpPr>
          <p:cNvPr id="146" name="Google Shape;146;p25"/>
          <p:cNvCxnSpPr/>
          <p:nvPr/>
        </p:nvCxnSpPr>
        <p:spPr>
          <a:xfrm>
            <a:off x="6006250" y="2264750"/>
            <a:ext cx="686400" cy="10200"/>
          </a:xfrm>
          <a:prstGeom prst="straightConnector1">
            <a:avLst/>
          </a:prstGeom>
          <a:noFill/>
          <a:ln cap="flat" cmpd="sng" w="9525">
            <a:solidFill>
              <a:schemeClr val="dk2"/>
            </a:solidFill>
            <a:prstDash val="solid"/>
            <a:round/>
            <a:headEnd len="med" w="med" type="none"/>
            <a:tailEnd len="med" w="med" type="triangle"/>
          </a:ln>
        </p:spPr>
      </p:cxnSp>
      <p:sp>
        <p:nvSpPr>
          <p:cNvPr id="147" name="Google Shape;147;p25"/>
          <p:cNvSpPr txBox="1"/>
          <p:nvPr/>
        </p:nvSpPr>
        <p:spPr>
          <a:xfrm>
            <a:off x="6707075" y="2039325"/>
            <a:ext cx="1690500" cy="6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Self-admitted: avaliamos o trade-off e o melhor é entregar a feature</a:t>
            </a:r>
            <a:endParaRPr/>
          </a:p>
        </p:txBody>
      </p:sp>
      <p:cxnSp>
        <p:nvCxnSpPr>
          <p:cNvPr id="148" name="Google Shape;148;p25"/>
          <p:cNvCxnSpPr/>
          <p:nvPr/>
        </p:nvCxnSpPr>
        <p:spPr>
          <a:xfrm>
            <a:off x="6006250" y="3483950"/>
            <a:ext cx="686400" cy="10200"/>
          </a:xfrm>
          <a:prstGeom prst="straightConnector1">
            <a:avLst/>
          </a:prstGeom>
          <a:noFill/>
          <a:ln cap="flat" cmpd="sng" w="9525">
            <a:solidFill>
              <a:schemeClr val="dk2"/>
            </a:solidFill>
            <a:prstDash val="solid"/>
            <a:round/>
            <a:headEnd len="med" w="med" type="none"/>
            <a:tailEnd len="med" w="med" type="triangle"/>
          </a:ln>
        </p:spPr>
      </p:cxnSp>
      <p:sp>
        <p:nvSpPr>
          <p:cNvPr id="149" name="Google Shape;149;p25"/>
          <p:cNvSpPr txBox="1"/>
          <p:nvPr/>
        </p:nvSpPr>
        <p:spPr>
          <a:xfrm>
            <a:off x="6707075" y="3258525"/>
            <a:ext cx="1690500" cy="6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Algumas coisas só se aprende errando ….</a:t>
            </a:r>
            <a:endParaRPr/>
          </a:p>
        </p:txBody>
      </p:sp>
      <p:sp>
        <p:nvSpPr>
          <p:cNvPr id="150" name="Google Shape;150;p25"/>
          <p:cNvSpPr txBox="1"/>
          <p:nvPr/>
        </p:nvSpPr>
        <p:spPr>
          <a:xfrm>
            <a:off x="2571925" y="4449725"/>
            <a:ext cx="38523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https://martinfowler.com/bliki/TechnicalDebtQuadrant.html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Vídeo Complementar</a:t>
            </a:r>
            <a:endParaRPr/>
          </a:p>
        </p:txBody>
      </p:sp>
      <p:sp>
        <p:nvSpPr>
          <p:cNvPr id="156" name="Google Shape;156;p26"/>
          <p:cNvSpPr txBox="1"/>
          <p:nvPr>
            <p:ph idx="1" type="body"/>
          </p:nvPr>
        </p:nvSpPr>
        <p:spPr>
          <a:xfrm>
            <a:off x="311700" y="1152475"/>
            <a:ext cx="8520600" cy="8172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Neste vídeo, de 5 minutos, Ward Cunningham descreve o conceito de TD e também sua motivação para propor essa metáfora</a:t>
            </a:r>
            <a:endParaRPr/>
          </a:p>
          <a:p>
            <a:pPr indent="0" lvl="0" marL="457200" marR="0" rtl="0" algn="l">
              <a:lnSpc>
                <a:spcPct val="115000"/>
              </a:lnSpc>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157" name="Google Shape;157;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descr="Ward Cunningham reflects on the history, motivation and common misunderstanding of the &quot;debt metaphor&quot; as motivation for refactoring." id="158" name="Google Shape;158;p26" title="Debt Metaphor">
            <a:hlinkClick r:id="rId3"/>
          </p:cNvPr>
          <p:cNvPicPr preferRelativeResize="0"/>
          <p:nvPr/>
        </p:nvPicPr>
        <p:blipFill>
          <a:blip r:embed="rId4">
            <a:alphaModFix/>
          </a:blip>
          <a:stretch>
            <a:fillRect/>
          </a:stretch>
        </p:blipFill>
        <p:spPr>
          <a:xfrm>
            <a:off x="2590800" y="2122075"/>
            <a:ext cx="3825367" cy="2869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Descarte de Sistemas</a:t>
            </a:r>
            <a:endParaRPr/>
          </a:p>
        </p:txBody>
      </p:sp>
      <p:sp>
        <p:nvSpPr>
          <p:cNvPr id="164" name="Google Shape;164;p27"/>
          <p:cNvSpPr txBox="1"/>
          <p:nvPr>
            <p:ph idx="1" type="body"/>
          </p:nvPr>
        </p:nvSpPr>
        <p:spPr>
          <a:xfrm>
            <a:off x="311700" y="1152475"/>
            <a:ext cx="8520600" cy="11010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Sistemas envelhecem e ficam mais difíceis de manter (Leis de Lehman)</a:t>
            </a:r>
            <a:endParaRPr/>
          </a:p>
          <a:p>
            <a:pPr indent="-342900" lvl="0" marL="457200" marR="0" rtl="0" algn="l">
              <a:lnSpc>
                <a:spcPct val="115000"/>
              </a:lnSpc>
              <a:spcBef>
                <a:spcPts val="1000"/>
              </a:spcBef>
              <a:spcAft>
                <a:spcPts val="0"/>
              </a:spcAft>
              <a:buSzPts val="1800"/>
              <a:buChar char="●"/>
            </a:pPr>
            <a:r>
              <a:rPr lang="en"/>
              <a:t>Chega-se a um ponto que a manutenção fica extremamente custosa; por exemplo, devido ao montante de TD</a:t>
            </a:r>
            <a:endParaRPr/>
          </a:p>
          <a:p>
            <a:pPr indent="-342900" lvl="0" marL="457200" marR="0" rtl="0" algn="l">
              <a:lnSpc>
                <a:spcPct val="115000"/>
              </a:lnSpc>
              <a:spcBef>
                <a:spcPts val="1000"/>
              </a:spcBef>
              <a:spcAft>
                <a:spcPts val="0"/>
              </a:spcAft>
              <a:buSzPts val="1800"/>
              <a:buChar char="●"/>
            </a:pPr>
            <a:r>
              <a:rPr lang="en"/>
              <a:t>Neste momento, eles são descartados e substituídos por um novo sistema</a:t>
            </a:r>
            <a:endParaRPr/>
          </a:p>
          <a:p>
            <a:pPr indent="-342900" lvl="0" marL="457200" rtl="0" algn="l">
              <a:spcBef>
                <a:spcPts val="1000"/>
              </a:spcBef>
              <a:spcAft>
                <a:spcPts val="0"/>
              </a:spcAft>
              <a:buSzPts val="1800"/>
              <a:buChar char="●"/>
            </a:pPr>
            <a:r>
              <a:rPr lang="en"/>
              <a:t>Descarte de sistemas ocorre com mais frequência que podemos imaginar</a:t>
            </a:r>
            <a:endParaRPr/>
          </a:p>
          <a:p>
            <a:pPr indent="-342900" lvl="0" marL="457200" marR="0" rtl="0" algn="l">
              <a:lnSpc>
                <a:spcPct val="115000"/>
              </a:lnSpc>
              <a:spcBef>
                <a:spcPts val="1000"/>
              </a:spcBef>
              <a:spcAft>
                <a:spcPts val="0"/>
              </a:spcAft>
              <a:buSzPts val="1800"/>
              <a:buChar char="●"/>
            </a:pPr>
            <a:r>
              <a:rPr lang="en"/>
              <a:t>Exemplo: Google (</a:t>
            </a:r>
            <a:r>
              <a:rPr lang="en" sz="1100" u="sng">
                <a:solidFill>
                  <a:schemeClr val="hlink"/>
                </a:solidFill>
                <a:hlinkClick r:id="rId3"/>
              </a:rPr>
              <a:t>https://arxiv.org/abs/1702.01715</a:t>
            </a:r>
            <a:r>
              <a:rPr lang="en"/>
              <a:t>)</a:t>
            </a:r>
            <a:endParaRPr/>
          </a:p>
          <a:p>
            <a:pPr indent="-330200" lvl="1" marL="914400" marR="0" rtl="0" algn="l">
              <a:lnSpc>
                <a:spcPct val="115000"/>
              </a:lnSpc>
              <a:spcBef>
                <a:spcPts val="1000"/>
              </a:spcBef>
              <a:spcAft>
                <a:spcPts val="0"/>
              </a:spcAft>
              <a:buSzPts val="1600"/>
              <a:buChar char="○"/>
            </a:pPr>
            <a:r>
              <a:rPr lang="en" sz="1600"/>
              <a:t>Most software at Google gets rewritten every few years. This may seem incredibly costly. Indeed, it does consume a large fraction of Google’s resources. </a:t>
            </a:r>
            <a:endParaRPr sz="1600"/>
          </a:p>
          <a:p>
            <a:pPr indent="-330200" lvl="1" marL="914400" marR="0" rtl="0" algn="l">
              <a:lnSpc>
                <a:spcPct val="115000"/>
              </a:lnSpc>
              <a:spcBef>
                <a:spcPts val="1000"/>
              </a:spcBef>
              <a:spcAft>
                <a:spcPts val="0"/>
              </a:spcAft>
              <a:buSzPts val="1600"/>
              <a:buChar char="○"/>
            </a:pPr>
            <a:r>
              <a:rPr lang="en" sz="1600"/>
              <a:t>However, it also has some crucial benefits that are key to Google’s agility and long-term success. </a:t>
            </a:r>
            <a:endParaRPr sz="1600"/>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165" name="Google Shape;165;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Como Conseguir Qualidade de Código?</a:t>
            </a:r>
            <a:endParaRPr/>
          </a:p>
        </p:txBody>
      </p:sp>
      <p:sp>
        <p:nvSpPr>
          <p:cNvPr id="171" name="Google Shape;171;p28"/>
          <p:cNvSpPr txBox="1"/>
          <p:nvPr>
            <p:ph idx="1" type="body"/>
          </p:nvPr>
        </p:nvSpPr>
        <p:spPr>
          <a:xfrm>
            <a:off x="311700" y="1152475"/>
            <a:ext cx="8520600" cy="11010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E, assim, evitar Débito Técnico?</a:t>
            </a:r>
            <a:endParaRPr/>
          </a:p>
          <a:p>
            <a:pPr indent="-342900" lvl="0" marL="457200" marR="0" rtl="0" algn="l">
              <a:lnSpc>
                <a:spcPct val="115000"/>
              </a:lnSpc>
              <a:spcBef>
                <a:spcPts val="1000"/>
              </a:spcBef>
              <a:spcAft>
                <a:spcPts val="0"/>
              </a:spcAft>
              <a:buSzPts val="1800"/>
              <a:buChar char="●"/>
            </a:pPr>
            <a:r>
              <a:rPr lang="en"/>
              <a:t>Seguir as práticas e princípios que mencionamos neste curso:</a:t>
            </a:r>
            <a:endParaRPr/>
          </a:p>
          <a:p>
            <a:pPr indent="-317500" lvl="1" marL="914400" marR="0" rtl="0" algn="l">
              <a:lnSpc>
                <a:spcPct val="115000"/>
              </a:lnSpc>
              <a:spcBef>
                <a:spcPts val="1000"/>
              </a:spcBef>
              <a:spcAft>
                <a:spcPts val="0"/>
              </a:spcAft>
              <a:buSzPts val="1400"/>
              <a:buChar char="○"/>
            </a:pPr>
            <a:r>
              <a:rPr lang="en"/>
              <a:t>Bom processo de desenvolvimento, com bons critérios para definir tarefas "done"</a:t>
            </a:r>
            <a:endParaRPr/>
          </a:p>
          <a:p>
            <a:pPr indent="-317500" lvl="1" marL="914400" marR="0" rtl="0" algn="l">
              <a:lnSpc>
                <a:spcPct val="115000"/>
              </a:lnSpc>
              <a:spcBef>
                <a:spcPts val="1000"/>
              </a:spcBef>
              <a:spcAft>
                <a:spcPts val="0"/>
              </a:spcAft>
              <a:buSzPts val="1400"/>
              <a:buChar char="○"/>
            </a:pPr>
            <a:r>
              <a:rPr lang="en"/>
              <a:t>Adotar bons princípios e padrões de projeto e de arquitetura</a:t>
            </a:r>
            <a:endParaRPr/>
          </a:p>
          <a:p>
            <a:pPr indent="-317500" lvl="1" marL="914400" marR="0" rtl="0" algn="l">
              <a:lnSpc>
                <a:spcPct val="115000"/>
              </a:lnSpc>
              <a:spcBef>
                <a:spcPts val="1000"/>
              </a:spcBef>
              <a:spcAft>
                <a:spcPts val="0"/>
              </a:spcAft>
              <a:buSzPts val="1400"/>
              <a:buChar char="○"/>
            </a:pPr>
            <a:r>
              <a:rPr lang="en"/>
              <a:t>Documentar as partes mais críticas do código, talvez usando UML</a:t>
            </a:r>
            <a:endParaRPr/>
          </a:p>
          <a:p>
            <a:pPr indent="-317500" lvl="1" marL="914400" marR="0" rtl="0" algn="l">
              <a:lnSpc>
                <a:spcPct val="115000"/>
              </a:lnSpc>
              <a:spcBef>
                <a:spcPts val="1000"/>
              </a:spcBef>
              <a:spcAft>
                <a:spcPts val="0"/>
              </a:spcAft>
              <a:buSzPts val="1400"/>
              <a:buChar char="○"/>
            </a:pPr>
            <a:r>
              <a:rPr lang="en"/>
              <a:t>Escrever sempre testes e, talvez, usar test-driven development</a:t>
            </a:r>
            <a:endParaRPr/>
          </a:p>
          <a:p>
            <a:pPr indent="-317500" lvl="1" marL="914400" marR="0" rtl="0" algn="l">
              <a:lnSpc>
                <a:spcPct val="115000"/>
              </a:lnSpc>
              <a:spcBef>
                <a:spcPts val="1000"/>
              </a:spcBef>
              <a:spcAft>
                <a:spcPts val="0"/>
              </a:spcAft>
              <a:buSzPts val="1400"/>
              <a:buChar char="○"/>
            </a:pPr>
            <a:r>
              <a:rPr lang="en"/>
              <a:t>Refatorar o código sempre</a:t>
            </a:r>
            <a:endParaRPr/>
          </a:p>
          <a:p>
            <a:pPr indent="-317500" lvl="1" marL="914400" marR="0" rtl="0" algn="l">
              <a:lnSpc>
                <a:spcPct val="115000"/>
              </a:lnSpc>
              <a:spcBef>
                <a:spcPts val="1000"/>
              </a:spcBef>
              <a:spcAft>
                <a:spcPts val="0"/>
              </a:spcAft>
              <a:buSzPts val="1400"/>
              <a:buChar char="○"/>
            </a:pPr>
            <a:r>
              <a:rPr lang="en"/>
              <a:t>Pagar débito técnico acumulado </a:t>
            </a:r>
            <a:endParaRPr/>
          </a:p>
          <a:p>
            <a:pPr indent="-317500" lvl="1" marL="914400" marR="0" rtl="0" algn="l">
              <a:lnSpc>
                <a:spcPct val="115000"/>
              </a:lnSpc>
              <a:spcBef>
                <a:spcPts val="1000"/>
              </a:spcBef>
              <a:spcAft>
                <a:spcPts val="0"/>
              </a:spcAft>
              <a:buSzPts val="1400"/>
              <a:buChar char="○"/>
            </a:pPr>
            <a:r>
              <a:rPr lang="en"/>
              <a:t>etc</a:t>
            </a:r>
            <a:endParaRPr/>
          </a:p>
          <a:p>
            <a:pPr indent="-342900" lvl="0" marL="457200" marR="0" rtl="0" algn="l">
              <a:lnSpc>
                <a:spcPct val="115000"/>
              </a:lnSpc>
              <a:spcBef>
                <a:spcPts val="1000"/>
              </a:spcBef>
              <a:spcAft>
                <a:spcPts val="0"/>
              </a:spcAft>
              <a:buSzPts val="1800"/>
              <a:buChar char="●"/>
            </a:pPr>
            <a:r>
              <a:rPr lang="en"/>
              <a:t>Mas falta uma prática: </a:t>
            </a:r>
            <a:r>
              <a:rPr b="1" lang="en"/>
              <a:t>revisões de código</a:t>
            </a:r>
            <a:endParaRPr b="1"/>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172" name="Google Shape;172;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Revisões de Código</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sz="1800"/>
          </a:p>
        </p:txBody>
      </p:sp>
      <p:sp>
        <p:nvSpPr>
          <p:cNvPr id="178" name="Google Shape;178;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Revisões de Código</a:t>
            </a:r>
            <a:endParaRPr/>
          </a:p>
        </p:txBody>
      </p:sp>
      <p:sp>
        <p:nvSpPr>
          <p:cNvPr id="184" name="Google Shape;184;p30"/>
          <p:cNvSpPr txBox="1"/>
          <p:nvPr>
            <p:ph idx="1" type="body"/>
          </p:nvPr>
        </p:nvSpPr>
        <p:spPr>
          <a:xfrm>
            <a:off x="311700" y="1152475"/>
            <a:ext cx="8520600" cy="11010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Prática de desenvolvimento que determina que todo código antes de entrar em produção tem que ser revisado e aprovado por, pelo menos, um outro membro do time</a:t>
            </a:r>
            <a:endParaRPr/>
          </a:p>
          <a:p>
            <a:pPr indent="-342900" lvl="0" marL="457200" marR="0" rtl="0" algn="l">
              <a:lnSpc>
                <a:spcPct val="115000"/>
              </a:lnSpc>
              <a:spcBef>
                <a:spcPts val="1000"/>
              </a:spcBef>
              <a:spcAft>
                <a:spcPts val="0"/>
              </a:spcAft>
              <a:buSzPts val="1800"/>
              <a:buChar char="●"/>
            </a:pPr>
            <a:r>
              <a:rPr lang="en"/>
              <a:t>Revisar: ler e entender o código, buscando por problemas de qualidade</a:t>
            </a:r>
            <a:endParaRPr/>
          </a:p>
          <a:p>
            <a:pPr indent="-342900" lvl="0" marL="457200" marR="0" rtl="0" algn="l">
              <a:lnSpc>
                <a:spcPct val="115000"/>
              </a:lnSpc>
              <a:spcBef>
                <a:spcPts val="1000"/>
              </a:spcBef>
              <a:spcAft>
                <a:spcPts val="0"/>
              </a:spcAft>
              <a:buSzPts val="1800"/>
              <a:buChar char="●"/>
            </a:pPr>
            <a:r>
              <a:rPr lang="en"/>
              <a:t>Prática hoje seguida por grandes empresas produtoras de software; e também por empresas menores</a:t>
            </a:r>
            <a:endParaRPr/>
          </a:p>
          <a:p>
            <a:pPr indent="-342900" lvl="0" marL="457200" marR="0" rtl="0" algn="l">
              <a:lnSpc>
                <a:spcPct val="115000"/>
              </a:lnSpc>
              <a:spcBef>
                <a:spcPts val="1000"/>
              </a:spcBef>
              <a:spcAft>
                <a:spcPts val="0"/>
              </a:spcAft>
              <a:buSzPts val="1800"/>
              <a:buChar char="●"/>
            </a:pPr>
            <a:r>
              <a:rPr lang="en"/>
              <a:t>Revisão ocorre de forma assíncrona (ao contrário de pair programming, que exige dois programadores, trabalhando sincronamente no mesmo código)</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185" name="Google Shape;185;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Exemplo de Revisão (1)</a:t>
            </a:r>
            <a:endParaRPr/>
          </a:p>
        </p:txBody>
      </p:sp>
      <p:sp>
        <p:nvSpPr>
          <p:cNvPr id="191" name="Google Shape;191;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2" name="Google Shape;192;p31"/>
          <p:cNvPicPr preferRelativeResize="0"/>
          <p:nvPr/>
        </p:nvPicPr>
        <p:blipFill>
          <a:blip r:embed="rId3">
            <a:alphaModFix/>
          </a:blip>
          <a:stretch>
            <a:fillRect/>
          </a:stretch>
        </p:blipFill>
        <p:spPr>
          <a:xfrm>
            <a:off x="1905000" y="1322525"/>
            <a:ext cx="5127000" cy="2640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Qualidade de Software</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Objetivo recorrente em qualquer organização que produz software</a:t>
            </a:r>
            <a:endParaRPr/>
          </a:p>
          <a:p>
            <a:pPr indent="-342900" lvl="0" marL="457200" marR="0" rtl="0" algn="l">
              <a:lnSpc>
                <a:spcPct val="115000"/>
              </a:lnSpc>
              <a:spcBef>
                <a:spcPts val="1000"/>
              </a:spcBef>
              <a:spcAft>
                <a:spcPts val="0"/>
              </a:spcAft>
              <a:buSzPts val="1800"/>
              <a:buChar char="●"/>
            </a:pPr>
            <a:r>
              <a:rPr lang="en"/>
              <a:t>Impossível uma organização dizer que seu software </a:t>
            </a:r>
            <a:r>
              <a:rPr b="1" lang="en"/>
              <a:t>não</a:t>
            </a:r>
            <a:r>
              <a:rPr lang="en"/>
              <a:t> tem qualidade</a:t>
            </a:r>
            <a:endParaRPr/>
          </a:p>
          <a:p>
            <a:pPr indent="-342900" lvl="0" marL="457200" marR="0" rtl="0" algn="l">
              <a:lnSpc>
                <a:spcPct val="115000"/>
              </a:lnSpc>
              <a:spcBef>
                <a:spcPts val="1000"/>
              </a:spcBef>
              <a:spcAft>
                <a:spcPts val="0"/>
              </a:spcAft>
              <a:buSzPts val="1800"/>
              <a:buChar char="●"/>
            </a:pPr>
            <a:r>
              <a:rPr lang="en"/>
              <a:t>Qualidade de Software: Interna e Externa</a:t>
            </a:r>
            <a:endParaRPr/>
          </a:p>
          <a:p>
            <a:pPr indent="-342900" lvl="0" marL="457200" marR="0" rtl="0" algn="l">
              <a:lnSpc>
                <a:spcPct val="115000"/>
              </a:lnSpc>
              <a:spcBef>
                <a:spcPts val="1000"/>
              </a:spcBef>
              <a:spcAft>
                <a:spcPts val="0"/>
              </a:spcAft>
              <a:buSzPts val="1800"/>
              <a:buChar char="●"/>
            </a:pPr>
            <a:r>
              <a:rPr lang="en"/>
              <a:t>Qualidade Externa: p</a:t>
            </a:r>
            <a:r>
              <a:rPr lang="en" sz="1800"/>
              <a:t>ode ser avaliada sem conhecimento do código fonte</a:t>
            </a:r>
            <a:r>
              <a:rPr lang="en"/>
              <a:t> </a:t>
            </a:r>
            <a:endParaRPr/>
          </a:p>
          <a:p>
            <a:pPr indent="-317500" lvl="1" marL="914400" marR="0" rtl="0" algn="l">
              <a:lnSpc>
                <a:spcPct val="115000"/>
              </a:lnSpc>
              <a:spcBef>
                <a:spcPts val="1000"/>
              </a:spcBef>
              <a:spcAft>
                <a:spcPts val="0"/>
              </a:spcAft>
              <a:buSzPts val="1400"/>
              <a:buChar char="○"/>
            </a:pPr>
            <a:r>
              <a:rPr lang="en" sz="1800"/>
              <a:t>Inclui fatores como correção, robustez, portabilidade, reusabilidade, compatibilidade, facilidade de uso, etc</a:t>
            </a:r>
            <a:endParaRPr/>
          </a:p>
          <a:p>
            <a:pPr indent="-342900" lvl="0" marL="457200" marR="0" rtl="0" algn="l">
              <a:lnSpc>
                <a:spcPct val="115000"/>
              </a:lnSpc>
              <a:spcBef>
                <a:spcPts val="1000"/>
              </a:spcBef>
              <a:spcAft>
                <a:spcPts val="0"/>
              </a:spcAft>
              <a:buSzPts val="1800"/>
              <a:buChar char="●"/>
            </a:pPr>
            <a:r>
              <a:rPr lang="en"/>
              <a:t>Qualidade Interna: depende de conhecimento do código para ser avaliada</a:t>
            </a:r>
            <a:endParaRPr/>
          </a:p>
          <a:p>
            <a:pPr indent="-342900" lvl="1" marL="914400" marR="0" rtl="0" algn="l">
              <a:lnSpc>
                <a:spcPct val="115000"/>
              </a:lnSpc>
              <a:spcBef>
                <a:spcPts val="1000"/>
              </a:spcBef>
              <a:spcAft>
                <a:spcPts val="0"/>
              </a:spcAft>
              <a:buSzPts val="1800"/>
              <a:buChar char="○"/>
            </a:pPr>
            <a:r>
              <a:rPr lang="en" sz="1800"/>
              <a:t>Modularidade, legibilidade, testabilidade, changeability, comprehensibility, manutenibilidade</a:t>
            </a:r>
            <a:endParaRPr sz="1800"/>
          </a:p>
          <a:p>
            <a:pPr indent="0" lvl="0" marL="0" rtl="0" algn="l">
              <a:spcBef>
                <a:spcPts val="1000"/>
              </a:spcBef>
              <a:spcAft>
                <a:spcPts val="1000"/>
              </a:spcAft>
              <a:buNone/>
            </a:pPr>
            <a:r>
              <a:t/>
            </a:r>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Exemplo de Revisão (2)</a:t>
            </a:r>
            <a:endParaRPr/>
          </a:p>
        </p:txBody>
      </p:sp>
      <p:sp>
        <p:nvSpPr>
          <p:cNvPr id="198" name="Google Shape;198;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9" name="Google Shape;199;p32"/>
          <p:cNvPicPr preferRelativeResize="0"/>
          <p:nvPr/>
        </p:nvPicPr>
        <p:blipFill>
          <a:blip r:embed="rId3">
            <a:alphaModFix/>
          </a:blip>
          <a:stretch>
            <a:fillRect/>
          </a:stretch>
        </p:blipFill>
        <p:spPr>
          <a:xfrm>
            <a:off x="838200" y="941525"/>
            <a:ext cx="5098078" cy="3820974"/>
          </a:xfrm>
          <a:prstGeom prst="rect">
            <a:avLst/>
          </a:prstGeom>
          <a:noFill/>
          <a:ln>
            <a:noFill/>
          </a:ln>
        </p:spPr>
      </p:pic>
      <p:sp>
        <p:nvSpPr>
          <p:cNvPr id="200" name="Google Shape;200;p32"/>
          <p:cNvSpPr txBox="1"/>
          <p:nvPr/>
        </p:nvSpPr>
        <p:spPr>
          <a:xfrm>
            <a:off x="6178525" y="1731950"/>
            <a:ext cx="5901600" cy="6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1: arquivos para revisar</a:t>
            </a:r>
            <a:endParaRPr sz="1800">
              <a:solidFill>
                <a:schemeClr val="dk2"/>
              </a:solidFill>
            </a:endParaRPr>
          </a:p>
          <a:p>
            <a:pPr indent="0" lvl="0" marL="0" rtl="0" algn="l">
              <a:spcBef>
                <a:spcPts val="0"/>
              </a:spcBef>
              <a:spcAft>
                <a:spcPts val="0"/>
              </a:spcAft>
              <a:buNone/>
            </a:pPr>
            <a:r>
              <a:rPr lang="en" sz="1800">
                <a:solidFill>
                  <a:schemeClr val="dk2"/>
                </a:solidFill>
              </a:rPr>
              <a:t>2: revisores</a:t>
            </a:r>
            <a:endParaRPr sz="1800">
              <a:solidFill>
                <a:schemeClr val="dk2"/>
              </a:solidFill>
            </a:endParaRPr>
          </a:p>
          <a:p>
            <a:pPr indent="0" lvl="0" marL="0" rtl="0" algn="l">
              <a:spcBef>
                <a:spcPts val="0"/>
              </a:spcBef>
              <a:spcAft>
                <a:spcPts val="0"/>
              </a:spcAft>
              <a:buNone/>
            </a:pPr>
            <a:r>
              <a:rPr lang="en" sz="1800">
                <a:solidFill>
                  <a:schemeClr val="dk2"/>
                </a:solidFill>
              </a:rPr>
              <a:t>3: diff </a:t>
            </a:r>
            <a:endParaRPr sz="1800">
              <a:solidFill>
                <a:schemeClr val="dk2"/>
              </a:solidFill>
            </a:endParaRPr>
          </a:p>
          <a:p>
            <a:pPr indent="0" lvl="0" marL="0" rtl="0" algn="l">
              <a:spcBef>
                <a:spcPts val="0"/>
              </a:spcBef>
              <a:spcAft>
                <a:spcPts val="0"/>
              </a:spcAft>
              <a:buNone/>
            </a:pPr>
            <a:r>
              <a:rPr lang="en" sz="1800">
                <a:solidFill>
                  <a:schemeClr val="dk2"/>
                </a:solidFill>
              </a:rPr>
              <a:t>4: comentários da revisão</a:t>
            </a:r>
            <a:endParaRPr sz="1800">
              <a:solidFill>
                <a:schemeClr val="dk2"/>
              </a:solidFill>
            </a:endParaRPr>
          </a:p>
          <a:p>
            <a:pPr indent="0" lvl="0" marL="0" rtl="0" algn="l">
              <a:spcBef>
                <a:spcPts val="0"/>
              </a:spcBef>
              <a:spcAft>
                <a:spcPts val="0"/>
              </a:spcAft>
              <a:buNone/>
            </a:pPr>
            <a:r>
              <a:rPr lang="en" sz="1800">
                <a:solidFill>
                  <a:schemeClr val="dk2"/>
                </a:solidFill>
              </a:rPr>
              <a:t>5: todos os comentários</a:t>
            </a:r>
            <a:endParaRPr/>
          </a:p>
        </p:txBody>
      </p:sp>
      <p:sp>
        <p:nvSpPr>
          <p:cNvPr id="201" name="Google Shape;201;p32"/>
          <p:cNvSpPr txBox="1"/>
          <p:nvPr/>
        </p:nvSpPr>
        <p:spPr>
          <a:xfrm>
            <a:off x="1263625" y="4770100"/>
            <a:ext cx="7561500" cy="2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A. Bacchelli, C. Bird Expectations, outcomes, and challenges of modern code review, ICSE 2013.</a:t>
            </a: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Qual o objetivo de revisões de código?</a:t>
            </a:r>
            <a:endParaRPr/>
          </a:p>
        </p:txBody>
      </p:sp>
      <p:sp>
        <p:nvSpPr>
          <p:cNvPr id="207" name="Google Shape;207;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8" name="Google Shape;208;p33"/>
          <p:cNvPicPr preferRelativeResize="0"/>
          <p:nvPr/>
        </p:nvPicPr>
        <p:blipFill>
          <a:blip r:embed="rId3">
            <a:alphaModFix/>
          </a:blip>
          <a:stretch>
            <a:fillRect/>
          </a:stretch>
        </p:blipFill>
        <p:spPr>
          <a:xfrm>
            <a:off x="2015975" y="1445075"/>
            <a:ext cx="5117074" cy="3393625"/>
          </a:xfrm>
          <a:prstGeom prst="rect">
            <a:avLst/>
          </a:prstGeom>
          <a:noFill/>
          <a:ln>
            <a:noFill/>
          </a:ln>
        </p:spPr>
      </p:pic>
      <p:sp>
        <p:nvSpPr>
          <p:cNvPr id="209" name="Google Shape;209;p33"/>
          <p:cNvSpPr txBox="1"/>
          <p:nvPr/>
        </p:nvSpPr>
        <p:spPr>
          <a:xfrm>
            <a:off x="1263625" y="4770100"/>
            <a:ext cx="7561500" cy="2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A. Bacchelli, C. Bird Expectations, outcomes, and challenges of modern code review, ICSE 2013.</a:t>
            </a:r>
            <a:endParaRPr sz="1200"/>
          </a:p>
        </p:txBody>
      </p:sp>
      <p:sp>
        <p:nvSpPr>
          <p:cNvPr id="210" name="Google Shape;210;p33"/>
          <p:cNvSpPr txBox="1"/>
          <p:nvPr>
            <p:ph idx="1" type="body"/>
          </p:nvPr>
        </p:nvSpPr>
        <p:spPr>
          <a:xfrm>
            <a:off x="311700" y="1000075"/>
            <a:ext cx="8520600" cy="527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Resultados de um survey com desenvolvedores e gerentes da Microsoft</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Tipos de comentários mais comuns em revisões</a:t>
            </a:r>
            <a:endParaRPr/>
          </a:p>
        </p:txBody>
      </p:sp>
      <p:sp>
        <p:nvSpPr>
          <p:cNvPr id="216" name="Google Shape;216;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7" name="Google Shape;217;p34"/>
          <p:cNvSpPr txBox="1"/>
          <p:nvPr/>
        </p:nvSpPr>
        <p:spPr>
          <a:xfrm>
            <a:off x="1263625" y="4770100"/>
            <a:ext cx="7561500" cy="2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A. Bacchelli, C. Bird Expectations, outcomes, and challenges of modern code review, ICSE 2013.</a:t>
            </a:r>
            <a:endParaRPr sz="1200"/>
          </a:p>
        </p:txBody>
      </p:sp>
      <p:pic>
        <p:nvPicPr>
          <p:cNvPr id="218" name="Google Shape;218;p34"/>
          <p:cNvPicPr preferRelativeResize="0"/>
          <p:nvPr/>
        </p:nvPicPr>
        <p:blipFill>
          <a:blip r:embed="rId3">
            <a:alphaModFix/>
          </a:blip>
          <a:stretch>
            <a:fillRect/>
          </a:stretch>
        </p:blipFill>
        <p:spPr>
          <a:xfrm>
            <a:off x="1752600" y="1170125"/>
            <a:ext cx="5663481" cy="3447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"Etiqueta" para Revisão de Código (como autor)</a:t>
            </a:r>
            <a:endParaRPr/>
          </a:p>
        </p:txBody>
      </p:sp>
      <p:sp>
        <p:nvSpPr>
          <p:cNvPr id="224" name="Google Shape;224;p35"/>
          <p:cNvSpPr txBox="1"/>
          <p:nvPr>
            <p:ph idx="1" type="body"/>
          </p:nvPr>
        </p:nvSpPr>
        <p:spPr>
          <a:xfrm>
            <a:off x="311700" y="1076275"/>
            <a:ext cx="8520600" cy="3307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Primeiro, sempre usar um serviço de integração contínua (para garantir que o build não foi quebrado, que os testes estão passando etc)</a:t>
            </a:r>
            <a:endParaRPr/>
          </a:p>
          <a:p>
            <a:pPr indent="-342900" lvl="0" marL="457200" rtl="0" algn="l">
              <a:spcBef>
                <a:spcPts val="1000"/>
              </a:spcBef>
              <a:spcAft>
                <a:spcPts val="0"/>
              </a:spcAft>
              <a:buSzPts val="1800"/>
              <a:buChar char="●"/>
            </a:pPr>
            <a:r>
              <a:rPr b="1" lang="en"/>
              <a:t>Como a</a:t>
            </a:r>
            <a:r>
              <a:rPr b="1" lang="en"/>
              <a:t>utor</a:t>
            </a:r>
            <a:r>
              <a:rPr lang="en"/>
              <a:t>: submeta sempre mudanças pequenas </a:t>
            </a:r>
            <a:endParaRPr/>
          </a:p>
          <a:p>
            <a:pPr indent="-317500" lvl="1" marL="914400" rtl="0" algn="l">
              <a:spcBef>
                <a:spcPts val="1000"/>
              </a:spcBef>
              <a:spcAft>
                <a:spcPts val="0"/>
              </a:spcAft>
              <a:buSzPts val="1400"/>
              <a:buChar char="○"/>
            </a:pPr>
            <a:r>
              <a:rPr lang="en" sz="1800"/>
              <a:t>Menos de 100 linhas, idealmente</a:t>
            </a:r>
            <a:endParaRPr sz="1800"/>
          </a:p>
          <a:p>
            <a:pPr indent="-342900" lvl="0" marL="457200" rtl="0" algn="l">
              <a:spcBef>
                <a:spcPts val="1000"/>
              </a:spcBef>
              <a:spcAft>
                <a:spcPts val="0"/>
              </a:spcAft>
              <a:buSzPts val="1800"/>
              <a:buChar char="●"/>
            </a:pPr>
            <a:r>
              <a:rPr lang="en"/>
              <a:t>Revisões com um "diff" pequeno são ainda mais importante se você for novo no projeto ou na empresa. Certamente, haverá resistência para revisar um "diff" enorme vindo de um novato ... Vale aqui o princípio de XP: baby steps!</a:t>
            </a:r>
            <a:endParaRPr/>
          </a:p>
          <a:p>
            <a:pPr indent="0" lvl="0" marL="0" marR="0" rtl="0" algn="l">
              <a:lnSpc>
                <a:spcPct val="115000"/>
              </a:lnSpc>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       </a:t>
            </a:r>
            <a:endParaRPr/>
          </a:p>
          <a:p>
            <a:pPr indent="0" lvl="0" marL="0" rtl="0" algn="l">
              <a:spcBef>
                <a:spcPts val="1000"/>
              </a:spcBef>
              <a:spcAft>
                <a:spcPts val="1000"/>
              </a:spcAft>
              <a:buNone/>
            </a:pPr>
            <a:r>
              <a:t/>
            </a:r>
            <a:endParaRPr/>
          </a:p>
        </p:txBody>
      </p:sp>
      <p:sp>
        <p:nvSpPr>
          <p:cNvPr id="225" name="Google Shape;225;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"Etiqueta" para Revisão de Código (como revisor)</a:t>
            </a:r>
            <a:endParaRPr/>
          </a:p>
        </p:txBody>
      </p:sp>
      <p:sp>
        <p:nvSpPr>
          <p:cNvPr id="231" name="Google Shape;231;p36"/>
          <p:cNvSpPr txBox="1"/>
          <p:nvPr>
            <p:ph idx="1" type="body"/>
          </p:nvPr>
        </p:nvSpPr>
        <p:spPr>
          <a:xfrm>
            <a:off x="311700" y="1152475"/>
            <a:ext cx="8520600" cy="110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Como revisor:</a:t>
            </a:r>
            <a:r>
              <a:rPr lang="en"/>
              <a:t> seja educado e construtivo nas revisões</a:t>
            </a:r>
            <a:endParaRPr/>
          </a:p>
          <a:p>
            <a:pPr indent="-342900" lvl="0" marL="457200" marR="0" rtl="0" algn="l">
              <a:lnSpc>
                <a:spcPct val="115000"/>
              </a:lnSpc>
              <a:spcBef>
                <a:spcPts val="1000"/>
              </a:spcBef>
              <a:spcAft>
                <a:spcPts val="0"/>
              </a:spcAft>
              <a:buSzPts val="1800"/>
              <a:buChar char="●"/>
            </a:pPr>
            <a:r>
              <a:rPr lang="en"/>
              <a:t>Exemplos:</a:t>
            </a:r>
            <a:endParaRPr/>
          </a:p>
          <a:p>
            <a:pPr indent="0" lvl="0" marL="457200" marR="0" rtl="0" algn="l">
              <a:lnSpc>
                <a:spcPct val="115000"/>
              </a:lnSpc>
              <a:spcBef>
                <a:spcPts val="1000"/>
              </a:spcBef>
              <a:spcAft>
                <a:spcPts val="0"/>
              </a:spcAft>
              <a:buNone/>
            </a:pPr>
            <a:r>
              <a:rPr lang="en"/>
              <a:t>❌ Por que não quebrou esse método em métodos menores?</a:t>
            </a:r>
            <a:endParaRPr/>
          </a:p>
          <a:p>
            <a:pPr indent="0" lvl="0" marL="0" marR="0" rtl="0" algn="l">
              <a:lnSpc>
                <a:spcPct val="115000"/>
              </a:lnSpc>
              <a:spcBef>
                <a:spcPts val="1000"/>
              </a:spcBef>
              <a:spcAft>
                <a:spcPts val="0"/>
              </a:spcAft>
              <a:buNone/>
            </a:pPr>
            <a:r>
              <a:rPr lang="en"/>
              <a:t>       ✅ Talvez, possa avaliar a quebra desse método em métodos menores.</a:t>
            </a:r>
            <a:endParaRPr/>
          </a:p>
          <a:p>
            <a:pPr indent="0" lvl="0" marL="457200" rtl="0" algn="l">
              <a:spcBef>
                <a:spcPts val="1000"/>
              </a:spcBef>
              <a:spcAft>
                <a:spcPts val="0"/>
              </a:spcAft>
              <a:buClr>
                <a:schemeClr val="dk1"/>
              </a:buClr>
              <a:buSzPts val="1100"/>
              <a:buFont typeface="Arial"/>
              <a:buNone/>
            </a:pPr>
            <a:r>
              <a:rPr lang="en"/>
              <a:t>❌ Você não aprendeu no colégio que a área de um círculo é pi * raio</a:t>
            </a:r>
            <a:r>
              <a:rPr baseline="30000" lang="en"/>
              <a:t>2</a:t>
            </a:r>
            <a:r>
              <a:rPr lang="en"/>
              <a:t>?</a:t>
            </a:r>
            <a:endParaRPr/>
          </a:p>
          <a:p>
            <a:pPr indent="0" lvl="0" marL="0" rtl="0" algn="l">
              <a:spcBef>
                <a:spcPts val="1000"/>
              </a:spcBef>
              <a:spcAft>
                <a:spcPts val="0"/>
              </a:spcAft>
              <a:buClr>
                <a:schemeClr val="dk1"/>
              </a:buClr>
              <a:buSzPts val="1100"/>
              <a:buFont typeface="Arial"/>
              <a:buNone/>
            </a:pPr>
            <a:r>
              <a:rPr lang="en"/>
              <a:t>       ✅ O correto não seria pi * raio</a:t>
            </a:r>
            <a:r>
              <a:rPr baseline="30000" lang="en"/>
              <a:t>2</a:t>
            </a:r>
            <a:r>
              <a:rPr lang="en"/>
              <a:t>?</a:t>
            </a:r>
            <a:endParaRPr/>
          </a:p>
          <a:p>
            <a:pPr indent="0" lvl="0" marL="0" marR="0" rtl="0" algn="l">
              <a:lnSpc>
                <a:spcPct val="115000"/>
              </a:lnSpc>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       </a:t>
            </a:r>
            <a:endParaRPr/>
          </a:p>
          <a:p>
            <a:pPr indent="0" lvl="0" marL="0" rtl="0" algn="l">
              <a:spcBef>
                <a:spcPts val="1000"/>
              </a:spcBef>
              <a:spcAft>
                <a:spcPts val="1000"/>
              </a:spcAft>
              <a:buNone/>
            </a:pPr>
            <a:r>
              <a:t/>
            </a:r>
            <a:endParaRPr/>
          </a:p>
        </p:txBody>
      </p:sp>
      <p:sp>
        <p:nvSpPr>
          <p:cNvPr id="232" name="Google Shape;232;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Revisão de Código no Google</a:t>
            </a:r>
            <a:endParaRPr/>
          </a:p>
        </p:txBody>
      </p:sp>
      <p:sp>
        <p:nvSpPr>
          <p:cNvPr id="238" name="Google Shape;238;p37"/>
          <p:cNvSpPr txBox="1"/>
          <p:nvPr>
            <p:ph idx="1" type="body"/>
          </p:nvPr>
        </p:nvSpPr>
        <p:spPr>
          <a:xfrm>
            <a:off x="311700" y="1152475"/>
            <a:ext cx="8520600" cy="110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All changes must be reviewed by at least one other engineer</a:t>
            </a:r>
            <a:endParaRPr/>
          </a:p>
          <a:p>
            <a:pPr indent="-342900" lvl="0" marL="457200" rtl="0" algn="l">
              <a:spcBef>
                <a:spcPts val="1000"/>
              </a:spcBef>
              <a:spcAft>
                <a:spcPts val="0"/>
              </a:spcAft>
              <a:buSzPts val="1800"/>
              <a:buChar char="●"/>
            </a:pPr>
            <a:r>
              <a:rPr lang="en"/>
              <a:t>Google has tools for suggesting reviewer(s), by looking at </a:t>
            </a:r>
            <a:endParaRPr/>
          </a:p>
          <a:p>
            <a:pPr indent="-342900" lvl="1" marL="914400" rtl="0" algn="l">
              <a:spcBef>
                <a:spcPts val="1000"/>
              </a:spcBef>
              <a:spcAft>
                <a:spcPts val="0"/>
              </a:spcAft>
              <a:buSzPts val="1800"/>
              <a:buChar char="○"/>
            </a:pPr>
            <a:r>
              <a:rPr lang="en" sz="1800"/>
              <a:t>the ownership of the code being modified</a:t>
            </a:r>
            <a:endParaRPr sz="1800"/>
          </a:p>
          <a:p>
            <a:pPr indent="-342900" lvl="1" marL="914400" rtl="0" algn="l">
              <a:spcBef>
                <a:spcPts val="1000"/>
              </a:spcBef>
              <a:spcAft>
                <a:spcPts val="0"/>
              </a:spcAft>
              <a:buSzPts val="1800"/>
              <a:buChar char="○"/>
            </a:pPr>
            <a:r>
              <a:rPr lang="en" sz="1800"/>
              <a:t>the history of recent reviewers </a:t>
            </a:r>
            <a:endParaRPr sz="1800"/>
          </a:p>
          <a:p>
            <a:pPr indent="-342900" lvl="1" marL="914400" rtl="0" algn="l">
              <a:spcBef>
                <a:spcPts val="1000"/>
              </a:spcBef>
              <a:spcAft>
                <a:spcPts val="0"/>
              </a:spcAft>
              <a:buSzPts val="1800"/>
              <a:buChar char="○"/>
            </a:pPr>
            <a:r>
              <a:rPr lang="en" sz="1800"/>
              <a:t>the number of pending code reviews for each potential reviewer</a:t>
            </a:r>
            <a:endParaRPr sz="1800"/>
          </a:p>
          <a:p>
            <a:pPr indent="-342900" lvl="0" marL="457200" rtl="0" algn="l">
              <a:spcBef>
                <a:spcPts val="1000"/>
              </a:spcBef>
              <a:spcAft>
                <a:spcPts val="0"/>
              </a:spcAft>
              <a:buSzPts val="1800"/>
              <a:buChar char="●"/>
            </a:pPr>
            <a:r>
              <a:rPr lang="en"/>
              <a:t>At least one of the owners must review that change </a:t>
            </a:r>
            <a:endParaRPr/>
          </a:p>
          <a:p>
            <a:pPr indent="-342900" lvl="0" marL="457200" rtl="0" algn="l">
              <a:spcBef>
                <a:spcPts val="1000"/>
              </a:spcBef>
              <a:spcAft>
                <a:spcPts val="0"/>
              </a:spcAft>
              <a:buSzPts val="1800"/>
              <a:buChar char="●"/>
            </a:pPr>
            <a:r>
              <a:rPr lang="en"/>
              <a:t>But apart from that, the author is free to choose reviewers as they see fit.</a:t>
            </a:r>
            <a:endParaRPr/>
          </a:p>
          <a:p>
            <a:pPr indent="0" lvl="0" marL="0" marR="0" rtl="0" algn="l">
              <a:lnSpc>
                <a:spcPct val="115000"/>
              </a:lnSpc>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       </a:t>
            </a:r>
            <a:endParaRPr/>
          </a:p>
          <a:p>
            <a:pPr indent="0" lvl="0" marL="0" rtl="0" algn="l">
              <a:spcBef>
                <a:spcPts val="1000"/>
              </a:spcBef>
              <a:spcAft>
                <a:spcPts val="1000"/>
              </a:spcAft>
              <a:buNone/>
            </a:pPr>
            <a:r>
              <a:t/>
            </a:r>
            <a:endParaRPr/>
          </a:p>
        </p:txBody>
      </p:sp>
      <p:sp>
        <p:nvSpPr>
          <p:cNvPr id="239" name="Google Shape;239;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0" name="Google Shape;240;p37"/>
          <p:cNvSpPr txBox="1"/>
          <p:nvPr/>
        </p:nvSpPr>
        <p:spPr>
          <a:xfrm>
            <a:off x="2372325" y="4794450"/>
            <a:ext cx="4628700" cy="6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Software Engineering at Google, https://arxiv.org/abs/1702.01715</a:t>
            </a: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Bus/Truck Factor</a:t>
            </a:r>
            <a:endParaRPr/>
          </a:p>
        </p:txBody>
      </p:sp>
      <p:sp>
        <p:nvSpPr>
          <p:cNvPr id="246" name="Google Shape;246;p38"/>
          <p:cNvSpPr txBox="1"/>
          <p:nvPr>
            <p:ph idx="1" type="body"/>
          </p:nvPr>
        </p:nvSpPr>
        <p:spPr>
          <a:xfrm>
            <a:off x="311700" y="1152475"/>
            <a:ext cx="8520600" cy="11010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Medida da "concentração de conhecimento" em projetos de software</a:t>
            </a:r>
            <a:endParaRPr/>
          </a:p>
          <a:p>
            <a:pPr indent="-342900" lvl="0" marL="457200" marR="0" rtl="0" algn="l">
              <a:lnSpc>
                <a:spcPct val="115000"/>
              </a:lnSpc>
              <a:spcBef>
                <a:spcPts val="1000"/>
              </a:spcBef>
              <a:spcAft>
                <a:spcPts val="0"/>
              </a:spcAft>
              <a:buSzPts val="1800"/>
              <a:buChar char="●"/>
            </a:pPr>
            <a:r>
              <a:rPr lang="en"/>
              <a:t>Número mínimo de desenvolvedores que se "atropelados por um ônibus ou caminhão" irão colocar a manutenção e evolução do sistema em risco</a:t>
            </a:r>
            <a:endParaRPr/>
          </a:p>
          <a:p>
            <a:pPr indent="-342900" lvl="0" marL="457200" rtl="0" algn="l">
              <a:spcBef>
                <a:spcPts val="1000"/>
              </a:spcBef>
              <a:spcAft>
                <a:spcPts val="0"/>
              </a:spcAft>
              <a:buSzPts val="1800"/>
              <a:buChar char="●"/>
            </a:pPr>
            <a:r>
              <a:rPr lang="en"/>
              <a:t>"atropelado por um ônibus ou caminhão" = mudar de emprego, ganhar na loteria, ficar de licença médica por meses, etc</a:t>
            </a:r>
            <a:endParaRPr/>
          </a:p>
          <a:p>
            <a:pPr indent="-342900" lvl="0" marL="457200" rtl="0" algn="l">
              <a:spcBef>
                <a:spcPts val="1000"/>
              </a:spcBef>
              <a:spcAft>
                <a:spcPts val="0"/>
              </a:spcAft>
              <a:buSzPts val="1800"/>
              <a:buChar char="●"/>
            </a:pPr>
            <a:r>
              <a:rPr lang="en"/>
              <a:t>Por exemplo, maioria dos sistemas GitHub tem TF = 1 ou 2 </a:t>
            </a:r>
            <a:r>
              <a:rPr lang="en" sz="1400"/>
              <a:t>(Avelino et al. A Novel Approach for Estimating Truck Factors, </a:t>
            </a:r>
            <a:r>
              <a:rPr lang="en" sz="1400" u="sng">
                <a:solidFill>
                  <a:schemeClr val="hlink"/>
                </a:solidFill>
                <a:hlinkClick r:id="rId3"/>
              </a:rPr>
              <a:t>https://arxiv.org/pdf/1604.06766.pdf</a:t>
            </a:r>
            <a:r>
              <a:rPr lang="en" sz="1400"/>
              <a:t>)</a:t>
            </a:r>
            <a:endParaRPr sz="1400"/>
          </a:p>
          <a:p>
            <a:pPr indent="-342900" lvl="0" marL="457200" marR="0" rtl="0" algn="l">
              <a:lnSpc>
                <a:spcPct val="115000"/>
              </a:lnSpc>
              <a:spcBef>
                <a:spcPts val="1000"/>
              </a:spcBef>
              <a:spcAft>
                <a:spcPts val="0"/>
              </a:spcAft>
              <a:buSzPts val="1800"/>
              <a:buChar char="●"/>
            </a:pPr>
            <a:r>
              <a:rPr lang="en"/>
              <a:t>O que TF tem a ver com revisão de código?</a:t>
            </a:r>
            <a:endParaRPr/>
          </a:p>
          <a:p>
            <a:pPr indent="-342900" lvl="0" marL="457200" marR="0" rtl="0" algn="l">
              <a:lnSpc>
                <a:spcPct val="115000"/>
              </a:lnSpc>
              <a:spcBef>
                <a:spcPts val="1000"/>
              </a:spcBef>
              <a:spcAft>
                <a:spcPts val="0"/>
              </a:spcAft>
              <a:buSzPts val="1800"/>
              <a:buChar char="●"/>
            </a:pPr>
            <a:r>
              <a:rPr lang="en"/>
              <a:t>Revisão de código serve para "socializar" o conhecimento do código, logo para reduzir dependência de desenvolvedores-chave </a:t>
            </a:r>
            <a:endParaRPr sz="1400"/>
          </a:p>
          <a:p>
            <a:pPr indent="0" lvl="0" marL="0" marR="0" rtl="0" algn="l">
              <a:lnSpc>
                <a:spcPct val="115000"/>
              </a:lnSpc>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247" name="Google Shape;247;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Pull Request</a:t>
            </a:r>
            <a:endParaRPr/>
          </a:p>
        </p:txBody>
      </p:sp>
      <p:sp>
        <p:nvSpPr>
          <p:cNvPr id="253" name="Google Shape;253;p39"/>
          <p:cNvSpPr txBox="1"/>
          <p:nvPr>
            <p:ph idx="1" type="body"/>
          </p:nvPr>
        </p:nvSpPr>
        <p:spPr>
          <a:xfrm>
            <a:off x="311700" y="1152475"/>
            <a:ext cx="8520600" cy="11010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Mecanismo oferecido pelo GitHub para que desenvolvedores externos possam contribuir com um projeto no qual eles </a:t>
            </a:r>
            <a:r>
              <a:rPr b="1" lang="en"/>
              <a:t>não</a:t>
            </a:r>
            <a:r>
              <a:rPr lang="en"/>
              <a:t> tem permissão de push</a:t>
            </a:r>
            <a:endParaRPr/>
          </a:p>
          <a:p>
            <a:pPr indent="-342900" lvl="0" marL="457200" marR="0" rtl="0" algn="l">
              <a:lnSpc>
                <a:spcPct val="115000"/>
              </a:lnSpc>
              <a:spcBef>
                <a:spcPts val="1000"/>
              </a:spcBef>
              <a:spcAft>
                <a:spcPts val="0"/>
              </a:spcAft>
              <a:buSzPts val="1800"/>
              <a:buChar char="●"/>
            </a:pPr>
            <a:r>
              <a:rPr lang="en"/>
              <a:t>Suponha um projeto de seu grupo do trabalho prático dessa disciplina: para integrar uma modificação, você dá um push (pois tem permissão para isso)</a:t>
            </a:r>
            <a:endParaRPr/>
          </a:p>
          <a:p>
            <a:pPr indent="-342900" lvl="0" marL="457200" marR="0" rtl="0" algn="l">
              <a:lnSpc>
                <a:spcPct val="115000"/>
              </a:lnSpc>
              <a:spcBef>
                <a:spcPts val="1000"/>
              </a:spcBef>
              <a:spcAft>
                <a:spcPts val="0"/>
              </a:spcAft>
              <a:buSzPts val="1800"/>
              <a:buChar char="●"/>
            </a:pPr>
            <a:r>
              <a:rPr lang="en"/>
              <a:t>Mas suponha que você queira contribuir com o facebook/react?</a:t>
            </a:r>
            <a:endParaRPr/>
          </a:p>
          <a:p>
            <a:pPr indent="-342900" lvl="0" marL="457200" marR="0" rtl="0" algn="l">
              <a:lnSpc>
                <a:spcPct val="115000"/>
              </a:lnSpc>
              <a:spcBef>
                <a:spcPts val="1000"/>
              </a:spcBef>
              <a:spcAft>
                <a:spcPts val="0"/>
              </a:spcAft>
              <a:buSzPts val="1800"/>
              <a:buChar char="●"/>
            </a:pPr>
            <a:r>
              <a:rPr lang="en"/>
              <a:t>Pull Request: uma solicitação para que os donos de um projeto integrem um novo código que desenvolveu (i.e., uma lista de commits)</a:t>
            </a:r>
            <a:endParaRPr/>
          </a:p>
          <a:p>
            <a:pPr indent="-342900" lvl="0" marL="457200" marR="0" rtl="0" algn="l">
              <a:lnSpc>
                <a:spcPct val="115000"/>
              </a:lnSpc>
              <a:spcBef>
                <a:spcPts val="1000"/>
              </a:spcBef>
              <a:spcAft>
                <a:spcPts val="0"/>
              </a:spcAft>
              <a:buSzPts val="1800"/>
              <a:buChar char="●"/>
            </a:pPr>
            <a:r>
              <a:rPr lang="en"/>
              <a:t>Logo, os donos do projeto vão ter que analisar sua contribuição e decidir se aprovam ou não</a:t>
            </a:r>
            <a:endParaRPr/>
          </a:p>
          <a:p>
            <a:pPr indent="0" lvl="0" marL="457200" marR="0" rtl="0" algn="l">
              <a:lnSpc>
                <a:spcPct val="115000"/>
              </a:lnSpc>
              <a:spcBef>
                <a:spcPts val="1000"/>
              </a:spcBef>
              <a:spcAft>
                <a:spcPts val="0"/>
              </a:spcAft>
              <a:buNone/>
            </a:pPr>
            <a:r>
              <a:t/>
            </a:r>
            <a:endParaRPr/>
          </a:p>
          <a:p>
            <a:pPr indent="0" lvl="0" marL="457200" rtl="0" algn="l">
              <a:spcBef>
                <a:spcPts val="1000"/>
              </a:spcBef>
              <a:spcAft>
                <a:spcPts val="0"/>
              </a:spcAft>
              <a:buNone/>
            </a:pPr>
            <a:r>
              <a:t/>
            </a:r>
            <a:endParaRPr sz="1400"/>
          </a:p>
          <a:p>
            <a:pPr indent="0" lvl="0" marL="0" marR="0" rtl="0" algn="l">
              <a:lnSpc>
                <a:spcPct val="115000"/>
              </a:lnSpc>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254" name="Google Shape;254;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Pull Request vs Revisão de Código</a:t>
            </a:r>
            <a:endParaRPr/>
          </a:p>
        </p:txBody>
      </p:sp>
      <p:sp>
        <p:nvSpPr>
          <p:cNvPr id="260" name="Google Shape;260;p40"/>
          <p:cNvSpPr txBox="1"/>
          <p:nvPr>
            <p:ph idx="1" type="body"/>
          </p:nvPr>
        </p:nvSpPr>
        <p:spPr>
          <a:xfrm>
            <a:off x="311700" y="1152475"/>
            <a:ext cx="8520600" cy="3510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O que PR tem a ver com revisão de código? </a:t>
            </a:r>
            <a:endParaRPr/>
          </a:p>
          <a:p>
            <a:pPr indent="-342900" lvl="0" marL="457200" marR="0" rtl="0" algn="l">
              <a:lnSpc>
                <a:spcPct val="115000"/>
              </a:lnSpc>
              <a:spcBef>
                <a:spcPts val="1000"/>
              </a:spcBef>
              <a:spcAft>
                <a:spcPts val="0"/>
              </a:spcAft>
              <a:buSzPts val="1800"/>
              <a:buChar char="●"/>
            </a:pPr>
            <a:r>
              <a:rPr lang="en"/>
              <a:t>Revisão de código é essencial para aceitação de PRs</a:t>
            </a:r>
            <a:endParaRPr/>
          </a:p>
          <a:p>
            <a:pPr indent="-342900" lvl="0" marL="457200" marR="0" rtl="0" algn="l">
              <a:lnSpc>
                <a:spcPct val="115000"/>
              </a:lnSpc>
              <a:spcBef>
                <a:spcPts val="1000"/>
              </a:spcBef>
              <a:spcAft>
                <a:spcPts val="0"/>
              </a:spcAft>
              <a:buSzPts val="1800"/>
              <a:buChar char="●"/>
            </a:pPr>
            <a:r>
              <a:rPr lang="en"/>
              <a:t>Por isso, o GitHub também oferece uma ferramenta de revisão de código, </a:t>
            </a:r>
            <a:endParaRPr/>
          </a:p>
          <a:p>
            <a:pPr indent="-342900" lvl="0" marL="457200" marR="0" rtl="0" algn="l">
              <a:lnSpc>
                <a:spcPct val="115000"/>
              </a:lnSpc>
              <a:spcBef>
                <a:spcPts val="1000"/>
              </a:spcBef>
              <a:spcAft>
                <a:spcPts val="0"/>
              </a:spcAft>
              <a:buSzPts val="1800"/>
              <a:buChar char="●"/>
            </a:pPr>
            <a:r>
              <a:rPr lang="en"/>
              <a:t>Para se beneficiar dessa ferramenta, algumas empresas </a:t>
            </a:r>
            <a:r>
              <a:rPr lang="en"/>
              <a:t>optam por adotar o modelo de PRs, mesmo usando repositórios privados</a:t>
            </a:r>
            <a:endParaRPr/>
          </a:p>
          <a:p>
            <a:pPr indent="-342900" lvl="1" marL="914400" marR="0" rtl="0" algn="l">
              <a:lnSpc>
                <a:spcPct val="115000"/>
              </a:lnSpc>
              <a:spcBef>
                <a:spcPts val="1000"/>
              </a:spcBef>
              <a:spcAft>
                <a:spcPts val="0"/>
              </a:spcAft>
              <a:buSzPts val="1800"/>
              <a:buChar char="○"/>
            </a:pPr>
            <a:r>
              <a:rPr lang="en" sz="1800"/>
              <a:t>Em vez de</a:t>
            </a:r>
            <a:r>
              <a:rPr lang="en" sz="1800"/>
              <a:t> dar permissão de escrita aos seus desenvolvedores</a:t>
            </a:r>
            <a:endParaRPr sz="1800"/>
          </a:p>
          <a:p>
            <a:pPr indent="-342900" lvl="0" marL="457200" marR="0" rtl="0" algn="l">
              <a:lnSpc>
                <a:spcPct val="115000"/>
              </a:lnSpc>
              <a:spcBef>
                <a:spcPts val="1000"/>
              </a:spcBef>
              <a:spcAft>
                <a:spcPts val="0"/>
              </a:spcAft>
              <a:buSzPts val="1800"/>
              <a:buChar char="●"/>
            </a:pPr>
            <a:r>
              <a:rPr lang="en"/>
              <a:t>Outras ferramentas de revisão de código: GitLab (merge request), Gerrit, Phabricator (Facebook), CodeFlow (Microsoft)</a:t>
            </a:r>
            <a:endParaRPr/>
          </a:p>
          <a:p>
            <a:pPr indent="0" lvl="0" marL="457200" marR="0" rtl="0" algn="l">
              <a:lnSpc>
                <a:spcPct val="115000"/>
              </a:lnSpc>
              <a:spcBef>
                <a:spcPts val="1000"/>
              </a:spcBef>
              <a:spcAft>
                <a:spcPts val="0"/>
              </a:spcAft>
              <a:buNone/>
            </a:pPr>
            <a:r>
              <a:t/>
            </a:r>
            <a:endParaRPr/>
          </a:p>
          <a:p>
            <a:pPr indent="0" lvl="0" marL="0" marR="0" rtl="0" algn="l">
              <a:lnSpc>
                <a:spcPct val="115000"/>
              </a:lnSpc>
              <a:spcBef>
                <a:spcPts val="1000"/>
              </a:spcBef>
              <a:spcAft>
                <a:spcPts val="0"/>
              </a:spcAft>
              <a:buNone/>
            </a:pPr>
            <a:r>
              <a:rPr lang="en" sz="1800"/>
              <a:t> </a:t>
            </a:r>
            <a:endParaRPr sz="1800"/>
          </a:p>
          <a:p>
            <a:pPr indent="0" lvl="0" marL="457200" rtl="0" algn="l">
              <a:spcBef>
                <a:spcPts val="1000"/>
              </a:spcBef>
              <a:spcAft>
                <a:spcPts val="0"/>
              </a:spcAft>
              <a:buNone/>
            </a:pPr>
            <a:r>
              <a:t/>
            </a:r>
            <a:endParaRPr sz="1400"/>
          </a:p>
          <a:p>
            <a:pPr indent="0" lvl="0" marL="0" marR="0" rtl="0" algn="l">
              <a:lnSpc>
                <a:spcPct val="115000"/>
              </a:lnSpc>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261" name="Google Shape;261;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Outras Técnicas para Garantia de Qualidade </a:t>
            </a:r>
            <a:endParaRPr/>
          </a:p>
        </p:txBody>
      </p:sp>
      <p:sp>
        <p:nvSpPr>
          <p:cNvPr id="267" name="Google Shape;267;p41"/>
          <p:cNvSpPr txBox="1"/>
          <p:nvPr>
            <p:ph idx="1" type="body"/>
          </p:nvPr>
        </p:nvSpPr>
        <p:spPr>
          <a:xfrm>
            <a:off x="311700" y="1152475"/>
            <a:ext cx="8520600" cy="3510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Inspeções de Código</a:t>
            </a:r>
            <a:endParaRPr/>
          </a:p>
          <a:p>
            <a:pPr indent="-342900" lvl="0" marL="457200" marR="0" rtl="0" algn="l">
              <a:lnSpc>
                <a:spcPct val="115000"/>
              </a:lnSpc>
              <a:spcBef>
                <a:spcPts val="1000"/>
              </a:spcBef>
              <a:spcAft>
                <a:spcPts val="0"/>
              </a:spcAft>
              <a:buSzPts val="1800"/>
              <a:buChar char="●"/>
            </a:pPr>
            <a:r>
              <a:rPr lang="en"/>
              <a:t>Ferramentas de Análise Estática</a:t>
            </a:r>
            <a:endParaRPr/>
          </a:p>
          <a:p>
            <a:pPr indent="0" lvl="0" marL="457200" marR="0" rtl="0" algn="l">
              <a:lnSpc>
                <a:spcPct val="115000"/>
              </a:lnSpc>
              <a:spcBef>
                <a:spcPts val="1000"/>
              </a:spcBef>
              <a:spcAft>
                <a:spcPts val="0"/>
              </a:spcAft>
              <a:buNone/>
            </a:pPr>
            <a:r>
              <a:t/>
            </a:r>
            <a:endParaRPr/>
          </a:p>
          <a:p>
            <a:pPr indent="0" lvl="0" marL="0" marR="0" rtl="0" algn="l">
              <a:lnSpc>
                <a:spcPct val="115000"/>
              </a:lnSpc>
              <a:spcBef>
                <a:spcPts val="1000"/>
              </a:spcBef>
              <a:spcAft>
                <a:spcPts val="0"/>
              </a:spcAft>
              <a:buNone/>
            </a:pPr>
            <a:r>
              <a:rPr lang="en" sz="1800"/>
              <a:t> </a:t>
            </a:r>
            <a:endParaRPr sz="1800"/>
          </a:p>
          <a:p>
            <a:pPr indent="0" lvl="0" marL="457200" rtl="0" algn="l">
              <a:spcBef>
                <a:spcPts val="1000"/>
              </a:spcBef>
              <a:spcAft>
                <a:spcPts val="0"/>
              </a:spcAft>
              <a:buNone/>
            </a:pPr>
            <a:r>
              <a:t/>
            </a:r>
            <a:endParaRPr sz="1400"/>
          </a:p>
          <a:p>
            <a:pPr indent="0" lvl="0" marL="0" marR="0" rtl="0" algn="l">
              <a:lnSpc>
                <a:spcPct val="115000"/>
              </a:lnSpc>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268" name="Google Shape;268;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Qualidade de Software x Tipos ABC de Sistemas</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Classificação adotada no início do curso (proposta por Bertrand Meyer):</a:t>
            </a:r>
            <a:endParaRPr/>
          </a:p>
          <a:p>
            <a:pPr indent="-342900" lvl="1" marL="914400" rtl="0" algn="l">
              <a:spcBef>
                <a:spcPts val="1000"/>
              </a:spcBef>
              <a:spcAft>
                <a:spcPts val="0"/>
              </a:spcAft>
              <a:buSzPts val="1800"/>
              <a:buChar char="○"/>
            </a:pPr>
            <a:r>
              <a:rPr lang="en" sz="1800"/>
              <a:t>Sistemas C (Casuais): qualidade não é tão importante</a:t>
            </a:r>
            <a:endParaRPr sz="1800"/>
          </a:p>
          <a:p>
            <a:pPr indent="-342900" lvl="1" marL="914400" rtl="0" algn="l">
              <a:spcBef>
                <a:spcPts val="1000"/>
              </a:spcBef>
              <a:spcAft>
                <a:spcPts val="0"/>
              </a:spcAft>
              <a:buSzPts val="1800"/>
              <a:buChar char="○"/>
            </a:pPr>
            <a:r>
              <a:rPr lang="en" sz="1800"/>
              <a:t>Sistemas B (Business) </a:t>
            </a:r>
            <a:endParaRPr sz="1800"/>
          </a:p>
          <a:p>
            <a:pPr indent="-342900" lvl="1" marL="914400" rtl="0" algn="l">
              <a:spcBef>
                <a:spcPts val="1000"/>
              </a:spcBef>
              <a:spcAft>
                <a:spcPts val="0"/>
              </a:spcAft>
              <a:buSzPts val="1800"/>
              <a:buChar char="○"/>
            </a:pPr>
            <a:r>
              <a:rPr lang="en" sz="1800"/>
              <a:t>Sistemas A (Acute): requerem procedimentos específicos para garantir qualidade, incluindo certificação por órgãos externos</a:t>
            </a:r>
            <a:endParaRPr sz="1800"/>
          </a:p>
          <a:p>
            <a:pPr indent="-342900" lvl="0" marL="457200" rtl="0" algn="l">
              <a:spcBef>
                <a:spcPts val="1000"/>
              </a:spcBef>
              <a:spcAft>
                <a:spcPts val="0"/>
              </a:spcAft>
              <a:buSzPts val="1800"/>
              <a:buChar char="●"/>
            </a:pPr>
            <a:r>
              <a:rPr lang="en"/>
              <a:t>Nosso foco: qualidade interna de sistemas do tipo B</a:t>
            </a:r>
            <a:endParaRPr sz="1800"/>
          </a:p>
          <a:p>
            <a:pPr indent="0" lvl="0" marL="0" rtl="0" algn="l">
              <a:spcBef>
                <a:spcPts val="1000"/>
              </a:spcBef>
              <a:spcAft>
                <a:spcPts val="1000"/>
              </a:spcAft>
              <a:buNone/>
            </a:pPr>
            <a:r>
              <a:t/>
            </a:r>
            <a:endParaRPr/>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Inspeções de Código</a:t>
            </a:r>
            <a:endParaRPr/>
          </a:p>
        </p:txBody>
      </p:sp>
      <p:sp>
        <p:nvSpPr>
          <p:cNvPr id="274" name="Google Shape;274;p42"/>
          <p:cNvSpPr txBox="1"/>
          <p:nvPr>
            <p:ph idx="1" type="body"/>
          </p:nvPr>
        </p:nvSpPr>
        <p:spPr>
          <a:xfrm>
            <a:off x="311700" y="1152475"/>
            <a:ext cx="8520600" cy="1101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p>
          <a:p>
            <a:pPr indent="0" lvl="0" marL="0" marR="0" rtl="0" algn="l">
              <a:lnSpc>
                <a:spcPct val="115000"/>
              </a:lnSpc>
              <a:spcBef>
                <a:spcPts val="1000"/>
              </a:spcBef>
              <a:spcAft>
                <a:spcPts val="0"/>
              </a:spcAft>
              <a:buNone/>
            </a:pPr>
            <a:r>
              <a:rPr lang="en" sz="1800"/>
              <a:t> </a:t>
            </a:r>
            <a:endParaRPr sz="1800"/>
          </a:p>
          <a:p>
            <a:pPr indent="0" lvl="0" marL="457200" rtl="0" algn="l">
              <a:spcBef>
                <a:spcPts val="1000"/>
              </a:spcBef>
              <a:spcAft>
                <a:spcPts val="0"/>
              </a:spcAft>
              <a:buNone/>
            </a:pPr>
            <a:r>
              <a:t/>
            </a:r>
            <a:endParaRPr sz="1400"/>
          </a:p>
          <a:p>
            <a:pPr indent="0" lvl="0" marL="0" marR="0" rtl="0" algn="l">
              <a:lnSpc>
                <a:spcPct val="115000"/>
              </a:lnSpc>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275" name="Google Shape;275;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6" name="Google Shape;276;p42"/>
          <p:cNvSpPr txBox="1"/>
          <p:nvPr>
            <p:ph idx="1" type="body"/>
          </p:nvPr>
        </p:nvSpPr>
        <p:spPr>
          <a:xfrm>
            <a:off x="311700" y="1152475"/>
            <a:ext cx="8520600" cy="3840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Processo formal de verificação de código</a:t>
            </a:r>
            <a:endParaRPr/>
          </a:p>
          <a:p>
            <a:pPr indent="-342900" lvl="0" marL="457200" rtl="0" algn="l">
              <a:spcBef>
                <a:spcPts val="1000"/>
              </a:spcBef>
              <a:spcAft>
                <a:spcPts val="0"/>
              </a:spcAft>
              <a:buSzPts val="1800"/>
              <a:buChar char="●"/>
            </a:pPr>
            <a:r>
              <a:rPr lang="en"/>
              <a:t>Exemplo: processo proposto por Fagan, na IBM, ainda na década de 70:</a:t>
            </a:r>
            <a:endParaRPr/>
          </a:p>
          <a:p>
            <a:pPr indent="-342900" lvl="1" marL="914400" rtl="0" algn="l">
              <a:spcBef>
                <a:spcPts val="1000"/>
              </a:spcBef>
              <a:spcAft>
                <a:spcPts val="0"/>
              </a:spcAft>
              <a:buSzPts val="1800"/>
              <a:buChar char="○"/>
            </a:pPr>
            <a:r>
              <a:rPr lang="en" sz="1800"/>
              <a:t>Time de desenvolvedores (em geral, 4 membros) se reúne fisicamente e inspeciona cada linha do código</a:t>
            </a:r>
            <a:endParaRPr sz="1800"/>
          </a:p>
          <a:p>
            <a:pPr indent="-342900" lvl="1" marL="914400" rtl="0" algn="l">
              <a:spcBef>
                <a:spcPts val="1000"/>
              </a:spcBef>
              <a:spcAft>
                <a:spcPts val="0"/>
              </a:spcAft>
              <a:buSzPts val="1800"/>
              <a:buChar char="○"/>
            </a:pPr>
            <a:r>
              <a:rPr lang="en" sz="1800"/>
              <a:t>Composição dos times: um moderador, dois leitores (ou revisores, ou inspectores) e o autor do código</a:t>
            </a:r>
            <a:endParaRPr sz="1800"/>
          </a:p>
          <a:p>
            <a:pPr indent="-342900" lvl="1" marL="914400" rtl="0" algn="l">
              <a:spcBef>
                <a:spcPts val="1000"/>
              </a:spcBef>
              <a:spcAft>
                <a:spcPts val="0"/>
              </a:spcAft>
              <a:buSzPts val="1800"/>
              <a:buChar char="○"/>
            </a:pPr>
            <a:r>
              <a:rPr lang="en" sz="1800"/>
              <a:t>Tem como único objetivo encontrar defeitos</a:t>
            </a:r>
            <a:endParaRPr sz="1800"/>
          </a:p>
          <a:p>
            <a:pPr indent="-342900" lvl="1" marL="914400" rtl="0" algn="l">
              <a:spcBef>
                <a:spcPts val="1000"/>
              </a:spcBef>
              <a:spcAft>
                <a:spcPts val="0"/>
              </a:spcAft>
              <a:buSzPts val="1800"/>
              <a:buChar char="○"/>
            </a:pPr>
            <a:r>
              <a:rPr lang="en" sz="1800"/>
              <a:t>Depende de uma especificação detalhada dos requisitos do código</a:t>
            </a:r>
            <a:endParaRPr sz="1800"/>
          </a:p>
          <a:p>
            <a:pPr indent="-342900" lvl="1" marL="914400" rtl="0" algn="l">
              <a:spcBef>
                <a:spcPts val="1000"/>
              </a:spcBef>
              <a:spcAft>
                <a:spcPts val="0"/>
              </a:spcAft>
              <a:buSzPts val="1800"/>
              <a:buChar char="○"/>
            </a:pPr>
            <a:r>
              <a:rPr lang="en" sz="1800"/>
              <a:t>Logo, é uma técnica de verificação</a:t>
            </a:r>
            <a:endParaRPr sz="1800"/>
          </a:p>
          <a:p>
            <a:pPr indent="0" lvl="0" marL="0" rtl="0" algn="l">
              <a:spcBef>
                <a:spcPts val="1000"/>
              </a:spcBef>
              <a:spcAft>
                <a:spcPts val="0"/>
              </a:spcAft>
              <a:buNone/>
            </a:pPr>
            <a:r>
              <a:t/>
            </a:r>
            <a:endParaRPr sz="1800"/>
          </a:p>
          <a:p>
            <a:pPr indent="0" lvl="0" marL="0" marR="0" rtl="0" algn="l">
              <a:lnSpc>
                <a:spcPct val="115000"/>
              </a:lnSpc>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       </a:t>
            </a:r>
            <a:endParaRPr/>
          </a:p>
          <a:p>
            <a:pPr indent="0" lvl="0" marL="0" rtl="0" algn="l">
              <a:spcBef>
                <a:spcPts val="1000"/>
              </a:spcBef>
              <a:spcAft>
                <a:spcPts val="10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Ferramentas de Análise Estática</a:t>
            </a:r>
            <a:endParaRPr/>
          </a:p>
        </p:txBody>
      </p:sp>
      <p:sp>
        <p:nvSpPr>
          <p:cNvPr id="282" name="Google Shape;282;p43"/>
          <p:cNvSpPr txBox="1"/>
          <p:nvPr>
            <p:ph idx="1" type="body"/>
          </p:nvPr>
        </p:nvSpPr>
        <p:spPr>
          <a:xfrm>
            <a:off x="311700" y="1152475"/>
            <a:ext cx="8520600" cy="1101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p>
          <a:p>
            <a:pPr indent="0" lvl="0" marL="0" marR="0" rtl="0" algn="l">
              <a:lnSpc>
                <a:spcPct val="115000"/>
              </a:lnSpc>
              <a:spcBef>
                <a:spcPts val="1000"/>
              </a:spcBef>
              <a:spcAft>
                <a:spcPts val="0"/>
              </a:spcAft>
              <a:buNone/>
            </a:pPr>
            <a:r>
              <a:rPr lang="en" sz="1800"/>
              <a:t> </a:t>
            </a:r>
            <a:endParaRPr sz="1800"/>
          </a:p>
          <a:p>
            <a:pPr indent="0" lvl="0" marL="457200" rtl="0" algn="l">
              <a:spcBef>
                <a:spcPts val="1000"/>
              </a:spcBef>
              <a:spcAft>
                <a:spcPts val="0"/>
              </a:spcAft>
              <a:buNone/>
            </a:pPr>
            <a:r>
              <a:t/>
            </a:r>
            <a:endParaRPr sz="1400"/>
          </a:p>
          <a:p>
            <a:pPr indent="0" lvl="0" marL="0" marR="0" rtl="0" algn="l">
              <a:lnSpc>
                <a:spcPct val="115000"/>
              </a:lnSpc>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283" name="Google Shape;283;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4" name="Google Shape;284;p43"/>
          <p:cNvSpPr txBox="1"/>
          <p:nvPr>
            <p:ph idx="1" type="body"/>
          </p:nvPr>
        </p:nvSpPr>
        <p:spPr>
          <a:xfrm>
            <a:off x="311700" y="1152475"/>
            <a:ext cx="8520600" cy="110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Vantagem: não demandam uma especificação como entrada; isto é, elas tentam detectar bugs automaticamente</a:t>
            </a:r>
            <a:endParaRPr/>
          </a:p>
          <a:p>
            <a:pPr indent="-342900" lvl="0" marL="457200" rtl="0" algn="l">
              <a:spcBef>
                <a:spcPts val="1000"/>
              </a:spcBef>
              <a:spcAft>
                <a:spcPts val="0"/>
              </a:spcAft>
              <a:buSzPts val="1800"/>
              <a:buChar char="●"/>
            </a:pPr>
            <a:r>
              <a:rPr lang="en"/>
              <a:t>Estaticamente: via análise estática de código, sem demandar sua execução</a:t>
            </a:r>
            <a:endParaRPr/>
          </a:p>
          <a:p>
            <a:pPr indent="-342900" lvl="0" marL="457200" rtl="0" algn="l">
              <a:spcBef>
                <a:spcPts val="1000"/>
              </a:spcBef>
              <a:spcAft>
                <a:spcPts val="0"/>
              </a:spcAft>
              <a:buSzPts val="1800"/>
              <a:buChar char="●"/>
            </a:pPr>
            <a:r>
              <a:rPr lang="en"/>
              <a:t>Às vezes, chamadas também de linters (não confundir com check style)</a:t>
            </a:r>
            <a:endParaRPr/>
          </a:p>
          <a:p>
            <a:pPr indent="-342900" lvl="0" marL="457200" rtl="0" algn="l">
              <a:spcBef>
                <a:spcPts val="1000"/>
              </a:spcBef>
              <a:spcAft>
                <a:spcPts val="0"/>
              </a:spcAft>
              <a:buSzPts val="1800"/>
              <a:buChar char="●"/>
            </a:pPr>
            <a:r>
              <a:rPr lang="en"/>
              <a:t>Problema: costumam emitir um alto número de falso positivos.</a:t>
            </a:r>
            <a:endParaRPr/>
          </a:p>
          <a:p>
            <a:pPr indent="0" lvl="0" marL="457200" rtl="0" algn="l">
              <a:spcBef>
                <a:spcPts val="1000"/>
              </a:spcBef>
              <a:spcAft>
                <a:spcPts val="0"/>
              </a:spcAft>
              <a:buNone/>
            </a:pPr>
            <a:r>
              <a:t/>
            </a:r>
            <a:endParaRPr sz="1200">
              <a:latin typeface="Courier New"/>
              <a:ea typeface="Courier New"/>
              <a:cs typeface="Courier New"/>
              <a:sym typeface="Courier New"/>
            </a:endParaRPr>
          </a:p>
          <a:p>
            <a:pPr indent="0" lvl="0" marL="0" marR="0" rtl="0" algn="l">
              <a:lnSpc>
                <a:spcPct val="115000"/>
              </a:lnSpc>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       </a:t>
            </a:r>
            <a:endParaRPr/>
          </a:p>
          <a:p>
            <a:pPr indent="0" lvl="0" marL="0" rtl="0" algn="l">
              <a:spcBef>
                <a:spcPts val="1000"/>
              </a:spcBef>
              <a:spcAft>
                <a:spcPts val="1000"/>
              </a:spcAft>
              <a:buNone/>
            </a:pPr>
            <a:r>
              <a:t/>
            </a:r>
            <a:endParaRPr/>
          </a:p>
        </p:txBody>
      </p:sp>
      <p:sp>
        <p:nvSpPr>
          <p:cNvPr id="285" name="Google Shape;285;p43"/>
          <p:cNvSpPr txBox="1"/>
          <p:nvPr/>
        </p:nvSpPr>
        <p:spPr>
          <a:xfrm>
            <a:off x="1331075" y="3291525"/>
            <a:ext cx="5119800" cy="1668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2"/>
                </a:solidFill>
                <a:latin typeface="Courier New"/>
                <a:ea typeface="Courier New"/>
                <a:cs typeface="Courier New"/>
                <a:sym typeface="Courier New"/>
              </a:rPr>
              <a:t>void setSmartButtonVisible(boolean visible) {</a:t>
            </a:r>
            <a:endParaRPr sz="1200">
              <a:solidFill>
                <a:schemeClr val="dk2"/>
              </a:solidFill>
              <a:latin typeface="Courier New"/>
              <a:ea typeface="Courier New"/>
              <a:cs typeface="Courier New"/>
              <a:sym typeface="Courier New"/>
            </a:endParaRPr>
          </a:p>
          <a:p>
            <a:pPr indent="0" lvl="0" marL="0" rtl="0" algn="l">
              <a:lnSpc>
                <a:spcPct val="115000"/>
              </a:lnSpc>
              <a:spcBef>
                <a:spcPts val="1000"/>
              </a:spcBef>
              <a:spcAft>
                <a:spcPts val="0"/>
              </a:spcAft>
              <a:buNone/>
            </a:pPr>
            <a:r>
              <a:rPr lang="en" sz="1200">
                <a:solidFill>
                  <a:schemeClr val="dk2"/>
                </a:solidFill>
                <a:latin typeface="Courier New"/>
                <a:ea typeface="Courier New"/>
                <a:cs typeface="Courier New"/>
                <a:sym typeface="Courier New"/>
              </a:rPr>
              <a:t>   ...</a:t>
            </a:r>
            <a:endParaRPr sz="1200">
              <a:solidFill>
                <a:schemeClr val="dk2"/>
              </a:solidFill>
              <a:latin typeface="Courier New"/>
              <a:ea typeface="Courier New"/>
              <a:cs typeface="Courier New"/>
              <a:sym typeface="Courier New"/>
            </a:endParaRPr>
          </a:p>
          <a:p>
            <a:pPr indent="0" lvl="0" marL="0" rtl="0" algn="l">
              <a:lnSpc>
                <a:spcPct val="115000"/>
              </a:lnSpc>
              <a:spcBef>
                <a:spcPts val="1000"/>
              </a:spcBef>
              <a:spcAft>
                <a:spcPts val="0"/>
              </a:spcAft>
              <a:buNone/>
            </a:pPr>
            <a:r>
              <a:rPr lang="en" sz="1200">
                <a:solidFill>
                  <a:schemeClr val="dk2"/>
                </a:solidFill>
                <a:latin typeface="Courier New"/>
                <a:ea typeface="Courier New"/>
                <a:cs typeface="Courier New"/>
                <a:sym typeface="Courier New"/>
              </a:rPr>
              <a:t>   if (c == null &amp;&amp; </a:t>
            </a:r>
            <a:r>
              <a:rPr b="1" lang="en" sz="1200">
                <a:solidFill>
                  <a:srgbClr val="FF0000"/>
                </a:solidFill>
                <a:latin typeface="Courier New"/>
                <a:ea typeface="Courier New"/>
                <a:cs typeface="Courier New"/>
                <a:sym typeface="Courier New"/>
              </a:rPr>
              <a:t>c.isDisposed()</a:t>
            </a:r>
            <a:r>
              <a:rPr lang="en" sz="1200">
                <a:solidFill>
                  <a:schemeClr val="dk2"/>
                </a:solidFill>
                <a:latin typeface="Courier New"/>
                <a:ea typeface="Courier New"/>
                <a:cs typeface="Courier New"/>
                <a:sym typeface="Courier New"/>
              </a:rPr>
              <a:t>)</a:t>
            </a:r>
            <a:endParaRPr sz="1200">
              <a:solidFill>
                <a:schemeClr val="dk2"/>
              </a:solidFill>
              <a:latin typeface="Courier New"/>
              <a:ea typeface="Courier New"/>
              <a:cs typeface="Courier New"/>
              <a:sym typeface="Courier New"/>
            </a:endParaRPr>
          </a:p>
          <a:p>
            <a:pPr indent="0" lvl="0" marL="0" rtl="0" algn="l">
              <a:lnSpc>
                <a:spcPct val="115000"/>
              </a:lnSpc>
              <a:spcBef>
                <a:spcPts val="1000"/>
              </a:spcBef>
              <a:spcAft>
                <a:spcPts val="0"/>
              </a:spcAft>
              <a:buNone/>
            </a:pPr>
            <a:r>
              <a:rPr lang="en" sz="1200">
                <a:solidFill>
                  <a:schemeClr val="dk2"/>
                </a:solidFill>
                <a:latin typeface="Courier New"/>
                <a:ea typeface="Courier New"/>
                <a:cs typeface="Courier New"/>
                <a:sym typeface="Courier New"/>
              </a:rPr>
              <a:t>      ...;</a:t>
            </a:r>
            <a:endParaRPr sz="1200">
              <a:solidFill>
                <a:schemeClr val="dk2"/>
              </a:solidFill>
              <a:latin typeface="Courier New"/>
              <a:ea typeface="Courier New"/>
              <a:cs typeface="Courier New"/>
              <a:sym typeface="Courier New"/>
            </a:endParaRPr>
          </a:p>
          <a:p>
            <a:pPr indent="0" lvl="0" marL="0" rtl="0" algn="l">
              <a:lnSpc>
                <a:spcPct val="115000"/>
              </a:lnSpc>
              <a:spcBef>
                <a:spcPts val="1000"/>
              </a:spcBef>
              <a:spcAft>
                <a:spcPts val="0"/>
              </a:spcAft>
              <a:buClr>
                <a:schemeClr val="dk1"/>
              </a:buClr>
              <a:buSzPts val="1100"/>
              <a:buFont typeface="Arial"/>
              <a:buNone/>
            </a:pPr>
            <a:r>
              <a:rPr lang="en" sz="1200">
                <a:solidFill>
                  <a:schemeClr val="dk2"/>
                </a:solidFill>
                <a:latin typeface="Courier New"/>
                <a:ea typeface="Courier New"/>
                <a:cs typeface="Courier New"/>
                <a:sym typeface="Courier New"/>
              </a:rPr>
              <a:t>   ... }</a:t>
            </a:r>
            <a:endParaRPr sz="1200">
              <a:solidFill>
                <a:schemeClr val="dk2"/>
              </a:solidFill>
              <a:latin typeface="Courier New"/>
              <a:ea typeface="Courier New"/>
              <a:cs typeface="Courier New"/>
              <a:sym typeface="Courier New"/>
            </a:endParaRPr>
          </a:p>
          <a:p>
            <a:pPr indent="0" lvl="0" marL="0" rtl="0" algn="l">
              <a:spcBef>
                <a:spcPts val="1000"/>
              </a:spcBef>
              <a:spcAft>
                <a:spcPts val="0"/>
              </a:spcAft>
              <a:buNone/>
            </a:pPr>
            <a:r>
              <a:t/>
            </a:r>
            <a:endParaRPr/>
          </a:p>
        </p:txBody>
      </p:sp>
      <p:cxnSp>
        <p:nvCxnSpPr>
          <p:cNvPr id="286" name="Google Shape;286;p43"/>
          <p:cNvCxnSpPr/>
          <p:nvPr/>
        </p:nvCxnSpPr>
        <p:spPr>
          <a:xfrm flipH="1" rot="10800000">
            <a:off x="3369875" y="3701025"/>
            <a:ext cx="3819300" cy="378300"/>
          </a:xfrm>
          <a:prstGeom prst="straightConnector1">
            <a:avLst/>
          </a:prstGeom>
          <a:noFill/>
          <a:ln cap="flat" cmpd="sng" w="9525">
            <a:solidFill>
              <a:schemeClr val="dk2"/>
            </a:solidFill>
            <a:prstDash val="solid"/>
            <a:round/>
            <a:headEnd len="med" w="med" type="none"/>
            <a:tailEnd len="med" w="med" type="triangle"/>
          </a:ln>
        </p:spPr>
      </p:cxnSp>
      <p:sp>
        <p:nvSpPr>
          <p:cNvPr id="287" name="Google Shape;287;p43"/>
          <p:cNvSpPr txBox="1"/>
          <p:nvPr/>
        </p:nvSpPr>
        <p:spPr>
          <a:xfrm>
            <a:off x="7199575" y="3318650"/>
            <a:ext cx="1881300" cy="7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null pointer exception</a:t>
            </a:r>
            <a:endParaRPr/>
          </a:p>
          <a:p>
            <a:pPr indent="0" lvl="0" marL="0" rtl="0" algn="l">
              <a:spcBef>
                <a:spcPts val="0"/>
              </a:spcBef>
              <a:spcAft>
                <a:spcPts val="0"/>
              </a:spcAft>
              <a:buNone/>
            </a:pPr>
            <a:r>
              <a:rPr lang="en"/>
              <a:t>(quando c == null)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Débito Técnico</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sz="1800"/>
          </a:p>
        </p:txBody>
      </p:sp>
      <p:sp>
        <p:nvSpPr>
          <p:cNvPr id="76" name="Google Shape;7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Débito Técnico</a:t>
            </a:r>
            <a:endParaRPr/>
          </a:p>
        </p:txBody>
      </p:sp>
      <p:sp>
        <p:nvSpPr>
          <p:cNvPr id="82" name="Google Shape;82;p17"/>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Gerentes e executivos às vezes não valorizam aspectos de qualidade interna de software, pois eles são "invisíveis" para os clientes finais</a:t>
            </a:r>
            <a:endParaRPr/>
          </a:p>
          <a:p>
            <a:pPr indent="-342900" lvl="1" marL="914400" rtl="0" algn="l">
              <a:spcBef>
                <a:spcPts val="1000"/>
              </a:spcBef>
              <a:spcAft>
                <a:spcPts val="0"/>
              </a:spcAft>
              <a:buSzPts val="1800"/>
              <a:buChar char="○"/>
            </a:pPr>
            <a:r>
              <a:rPr lang="en" sz="1800"/>
              <a:t>Não envolvem a correção de bugs ou a implementação de features </a:t>
            </a:r>
            <a:endParaRPr sz="1800"/>
          </a:p>
          <a:p>
            <a:pPr indent="-342900" lvl="0" marL="457200" rtl="0" algn="l">
              <a:spcBef>
                <a:spcPts val="1000"/>
              </a:spcBef>
              <a:spcAft>
                <a:spcPts val="0"/>
              </a:spcAft>
              <a:buSzPts val="1800"/>
              <a:buChar char="●"/>
            </a:pPr>
            <a:r>
              <a:rPr lang="en"/>
              <a:t>Débito Técnico (Technical Debt): </a:t>
            </a:r>
            <a:endParaRPr/>
          </a:p>
          <a:p>
            <a:pPr indent="-342900" lvl="1" marL="914400" rtl="0" algn="l">
              <a:spcBef>
                <a:spcPts val="1000"/>
              </a:spcBef>
              <a:spcAft>
                <a:spcPts val="0"/>
              </a:spcAft>
              <a:buSzPts val="1800"/>
              <a:buChar char="○"/>
            </a:pPr>
            <a:r>
              <a:rPr lang="en" sz="1800"/>
              <a:t>Analogia para explicar para "leigos" a importância de qualidade interna</a:t>
            </a:r>
            <a:endParaRPr sz="1800"/>
          </a:p>
          <a:p>
            <a:pPr indent="-342900" lvl="1" marL="914400" rtl="0" algn="l">
              <a:spcBef>
                <a:spcPts val="1000"/>
              </a:spcBef>
              <a:spcAft>
                <a:spcPts val="0"/>
              </a:spcAft>
              <a:buSzPts val="1800"/>
              <a:buChar char="○"/>
            </a:pPr>
            <a:r>
              <a:rPr lang="en" sz="1800"/>
              <a:t>Baseada em termos da área financeira (débito, principal, juros, etc)</a:t>
            </a:r>
            <a:endParaRPr sz="1800"/>
          </a:p>
          <a:p>
            <a:pPr indent="-342900" lvl="1" marL="914400" rtl="0" algn="l">
              <a:spcBef>
                <a:spcPts val="1000"/>
              </a:spcBef>
              <a:spcAft>
                <a:spcPts val="1000"/>
              </a:spcAft>
              <a:buSzPts val="1800"/>
              <a:buChar char="○"/>
            </a:pPr>
            <a:r>
              <a:rPr lang="en" sz="1800"/>
              <a:t>Soluções não-ótimas de design e implementação que permitem lançar uma feature de modo mais rápido, mas que no futuro tornam a implementação de novas features mais custosas</a:t>
            </a:r>
            <a:endParaRPr/>
          </a:p>
        </p:txBody>
      </p:sp>
      <p:sp>
        <p:nvSpPr>
          <p:cNvPr id="83" name="Google Shape;83;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Primeiro Artigo sobre Débito Técnico</a:t>
            </a:r>
            <a:endParaRPr/>
          </a:p>
        </p:txBody>
      </p:sp>
      <p:sp>
        <p:nvSpPr>
          <p:cNvPr id="89" name="Google Shape;89;p18"/>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Ward Cunningham. The WyCash Portfolio Management System (Experience Report). OOPSLA 1992.</a:t>
            </a:r>
            <a:endParaRPr/>
          </a:p>
          <a:p>
            <a:pPr indent="-342900" lvl="1" marL="914400" rtl="0" algn="l">
              <a:spcBef>
                <a:spcPts val="1000"/>
              </a:spcBef>
              <a:spcAft>
                <a:spcPts val="0"/>
              </a:spcAft>
              <a:buSzPts val="1800"/>
              <a:buChar char="○"/>
            </a:pPr>
            <a:r>
              <a:rPr lang="en" sz="1800"/>
              <a:t>Although immature code may work fine and be completely acceptable …  excess quantities will make a program unmasterable …</a:t>
            </a:r>
            <a:endParaRPr sz="1800"/>
          </a:p>
          <a:p>
            <a:pPr indent="-342900" lvl="1" marL="914400" rtl="0" algn="l">
              <a:spcBef>
                <a:spcPts val="1000"/>
              </a:spcBef>
              <a:spcAft>
                <a:spcPts val="0"/>
              </a:spcAft>
              <a:buSzPts val="1800"/>
              <a:buChar char="○"/>
            </a:pPr>
            <a:r>
              <a:rPr lang="en" sz="1800"/>
              <a:t>Leading to ... an inflexible product.</a:t>
            </a:r>
            <a:endParaRPr sz="1800"/>
          </a:p>
          <a:p>
            <a:pPr indent="-342900" lvl="1" marL="914400" rtl="0" algn="l">
              <a:spcBef>
                <a:spcPts val="1000"/>
              </a:spcBef>
              <a:spcAft>
                <a:spcPts val="0"/>
              </a:spcAft>
              <a:buSzPts val="1800"/>
              <a:buChar char="○"/>
            </a:pPr>
            <a:r>
              <a:rPr lang="en" sz="1800"/>
              <a:t>Shipping first time code is like going into debt. </a:t>
            </a:r>
            <a:endParaRPr sz="1800"/>
          </a:p>
          <a:p>
            <a:pPr indent="-342900" lvl="1" marL="914400" rtl="0" algn="l">
              <a:spcBef>
                <a:spcPts val="1000"/>
              </a:spcBef>
              <a:spcAft>
                <a:spcPts val="0"/>
              </a:spcAft>
              <a:buSzPts val="1800"/>
              <a:buChar char="○"/>
            </a:pPr>
            <a:r>
              <a:rPr lang="en" sz="1800"/>
              <a:t>A little debt speeds development so long as it is paid back promptly </a:t>
            </a:r>
            <a:endParaRPr sz="1800"/>
          </a:p>
          <a:p>
            <a:pPr indent="-342900" lvl="1" marL="914400" rtl="0" algn="l">
              <a:spcBef>
                <a:spcPts val="1000"/>
              </a:spcBef>
              <a:spcAft>
                <a:spcPts val="0"/>
              </a:spcAft>
              <a:buSzPts val="1800"/>
              <a:buChar char="○"/>
            </a:pPr>
            <a:r>
              <a:rPr lang="en" sz="1800"/>
              <a:t>The danger occurs when the debt is not repaid </a:t>
            </a:r>
            <a:endParaRPr sz="1800"/>
          </a:p>
          <a:p>
            <a:pPr indent="-342900" lvl="1" marL="914400" rtl="0" algn="l">
              <a:spcBef>
                <a:spcPts val="1000"/>
              </a:spcBef>
              <a:spcAft>
                <a:spcPts val="0"/>
              </a:spcAft>
              <a:buSzPts val="1800"/>
              <a:buChar char="○"/>
            </a:pPr>
            <a:r>
              <a:rPr lang="en" sz="1800"/>
              <a:t>Every minute on not-quite-right code counts as </a:t>
            </a:r>
            <a:r>
              <a:rPr b="1" lang="en" sz="1800"/>
              <a:t>interest</a:t>
            </a:r>
            <a:r>
              <a:rPr lang="en" sz="1800"/>
              <a:t> on that debt. </a:t>
            </a:r>
            <a:endParaRPr sz="1800"/>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90" name="Google Shape;90;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Consequências do Acúmulo de Débito Técnico </a:t>
            </a:r>
            <a:endParaRPr/>
          </a:p>
        </p:txBody>
      </p:sp>
      <p:sp>
        <p:nvSpPr>
          <p:cNvPr id="96" name="Google Shape;96;p19"/>
          <p:cNvSpPr txBox="1"/>
          <p:nvPr>
            <p:ph idx="1" type="body"/>
          </p:nvPr>
        </p:nvSpPr>
        <p:spPr>
          <a:xfrm>
            <a:off x="311700" y="1000075"/>
            <a:ext cx="8520600" cy="110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1o gráfico: projeto onde débito técnico se acumulou ao longo dos anos; implementação de novas features é "quase impossível". Situação mais frequente do que a gente imagina ….</a:t>
            </a:r>
            <a:endParaRPr/>
          </a:p>
          <a:p>
            <a:pPr indent="-342900" lvl="0" marL="457200" rtl="0" algn="l">
              <a:spcBef>
                <a:spcPts val="1000"/>
              </a:spcBef>
              <a:spcAft>
                <a:spcPts val="0"/>
              </a:spcAft>
              <a:buSzPts val="1800"/>
              <a:buChar char="●"/>
            </a:pPr>
            <a:r>
              <a:rPr lang="en"/>
              <a:t>2o gráfico: projeto onde o débito técnico foi sendo pago ao longo dos anos; velocidade do time foi preservada mesmo com o envelhecimento do software</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97" name="Google Shape;9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8" name="Google Shape;98;p19"/>
          <p:cNvPicPr preferRelativeResize="0"/>
          <p:nvPr/>
        </p:nvPicPr>
        <p:blipFill>
          <a:blip r:embed="rId3">
            <a:alphaModFix/>
          </a:blip>
          <a:stretch>
            <a:fillRect/>
          </a:stretch>
        </p:blipFill>
        <p:spPr>
          <a:xfrm>
            <a:off x="1828800" y="2482075"/>
            <a:ext cx="5475248" cy="2424650"/>
          </a:xfrm>
          <a:prstGeom prst="rect">
            <a:avLst/>
          </a:prstGeom>
          <a:noFill/>
          <a:ln>
            <a:noFill/>
          </a:ln>
        </p:spPr>
      </p:pic>
      <p:sp>
        <p:nvSpPr>
          <p:cNvPr id="99" name="Google Shape;99;p19"/>
          <p:cNvSpPr txBox="1"/>
          <p:nvPr/>
        </p:nvSpPr>
        <p:spPr>
          <a:xfrm>
            <a:off x="2951375" y="4657625"/>
            <a:ext cx="2992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https://builttoadapt.io/why-tdd-489fdcdda05e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Exemplos de Débito Técnico</a:t>
            </a:r>
            <a:endParaRPr/>
          </a:p>
        </p:txBody>
      </p:sp>
      <p:sp>
        <p:nvSpPr>
          <p:cNvPr id="105" name="Google Shape;105;p20"/>
          <p:cNvSpPr txBox="1"/>
          <p:nvPr>
            <p:ph idx="1" type="body"/>
          </p:nvPr>
        </p:nvSpPr>
        <p:spPr>
          <a:xfrm>
            <a:off x="311700" y="1000075"/>
            <a:ext cx="8520600" cy="11010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Sistemas</a:t>
            </a:r>
            <a:r>
              <a:rPr lang="en"/>
              <a:t> sem testes</a:t>
            </a:r>
            <a:endParaRPr/>
          </a:p>
          <a:p>
            <a:pPr indent="-342900" lvl="0" marL="457200" marR="0" rtl="0" algn="l">
              <a:lnSpc>
                <a:spcPct val="115000"/>
              </a:lnSpc>
              <a:spcBef>
                <a:spcPts val="1000"/>
              </a:spcBef>
              <a:spcAft>
                <a:spcPts val="0"/>
              </a:spcAft>
              <a:buSzPts val="1800"/>
              <a:buChar char="●"/>
            </a:pPr>
            <a:r>
              <a:rPr lang="en"/>
              <a:t>Sistemas onde o build não é automatizado</a:t>
            </a:r>
            <a:endParaRPr/>
          </a:p>
          <a:p>
            <a:pPr indent="-342900" lvl="0" marL="457200" marR="0" rtl="0" algn="l">
              <a:lnSpc>
                <a:spcPct val="115000"/>
              </a:lnSpc>
              <a:spcBef>
                <a:spcPts val="1000"/>
              </a:spcBef>
              <a:spcAft>
                <a:spcPts val="0"/>
              </a:spcAft>
              <a:buSzPts val="1800"/>
              <a:buChar char="●"/>
            </a:pPr>
            <a:r>
              <a:rPr lang="en"/>
              <a:t>Sistemas </a:t>
            </a:r>
            <a:r>
              <a:rPr lang="en"/>
              <a:t>com problemas arquiteturais</a:t>
            </a:r>
            <a:r>
              <a:rPr lang="en"/>
              <a:t>. Por exemplo, não existe uma separação clara entre camadas (interface, regras de negócio, persistência)</a:t>
            </a:r>
            <a:endParaRPr/>
          </a:p>
          <a:p>
            <a:pPr indent="-342900" lvl="0" marL="457200" marR="0" rtl="0" algn="l">
              <a:lnSpc>
                <a:spcPct val="115000"/>
              </a:lnSpc>
              <a:spcBef>
                <a:spcPts val="1000"/>
              </a:spcBef>
              <a:spcAft>
                <a:spcPts val="0"/>
              </a:spcAft>
              <a:buSzPts val="1800"/>
              <a:buChar char="●"/>
            </a:pPr>
            <a:r>
              <a:rPr lang="en"/>
              <a:t>Sistemas lotados de code smells (large class, large method, feature envy etc)</a:t>
            </a:r>
            <a:endParaRPr/>
          </a:p>
          <a:p>
            <a:pPr indent="-342900" lvl="0" marL="457200" marR="0" rtl="0" algn="l">
              <a:lnSpc>
                <a:spcPct val="115000"/>
              </a:lnSpc>
              <a:spcBef>
                <a:spcPts val="1000"/>
              </a:spcBef>
              <a:spcAft>
                <a:spcPts val="0"/>
              </a:spcAft>
              <a:buSzPts val="1800"/>
              <a:buChar char="●"/>
            </a:pPr>
            <a:r>
              <a:rPr lang="en"/>
              <a:t>Sistemas com métodos complexos, pouco coesos e com alto acoplamento</a:t>
            </a:r>
            <a:endParaRPr/>
          </a:p>
          <a:p>
            <a:pPr indent="-342900" lvl="0" marL="457200" marR="0" rtl="0" algn="l">
              <a:lnSpc>
                <a:spcPct val="115000"/>
              </a:lnSpc>
              <a:spcBef>
                <a:spcPts val="1000"/>
              </a:spcBef>
              <a:spcAft>
                <a:spcPts val="0"/>
              </a:spcAft>
              <a:buSzPts val="1800"/>
              <a:buChar char="●"/>
            </a:pPr>
            <a:r>
              <a:rPr lang="en"/>
              <a:t>Sistemas sem nenhuma documentação</a:t>
            </a:r>
            <a:endParaRPr/>
          </a:p>
          <a:p>
            <a:pPr indent="-342900" lvl="0" marL="457200" rtl="0" algn="l">
              <a:spcBef>
                <a:spcPts val="1000"/>
              </a:spcBef>
              <a:spcAft>
                <a:spcPts val="0"/>
              </a:spcAft>
              <a:buSzPts val="1800"/>
              <a:buChar char="●"/>
            </a:pPr>
            <a:r>
              <a:rPr lang="en"/>
              <a:t>Sistemas cujo código não segue uma convenção de estilo e layout</a:t>
            </a:r>
            <a:endParaRPr/>
          </a:p>
          <a:p>
            <a:pPr indent="-342900" lvl="0" marL="457200" rtl="0" algn="l">
              <a:spcBef>
                <a:spcPts val="1000"/>
              </a:spcBef>
              <a:spcAft>
                <a:spcPts val="0"/>
              </a:spcAft>
              <a:buSzPts val="1800"/>
              <a:buChar char="●"/>
            </a:pPr>
            <a:r>
              <a:rPr lang="en"/>
              <a:t>Resumindo: tudo aquilo que atrasa a implementação de novas features</a:t>
            </a:r>
            <a:endParaRPr/>
          </a:p>
          <a:p>
            <a:pPr indent="0" lvl="0" marL="45720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106" name="Google Shape;10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Definição Ampliada</a:t>
            </a:r>
            <a:endParaRPr/>
          </a:p>
        </p:txBody>
      </p:sp>
      <p:sp>
        <p:nvSpPr>
          <p:cNvPr id="112" name="Google Shape;112;p21"/>
          <p:cNvSpPr txBox="1"/>
          <p:nvPr>
            <p:ph idx="1" type="body"/>
          </p:nvPr>
        </p:nvSpPr>
        <p:spPr>
          <a:xfrm>
            <a:off x="311700" y="1076275"/>
            <a:ext cx="8520600" cy="11010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Como todo termo que faz sucesso, sua definição tende a ser ampliada, para cenários não relacionados com a definição original</a:t>
            </a:r>
            <a:endParaRPr/>
          </a:p>
          <a:p>
            <a:pPr indent="-342900" lvl="0" marL="457200" marR="0" rtl="0" algn="l">
              <a:lnSpc>
                <a:spcPct val="115000"/>
              </a:lnSpc>
              <a:spcBef>
                <a:spcPts val="1000"/>
              </a:spcBef>
              <a:spcAft>
                <a:spcPts val="0"/>
              </a:spcAft>
              <a:buSzPts val="1800"/>
              <a:buChar char="●"/>
            </a:pPr>
            <a:r>
              <a:rPr lang="en"/>
              <a:t>Definição original:  </a:t>
            </a:r>
            <a:r>
              <a:rPr lang="en" sz="1800"/>
              <a:t>TD agiliza a implementação de uma feature</a:t>
            </a:r>
            <a:r>
              <a:rPr lang="en"/>
              <a:t>, m</a:t>
            </a:r>
            <a:r>
              <a:rPr lang="en" sz="1800"/>
              <a:t>as atrasa a implementação de novas features; logo, </a:t>
            </a:r>
            <a:r>
              <a:rPr lang="en"/>
              <a:t>relaciona-se</a:t>
            </a:r>
            <a:r>
              <a:rPr lang="en" sz="1800"/>
              <a:t> com manutenibilidade</a:t>
            </a:r>
            <a:endParaRPr sz="1800"/>
          </a:p>
          <a:p>
            <a:pPr indent="-342900" lvl="0" marL="457200" marR="0" rtl="0" algn="l">
              <a:lnSpc>
                <a:spcPct val="115000"/>
              </a:lnSpc>
              <a:spcBef>
                <a:spcPts val="1000"/>
              </a:spcBef>
              <a:spcAft>
                <a:spcPts val="0"/>
              </a:spcAft>
              <a:buSzPts val="1800"/>
              <a:buChar char="●"/>
            </a:pPr>
            <a:r>
              <a:rPr lang="en"/>
              <a:t>Definição ampliada inclui:</a:t>
            </a:r>
            <a:endParaRPr/>
          </a:p>
          <a:p>
            <a:pPr indent="-342900" lvl="1" marL="914400" marR="0" rtl="0" algn="l">
              <a:lnSpc>
                <a:spcPct val="115000"/>
              </a:lnSpc>
              <a:spcBef>
                <a:spcPts val="1000"/>
              </a:spcBef>
              <a:spcAft>
                <a:spcPts val="0"/>
              </a:spcAft>
              <a:buSzPts val="1800"/>
              <a:buChar char="○"/>
            </a:pPr>
            <a:r>
              <a:rPr lang="en" sz="1800"/>
              <a:t>Problemas de performance</a:t>
            </a:r>
            <a:endParaRPr sz="1800"/>
          </a:p>
          <a:p>
            <a:pPr indent="-342900" lvl="1" marL="914400" marR="0" rtl="0" algn="l">
              <a:lnSpc>
                <a:spcPct val="115000"/>
              </a:lnSpc>
              <a:spcBef>
                <a:spcPts val="1000"/>
              </a:spcBef>
              <a:spcAft>
                <a:spcPts val="0"/>
              </a:spcAft>
              <a:buSzPts val="1800"/>
              <a:buChar char="○"/>
            </a:pPr>
            <a:r>
              <a:rPr lang="en" sz="1800"/>
              <a:t>Vulnerabilidades de segurança</a:t>
            </a:r>
            <a:endParaRPr sz="1800"/>
          </a:p>
          <a:p>
            <a:pPr indent="-342900" lvl="1" marL="914400" marR="0" rtl="0" algn="l">
              <a:lnSpc>
                <a:spcPct val="115000"/>
              </a:lnSpc>
              <a:spcBef>
                <a:spcPts val="1000"/>
              </a:spcBef>
              <a:spcAft>
                <a:spcPts val="0"/>
              </a:spcAft>
              <a:buSzPts val="1800"/>
              <a:buChar char="○"/>
            </a:pPr>
            <a:r>
              <a:rPr lang="en" sz="1800"/>
              <a:t>Problemas na interface com o usuário</a:t>
            </a:r>
            <a:endParaRPr sz="1800"/>
          </a:p>
          <a:p>
            <a:pPr indent="-342900" lvl="1" marL="914400" marR="0" rtl="0" algn="l">
              <a:lnSpc>
                <a:spcPct val="115000"/>
              </a:lnSpc>
              <a:spcBef>
                <a:spcPts val="1000"/>
              </a:spcBef>
              <a:spcAft>
                <a:spcPts val="0"/>
              </a:spcAft>
              <a:buSzPts val="1800"/>
              <a:buChar char="○"/>
            </a:pPr>
            <a:r>
              <a:rPr lang="en" sz="1800"/>
              <a:t>etc</a:t>
            </a:r>
            <a:endParaRPr sz="1800"/>
          </a:p>
          <a:p>
            <a:pPr indent="0" lvl="0" marL="914400" marR="0" rtl="0" algn="l">
              <a:lnSpc>
                <a:spcPct val="115000"/>
              </a:lnSpc>
              <a:spcBef>
                <a:spcPts val="1000"/>
              </a:spcBef>
              <a:spcAft>
                <a:spcPts val="0"/>
              </a:spcAft>
              <a:buNone/>
            </a:pPr>
            <a:r>
              <a:t/>
            </a:r>
            <a:endParaRPr sz="1800"/>
          </a:p>
          <a:p>
            <a:pPr indent="0" lvl="0" marL="45720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113" name="Google Shape;11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